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315" r:id="rId4"/>
    <p:sldId id="313" r:id="rId5"/>
    <p:sldId id="317" r:id="rId6"/>
    <p:sldId id="332" r:id="rId7"/>
    <p:sldId id="333" r:id="rId8"/>
    <p:sldId id="334" r:id="rId9"/>
    <p:sldId id="335" r:id="rId10"/>
    <p:sldId id="337" r:id="rId11"/>
    <p:sldId id="340" r:id="rId12"/>
    <p:sldId id="341" r:id="rId13"/>
    <p:sldId id="342" r:id="rId14"/>
    <p:sldId id="324" r:id="rId15"/>
    <p:sldId id="346" r:id="rId16"/>
    <p:sldId id="347" r:id="rId17"/>
    <p:sldId id="345" r:id="rId18"/>
    <p:sldId id="325" r:id="rId19"/>
  </p:sldIdLst>
  <p:sldSz cx="13439775" cy="7559675"/>
  <p:notesSz cx="6858000" cy="9144000"/>
  <p:embeddedFontLst>
    <p:embeddedFont>
      <p:font typeface="Montserrat" panose="020B060402020202020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199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3997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5996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7995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59993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1992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399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598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9665" autoAdjust="0"/>
  </p:normalViewPr>
  <p:slideViewPr>
    <p:cSldViewPr>
      <p:cViewPr>
        <p:scale>
          <a:sx n="66" d="100"/>
          <a:sy n="66" d="100"/>
        </p:scale>
        <p:origin x="-907" y="-413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680F8-E0B6-43FE-8273-06BA0B80D9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7" y="427037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BD35-E809-4617-9626-13B0BE81E32A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BD16-345D-48C5-8BCF-1DC37089049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91" y="1242666"/>
            <a:ext cx="4421593" cy="33926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4578" y="300990"/>
            <a:ext cx="7513208" cy="21034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991" y="1581934"/>
            <a:ext cx="4421593" cy="248795"/>
          </a:xfrm>
        </p:spPr>
        <p:txBody>
          <a:bodyPr/>
          <a:lstStyle>
            <a:lvl1pPr marL="0" indent="0">
              <a:buNone/>
              <a:defRPr sz="1600"/>
            </a:lvl1pPr>
            <a:lvl2pPr marL="503960" indent="0">
              <a:buNone/>
              <a:defRPr sz="1300"/>
            </a:lvl2pPr>
            <a:lvl3pPr marL="1007920" indent="0">
              <a:buNone/>
              <a:defRPr sz="1200"/>
            </a:lvl3pPr>
            <a:lvl4pPr marL="1511880" indent="0">
              <a:buNone/>
              <a:defRPr sz="1000"/>
            </a:lvl4pPr>
            <a:lvl5pPr marL="2015841" indent="0">
              <a:buNone/>
              <a:defRPr sz="1000"/>
            </a:lvl5pPr>
            <a:lvl6pPr marL="2519801" indent="0">
              <a:buNone/>
              <a:defRPr sz="1000"/>
            </a:lvl6pPr>
            <a:lvl7pPr marL="3023761" indent="0">
              <a:buNone/>
              <a:defRPr sz="1000"/>
            </a:lvl7pPr>
            <a:lvl8pPr marL="3527721" indent="0">
              <a:buNone/>
              <a:defRPr sz="1000"/>
            </a:lvl8pPr>
            <a:lvl9pPr marL="403168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1989" y="7030032"/>
            <a:ext cx="3091616" cy="4083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A4BC-FF46-456F-A031-3BEDB103DFB4}" type="datetime1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68590" y="7030032"/>
            <a:ext cx="4302595" cy="4083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76173" y="7030032"/>
            <a:ext cx="3091614" cy="4083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F40A5-6284-4133-9D24-50CD19B9B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instrao.ru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edsoo.ru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edsoo.ru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80069EE-5F49-4F7C-BFA6-3CA5C99FD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8"/>
          <a:stretch>
            <a:fillRect/>
          </a:stretch>
        </p:blipFill>
        <p:spPr>
          <a:xfrm>
            <a:off x="3395662" y="-1"/>
            <a:ext cx="10106025" cy="7559675"/>
          </a:xfrm>
          <a:prstGeom prst="rect">
            <a:avLst/>
          </a:prstGeom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1255465" y="-1333205"/>
            <a:ext cx="7583846" cy="1021860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87" y="372221"/>
            <a:ext cx="6671194" cy="72276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2397" y="2408237"/>
            <a:ext cx="642709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ОБНОВЛЕНИЕ СОДЕРЖАНИЯ ОБЩЕГО ОБРАЗОВАНИЯ</a:t>
            </a:r>
            <a:endParaRPr lang="ru-RU" sz="4400" spc="79" dirty="0">
              <a:solidFill>
                <a:srgbClr val="FFFFFF"/>
              </a:solidFill>
              <a:latin typeface="Montserrat" panose="00000500000000000000" pitchFamily="50" charset="-52"/>
            </a:endParaRP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19"/>
            <a:ext cx="3081536" cy="714801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020961" y="6181827"/>
            <a:ext cx="63085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spc="79" smtClean="0">
                <a:solidFill>
                  <a:srgbClr val="FFFFFF"/>
                </a:solidFill>
                <a:latin typeface="Montserrat" panose="00000500000000000000" pitchFamily="50" charset="-52"/>
              </a:rPr>
              <a:t>ИСРО РАО/2022г</a:t>
            </a:r>
            <a:r>
              <a:rPr lang="ru-RU" sz="24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.</a:t>
            </a:r>
            <a:endParaRPr lang="ru-RU" sz="2400" spc="79" dirty="0">
              <a:solidFill>
                <a:srgbClr val="FFFFFF"/>
              </a:solidFill>
              <a:latin typeface="Montserrat" panose="00000500000000000000" pitchFamily="50" charset="-52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020961" y="5989637"/>
            <a:ext cx="49038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E12A-0E22-4AEB-BD3F-2B9C013260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7" y="198437"/>
            <a:ext cx="12095798" cy="125994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spc="79" dirty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Наиболее актуальные направления совершенствования общего образования</a:t>
            </a:r>
          </a:p>
        </p:txBody>
      </p:sp>
      <p:sp>
        <p:nvSpPr>
          <p:cNvPr id="9220" name="Объект 6"/>
          <p:cNvSpPr>
            <a:spLocks noGrp="1"/>
          </p:cNvSpPr>
          <p:nvPr>
            <p:ph idx="4294967295"/>
          </p:nvPr>
        </p:nvSpPr>
        <p:spPr>
          <a:xfrm>
            <a:off x="1343977" y="5684837"/>
            <a:ext cx="11624310" cy="1371600"/>
          </a:xfrm>
        </p:spPr>
        <p:txBody>
          <a:bodyPr>
            <a:noAutofit/>
          </a:bodyPr>
          <a:lstStyle/>
          <a:p>
            <a:pPr marL="174625" indent="0" algn="just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+mn-lt"/>
              </a:rPr>
              <a:t>Обеспечение междисциплинарного единства и целостности 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—</a:t>
            </a:r>
          </a:p>
          <a:p>
            <a:pPr marL="174625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«Интеграция, усиление 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межпредметных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связей» (20,6%), «Усиление направленности образовательной программы на современные цели воспитания и последующую социализацию школьников» (15%).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1390" y="1933457"/>
            <a:ext cx="251190" cy="3826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2087" y="1798637"/>
            <a:ext cx="1143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«Разгрузка учебного содержания»</a:t>
            </a:r>
            <a:r>
              <a:rPr lang="ru-RU" sz="2200" dirty="0" smtClean="0">
                <a:solidFill>
                  <a:srgbClr val="002060"/>
                </a:solidFill>
              </a:rPr>
              <a:t> 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путем исключения части материала» (43,3%) при </a:t>
            </a:r>
            <a:r>
              <a:rPr lang="ru-RU" sz="2200" i="1" dirty="0" smtClean="0">
                <a:solidFill>
                  <a:srgbClr val="002060"/>
                </a:solidFill>
                <a:cs typeface="Times New Roman" pitchFamily="18" charset="0"/>
              </a:rPr>
              <a:t>обязательном</a:t>
            </a:r>
            <a:r>
              <a:rPr lang="ru-RU" sz="2200" dirty="0" smtClean="0">
                <a:solidFill>
                  <a:srgbClr val="002060"/>
                </a:solidFill>
              </a:rPr>
              <a:t> учете новейших достижений в различных областях научного знания (16,6%); </a:t>
            </a:r>
          </a:p>
        </p:txBody>
      </p:sp>
      <p:pic>
        <p:nvPicPr>
          <p:cNvPr id="10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9" y="2987100"/>
            <a:ext cx="251190" cy="3826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8287" y="2900441"/>
            <a:ext cx="1143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just"/>
            <a:r>
              <a:rPr lang="ru-RU" sz="2200" b="1" i="1" dirty="0" smtClean="0">
                <a:solidFill>
                  <a:srgbClr val="002060"/>
                </a:solidFill>
              </a:rPr>
              <a:t>Усиление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практикоориентированности</a:t>
            </a:r>
            <a:r>
              <a:rPr lang="ru-RU" sz="2200" b="1" i="1" dirty="0" smtClean="0">
                <a:solidFill>
                  <a:srgbClr val="002060"/>
                </a:solidFill>
              </a:rPr>
              <a:t> </a:t>
            </a:r>
            <a:r>
              <a:rPr lang="ru-RU" sz="2200" dirty="0" smtClean="0">
                <a:solidFill>
                  <a:srgbClr val="002060"/>
                </a:solidFill>
              </a:rPr>
              <a:t>— </a:t>
            </a:r>
          </a:p>
          <a:p>
            <a:pPr marL="14288" indent="-14288" algn="just"/>
            <a:r>
              <a:rPr lang="ru-RU" sz="2200" dirty="0" smtClean="0">
                <a:solidFill>
                  <a:srgbClr val="002060"/>
                </a:solidFill>
              </a:rPr>
              <a:t>«Усиление связи учебного материала с реалиями современной жизни» (38,4%), «Создание необходимых предпосылок для профессионального самоопределения» (20,6%);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8287" y="3932237"/>
            <a:ext cx="11353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Развитие познавательной мотивации </a:t>
            </a:r>
            <a:r>
              <a:rPr lang="ru-RU" sz="2200" dirty="0" smtClean="0">
                <a:solidFill>
                  <a:srgbClr val="002060"/>
                </a:solidFill>
              </a:rPr>
              <a:t>—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«Последовательное развитие познавательной мотивации школьников» (27,9%), «Дифференциация содержания с учетом образовательных потребностей и интересов обучающихся» (24,3%), «Усиление направленности на развитие творческих способностей обучающихся» (13,2%);</a:t>
            </a: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3942696"/>
            <a:ext cx="251190" cy="382673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5649258"/>
            <a:ext cx="251190" cy="3826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7" y="538691"/>
            <a:ext cx="11277600" cy="125994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spc="79" dirty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Формы внеурочной и внешкольной деятельности, в наибольшей степени способствующие усвоению содержания учебных предметов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BB702-EA75-4E8E-BBF9-5F1096E78A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473305"/>
            <a:ext cx="13120686" cy="46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" y="2636837"/>
            <a:ext cx="12095798" cy="4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7" y="538691"/>
            <a:ext cx="12344400" cy="125994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spc="79" dirty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Формы внеурочной и внешкольной деятельности, в наибольшей степени способствующие усвоению содержания учебных предметов </a:t>
            </a:r>
            <a:r>
              <a:rPr lang="ru-RU" sz="2800" spc="79" dirty="0" smtClean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(по мнению школьников)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2334D-BE04-48BC-B2A1-3D1ED826B2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5343244" y="4202153"/>
            <a:ext cx="1481643" cy="5296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389" tIns="67195" rIns="134389" bIns="67195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89" y="499312"/>
            <a:ext cx="12095798" cy="125994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spc="79" dirty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Формы внеурочной и внешкольной деятельности, в наибольшей степени способствующие усвоению содержания учебных предметов </a:t>
            </a:r>
            <a:r>
              <a:rPr lang="ru-RU" sz="2800" spc="79" dirty="0" smtClean="0">
                <a:solidFill>
                  <a:srgbClr val="31356E"/>
                </a:solidFill>
                <a:latin typeface="Montserrat" panose="00000500000000000000" pitchFamily="50" charset="-52"/>
                <a:ea typeface="+mn-ea"/>
                <a:cs typeface="+mn-cs"/>
              </a:rPr>
              <a:t>(по мнению родителей)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D56C-CA09-485A-A400-4DF9A653F2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315" y="2027237"/>
            <a:ext cx="11302477" cy="52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5228913" y="4944122"/>
            <a:ext cx="1481641" cy="5296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389" tIns="67195" rIns="134389" bIns="67195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85326" y="2295902"/>
            <a:ext cx="7349877" cy="723302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ПиПпппппп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5263" y="960437"/>
            <a:ext cx="10464824" cy="239230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</a:rPr>
              <a:t>Информационно-методическое письмо Министерства просвещения РФ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</a:rPr>
              <a:t>    № АЗ-113/03 от 15.02.2022 г.</a:t>
            </a:r>
            <a:endParaRPr lang="ru-RU" sz="4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6887" y="3475037"/>
            <a:ext cx="1005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введении федеральных государственных образовательных стандартов начального общего и основного общего образования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85326" y="2295902"/>
            <a:ext cx="7349877" cy="723302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ПиПпппппп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9687" y="198437"/>
            <a:ext cx="10464824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4100" b="1" dirty="0" smtClean="0">
                <a:solidFill>
                  <a:srgbClr val="002060"/>
                </a:solidFill>
              </a:rPr>
              <a:t> </a:t>
            </a:r>
            <a:r>
              <a:rPr lang="ru-RU" sz="4000" b="1" spc="79" dirty="0" smtClean="0">
                <a:solidFill>
                  <a:srgbClr val="31356E"/>
                </a:solidFill>
              </a:rPr>
              <a:t>Критерии готовности региональной системы образования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1390" y="1933457"/>
            <a:ext cx="251190" cy="3826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8287" y="1798637"/>
            <a:ext cx="1165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план-график введения ФГОС начального общего и основного общего образования (далее – ФГОС НОО и ООО) в субъекте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8287" y="2636837"/>
            <a:ext cx="1150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нормативно-правовые акты, определяющие уровень нормативно </a:t>
            </a:r>
            <a:r>
              <a:rPr lang="ru-RU" sz="2200" dirty="0" err="1" smtClean="0">
                <a:solidFill>
                  <a:srgbClr val="31356E"/>
                </a:solidFill>
                <a:latin typeface="Montserrat" panose="00000500000000000000" pitchFamily="50" charset="-52"/>
              </a:rPr>
              <a:t>подушевого</a:t>
            </a: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бюджетного финансирования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8287" y="3546772"/>
            <a:ext cx="1150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принят бюджет субъекта РФ, учитывающий решение задач по обеспечению условий реализации обновленных ФГОС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38287" y="4541837"/>
            <a:ext cx="1150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создан (действует) орган координирующий подготовку и введение в субъекте РФ обновленных ФГОС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38287" y="5375572"/>
            <a:ext cx="1150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созданы (действуют) консультационные и методические центры, обеспечивающие методическую поддержку педагогов</a:t>
            </a:r>
          </a:p>
        </p:txBody>
      </p:sp>
      <p:pic>
        <p:nvPicPr>
          <p:cNvPr id="16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2647296"/>
            <a:ext cx="251190" cy="382673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4605905"/>
            <a:ext cx="251190" cy="382673"/>
          </a:xfrm>
          <a:prstGeom prst="rect">
            <a:avLst/>
          </a:prstGeom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3637896"/>
            <a:ext cx="251190" cy="382673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5314296"/>
            <a:ext cx="251190" cy="38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7287" y="198437"/>
            <a:ext cx="10464824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4100" b="1" dirty="0" smtClean="0">
                <a:solidFill>
                  <a:srgbClr val="002060"/>
                </a:solidFill>
              </a:rPr>
              <a:t> </a:t>
            </a:r>
            <a:r>
              <a:rPr lang="ru-RU" sz="4000" b="1" spc="79" dirty="0" smtClean="0">
                <a:solidFill>
                  <a:srgbClr val="31356E"/>
                </a:solidFill>
              </a:rPr>
              <a:t>Критерии готовности региональной системы образования</a:t>
            </a:r>
            <a:endParaRPr lang="en-US" sz="4000" b="1" spc="79" dirty="0" smtClean="0">
              <a:solidFill>
                <a:srgbClr val="31356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6887" y="2713037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8287" y="4541837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комплекс мероприятий по обеспечению условий реализации основных образовательных программ</a:t>
            </a:r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42028" y="1809096"/>
            <a:ext cx="251190" cy="3826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62087" y="1798637"/>
            <a:ext cx="1181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утвержден план проведения региональных научно-практических конференций, педагогических чтений, семинаров по актуальным вопросам введения ФГОС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62087" y="2636837"/>
            <a:ext cx="1173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система</a:t>
            </a:r>
            <a:r>
              <a:rPr lang="ru-RU" sz="22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 </a:t>
            </a: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мониторинга результатов реализации основных образовательных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2087" y="3322637"/>
            <a:ext cx="6653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обеспечено</a:t>
            </a:r>
            <a:r>
              <a:rPr lang="ru-RU" sz="22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 </a:t>
            </a: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повышение квалификации педагогов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8287" y="3932237"/>
            <a:ext cx="9094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план мероприятий по широкому информированию общественности</a:t>
            </a:r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42028" y="2723496"/>
            <a:ext cx="251190" cy="382673"/>
          </a:xfrm>
          <a:prstGeom prst="rect">
            <a:avLst/>
          </a:prstGeom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42028" y="3333096"/>
            <a:ext cx="251190" cy="382673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42028" y="4018896"/>
            <a:ext cx="251190" cy="382673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42028" y="4552296"/>
            <a:ext cx="251190" cy="38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1786505"/>
            <a:ext cx="251190" cy="382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5887" y="1798637"/>
            <a:ext cx="911608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разработаны и утверждены основные образовательные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5887" y="2255837"/>
            <a:ext cx="1150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нормативная база (локальные акты) образовательной организации приведена в соответствие с требованиями ФГОС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85887" y="3017837"/>
            <a:ext cx="11430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приведены в соответствие с требованиями ФГОС начального общего и основного общего образования квалификационные характеристики, должностные инструкции работников образовательной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85887" y="4068706"/>
            <a:ext cx="1150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определен список учебников, учебных пособий, информационно-цифровых ресурсов, используемых в образовательном процессе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85887" y="4754608"/>
            <a:ext cx="1150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определена оптимальная для реализации модель организации образовательного процесса, обеспечивающая организацию внеурочной деятельности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85887" y="5608637"/>
            <a:ext cx="104919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план методической работы, обеспечивающей сопровождение введения ФГОС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85887" y="6099793"/>
            <a:ext cx="1150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осуществлено повышение квалификации всех учителей начальных классов, учителей-предметников</a:t>
            </a: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2319905"/>
            <a:ext cx="251190" cy="382673"/>
          </a:xfrm>
          <a:prstGeom prst="rect">
            <a:avLst/>
          </a:prstGeom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3028296"/>
            <a:ext cx="251190" cy="382673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4072505"/>
            <a:ext cx="251190" cy="382673"/>
          </a:xfrm>
          <a:prstGeom prst="rect">
            <a:avLst/>
          </a:prstGeom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8228" y="4765067"/>
            <a:ext cx="251190" cy="382673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6555" y="5646392"/>
            <a:ext cx="251190" cy="382673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16555" y="6126183"/>
            <a:ext cx="251190" cy="382673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1004887" y="274637"/>
            <a:ext cx="10998224" cy="152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4100" b="1" dirty="0" smtClean="0">
                <a:solidFill>
                  <a:srgbClr val="002060"/>
                </a:solidFill>
              </a:rPr>
              <a:t> </a:t>
            </a:r>
            <a:r>
              <a:rPr lang="ru-RU" sz="4000" b="1" spc="79" dirty="0" smtClean="0">
                <a:solidFill>
                  <a:srgbClr val="31356E"/>
                </a:solidFill>
              </a:rPr>
              <a:t>Критерии готовности образовательной организации</a:t>
            </a:r>
            <a:endParaRPr lang="en-US" sz="4000" b="1" spc="79" dirty="0" smtClean="0">
              <a:solidFill>
                <a:srgbClr val="31356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! ОТЧЕТ ИНСТИТУТА\Instr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212" y="0"/>
            <a:ext cx="6087564" cy="75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Текст 5"/>
          <p:cNvSpPr>
            <a:spLocks noGrp="1"/>
          </p:cNvSpPr>
          <p:nvPr>
            <p:ph type="body" sz="half" idx="2"/>
          </p:nvPr>
        </p:nvSpPr>
        <p:spPr>
          <a:xfrm>
            <a:off x="1659097" y="6174646"/>
            <a:ext cx="4603590" cy="95799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www.instrao.ru</a:t>
            </a: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400" i="1" dirty="0" smtClean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https://edsoo.ru</a:t>
            </a:r>
            <a:endParaRPr lang="en-US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700088" y="1722437"/>
            <a:ext cx="6172199" cy="108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2" tIns="50396" rIns="100792" bIns="50396">
            <a:spAutoFit/>
          </a:bodyPr>
          <a:lstStyle/>
          <a:p>
            <a:r>
              <a:rPr lang="ru-RU" altLang="ru-RU" sz="32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Спасибо за внимание!</a:t>
            </a:r>
          </a:p>
          <a:p>
            <a:r>
              <a:rPr lang="ru-RU" altLang="ru-RU" sz="32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Готовы к сотрудничеству!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6500558" y="-102618"/>
            <a:ext cx="65" cy="205234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27989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19462" name="Текст 5"/>
          <p:cNvSpPr txBox="1">
            <a:spLocks/>
          </p:cNvSpPr>
          <p:nvPr/>
        </p:nvSpPr>
        <p:spPr bwMode="auto">
          <a:xfrm>
            <a:off x="1659098" y="5378217"/>
            <a:ext cx="4603589" cy="6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2" tIns="50396" rIns="100792" bIns="50396"/>
          <a:lstStyle/>
          <a:p>
            <a:pPr>
              <a:spcBef>
                <a:spcPct val="20000"/>
              </a:spcBef>
            </a:pPr>
            <a:r>
              <a:rPr lang="en-US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info@instrao.ru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/>
            </a:extLst>
          </p:cNvPr>
          <p:cNvCxnSpPr/>
          <p:nvPr/>
        </p:nvCxnSpPr>
        <p:spPr>
          <a:xfrm>
            <a:off x="1" y="1318277"/>
            <a:ext cx="5847235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616" y="4582770"/>
            <a:ext cx="499271" cy="495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5" name="Рисунок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789" y="5376069"/>
            <a:ext cx="493804" cy="495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6" name="Рисунок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789" y="6328579"/>
            <a:ext cx="493804" cy="4992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7" name="Рисунок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789" y="3450877"/>
            <a:ext cx="493804" cy="4937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468" name="Текст 5"/>
          <p:cNvSpPr txBox="1">
            <a:spLocks/>
          </p:cNvSpPr>
          <p:nvPr/>
        </p:nvSpPr>
        <p:spPr bwMode="auto">
          <a:xfrm>
            <a:off x="1582898" y="4584917"/>
            <a:ext cx="4603589" cy="6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2" tIns="50396" rIns="100792" bIns="50396"/>
          <a:lstStyle/>
          <a:p>
            <a:pPr>
              <a:spcBef>
                <a:spcPct val="20000"/>
              </a:spcBef>
            </a:pPr>
            <a:r>
              <a:rPr lang="ru-RU" altLang="ru-RU" sz="2400" dirty="0" smtClean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+7 (</a:t>
            </a:r>
            <a:r>
              <a:rPr lang="ru-RU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495</a:t>
            </a:r>
            <a:r>
              <a:rPr lang="ru-RU" altLang="ru-RU" sz="2400" dirty="0" smtClean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) 621-33-74</a:t>
            </a:r>
            <a:endParaRPr lang="en-US" altLang="ru-RU" sz="2400" dirty="0">
              <a:solidFill>
                <a:srgbClr val="3135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Текст 5"/>
          <p:cNvSpPr txBox="1">
            <a:spLocks/>
          </p:cNvSpPr>
          <p:nvPr/>
        </p:nvSpPr>
        <p:spPr bwMode="auto">
          <a:xfrm>
            <a:off x="1576086" y="3392463"/>
            <a:ext cx="3924601" cy="6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2" tIns="50396" rIns="100792" bIns="50396"/>
          <a:lstStyle/>
          <a:p>
            <a:pPr>
              <a:spcBef>
                <a:spcPct val="20000"/>
              </a:spcBef>
            </a:pPr>
            <a:r>
              <a:rPr lang="en-US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105062</a:t>
            </a:r>
            <a:r>
              <a:rPr lang="ru-RU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. Москва, </a:t>
            </a:r>
            <a:br>
              <a:rPr lang="ru-RU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ул. Жуковского, </a:t>
            </a:r>
            <a:r>
              <a:rPr lang="en-US" altLang="ru-RU" sz="2400" dirty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6200000">
            <a:off x="-1961172" y="4567249"/>
            <a:ext cx="437331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52"/>
              </a:rPr>
              <a:t>ГОСУДАРСТВЕННОЕ ЗАДАНИЕ ИСРО РАО - 2022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к определить готовность ребенка к обучению в школ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1" t="-371" r="6002" b="371"/>
          <a:stretch/>
        </p:blipFill>
        <p:spPr bwMode="auto">
          <a:xfrm>
            <a:off x="10301285" y="-28611"/>
            <a:ext cx="3124200" cy="3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1064107" y="2149680"/>
            <a:ext cx="45719" cy="36875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866254" y="214676"/>
            <a:ext cx="6934201" cy="6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ФГОС НОО и ООО</a:t>
            </a:r>
            <a:endParaRPr lang="ru-RU" sz="4000" b="1" spc="79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244" y="1005938"/>
            <a:ext cx="34163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31356E"/>
                </a:solidFill>
                <a:latin typeface="Montserrat" panose="00000500000000000000" pitchFamily="50" charset="-52"/>
              </a:rPr>
              <a:t>Результаты работ 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856" y="1603737"/>
            <a:ext cx="695575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Montserrat" panose="00000500000000000000" pitchFamily="50" charset="-52"/>
              </a:rPr>
              <a:t>1. Разработка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50" charset="-52"/>
              </a:rPr>
              <a:t>научно-методических 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4456" y="1025918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</a:t>
            </a:r>
            <a:endParaRPr lang="ru-RU" sz="20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4333" y="2079415"/>
            <a:ext cx="4190202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Примерная основная образовательная программа НОО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Примерная основная образовательная программа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ООО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5 ПРП углубленный уровень (физика, химия, биология, информатика,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математика)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5 ПРП вторые иностранные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языки(английский</a:t>
            </a: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, немецкий, французский, испанский, китайский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)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8 ПРП внеурочной деятельности (ФГ, профориентация, проектно-исследовательская деятельность и др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.)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27 методических пособий НОО и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ООО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тематическое планирование 1-9 классы</a:t>
            </a: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38248" y="2035843"/>
            <a:ext cx="4363039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Утверждена ФУМО 18.03.22, размещена на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госреестре </a:t>
            </a:r>
            <a:r>
              <a:rPr lang="en-US" sz="1400" dirty="0">
                <a:solidFill>
                  <a:srgbClr val="31356E"/>
                </a:solidFill>
                <a:latin typeface="Montserrat" panose="00000500000000000000" pitchFamily="50" charset="-52"/>
                <a:hlinkClick r:id="rId3"/>
              </a:rPr>
              <a:t>https://fgosreestr.ru</a:t>
            </a:r>
            <a:r>
              <a:rPr lang="en-US" sz="1400" dirty="0" smtClean="0">
                <a:solidFill>
                  <a:srgbClr val="31356E"/>
                </a:solidFill>
                <a:latin typeface="Montserrat" panose="00000500000000000000" pitchFamily="50" charset="-52"/>
                <a:hlinkClick r:id="rId3"/>
              </a:rPr>
              <a:t>/</a:t>
            </a: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Утверждена ФУМО 18.03.22, размещена на госреестре </a:t>
            </a:r>
            <a:r>
              <a:rPr lang="en-US" sz="1400" dirty="0">
                <a:solidFill>
                  <a:srgbClr val="31356E"/>
                </a:solidFill>
                <a:latin typeface="Montserrat" panose="00000500000000000000" pitchFamily="50" charset="-52"/>
                <a:hlinkClick r:id="rId3"/>
              </a:rPr>
              <a:t>https://fgosreestr.ru</a:t>
            </a:r>
            <a:r>
              <a:rPr lang="en-US" sz="1400" dirty="0" smtClean="0">
                <a:solidFill>
                  <a:srgbClr val="31356E"/>
                </a:solidFill>
                <a:latin typeface="Montserrat" panose="00000500000000000000" pitchFamily="50" charset="-52"/>
                <a:hlinkClick r:id="rId3"/>
              </a:rPr>
              <a:t>/</a:t>
            </a: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Разработаны, направлены на утверждение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ФУМО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Разработаны,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 утверждены ФУМО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В разработке, срок готовности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17.07.2022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В разработке, срок готовности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15.08.2022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Разработан</a:t>
            </a:r>
            <a:r>
              <a:rPr lang="en-US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o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и размещено на портале </a:t>
            </a:r>
            <a:r>
              <a:rPr lang="en-US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https://edsoo.ru/</a:t>
            </a: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2606" y="5884481"/>
            <a:ext cx="7879080" cy="654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50" charset="-52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Montserrat" panose="00000500000000000000" pitchFamily="50" charset="-52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50" charset="-52"/>
              </a:rPr>
              <a:t>Мониторинг готовности реализации ФГОС НОО и ООО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36262" y="6272449"/>
            <a:ext cx="4311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Разработаны </a:t>
            </a: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технологическая платформа и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инструментарий.</a:t>
            </a: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 </a:t>
            </a: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   Старт </a:t>
            </a:r>
            <a:r>
              <a:rPr lang="ru-RU" sz="1400" dirty="0">
                <a:solidFill>
                  <a:srgbClr val="31356E"/>
                </a:solidFill>
                <a:latin typeface="Montserrat" panose="00000500000000000000" pitchFamily="50" charset="-52"/>
              </a:rPr>
              <a:t>15.04.22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650569" y="1411231"/>
            <a:ext cx="39919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 flipV="1">
            <a:off x="5424456" y="1411232"/>
            <a:ext cx="4647426" cy="82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5" y="-192"/>
            <a:ext cx="228883" cy="9388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85158" y="6295492"/>
            <a:ext cx="369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Мониторинг готовности реализации ФГОС НОО и ООО</a:t>
            </a: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5789235" y="2096914"/>
            <a:ext cx="45719" cy="37403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5789234" y="6330537"/>
            <a:ext cx="45720" cy="6805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060165" y="6377348"/>
            <a:ext cx="45720" cy="6805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Подготовка детей к школе | Бебин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9" b="3835"/>
          <a:stretch/>
        </p:blipFill>
        <p:spPr bwMode="auto">
          <a:xfrm>
            <a:off x="10301286" y="3236084"/>
            <a:ext cx="3145143" cy="43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Равнобедренный треугольник 49"/>
          <p:cNvSpPr/>
          <p:nvPr/>
        </p:nvSpPr>
        <p:spPr>
          <a:xfrm rot="5400000">
            <a:off x="6880378" y="3399963"/>
            <a:ext cx="7465184" cy="665258"/>
          </a:xfrm>
          <a:prstGeom prst="triangle">
            <a:avLst>
              <a:gd name="adj" fmla="val 498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16200000">
            <a:off x="-1961172" y="4567249"/>
            <a:ext cx="437331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52"/>
              </a:rPr>
              <a:t>ГОСУДАРСТВЕННОЕ ЗАДАНИЕ ИСРО РАО - 2022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1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Родителям старшеклассников на заметку или «Куда бежать на старте финиша?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5487" y="-43842"/>
            <a:ext cx="11455464" cy="76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1275656" y="-1381411"/>
            <a:ext cx="7611861" cy="10287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16200000">
            <a:off x="-1961172" y="4567249"/>
            <a:ext cx="437331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52"/>
              </a:rPr>
              <a:t>ГОСУДАРСТВЕННОЕ ЗАДАНИЕ ИСРО РАО - 2022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866254" y="214676"/>
            <a:ext cx="6934201" cy="67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ФГОС СОО</a:t>
            </a:r>
            <a:endParaRPr lang="ru-RU" sz="4000" b="1" spc="79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5" y="-192"/>
            <a:ext cx="228883" cy="9388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658" y="1567952"/>
            <a:ext cx="34163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31356E"/>
                </a:solidFill>
                <a:latin typeface="Montserrat" panose="00000500000000000000" pitchFamily="50" charset="-52"/>
              </a:rPr>
              <a:t>Результаты работ 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5308" y="3282790"/>
            <a:ext cx="464742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31356E"/>
                </a:solidFill>
                <a:latin typeface="Montserrat" panose="00000500000000000000" pitchFamily="50" charset="-52"/>
              </a:rPr>
              <a:t>Статус исполнения на 01.04.22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865973" y="1944978"/>
            <a:ext cx="39919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 flipV="1">
            <a:off x="904595" y="3631738"/>
            <a:ext cx="4647426" cy="82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86021" y="2107512"/>
            <a:ext cx="452158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35 </a:t>
            </a: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ПРП для СОО базовый и углубленный уровень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658" y="3874897"/>
            <a:ext cx="436303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Конкретизированы и детализированы предметные результаты.       Разработана структура и пояснительные записки ПРП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/>
          <a:srcRect t="50853" b="15124"/>
          <a:stretch/>
        </p:blipFill>
        <p:spPr>
          <a:xfrm>
            <a:off x="701395" y="5515859"/>
            <a:ext cx="6932892" cy="55428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053828" y="6076321"/>
            <a:ext cx="418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tserrat" panose="00000500000000000000" pitchFamily="50" charset="-52"/>
              </a:rPr>
              <a:t>Срок готовности 30.06.2022</a:t>
            </a:r>
          </a:p>
        </p:txBody>
      </p:sp>
    </p:spTree>
    <p:extLst>
      <p:ext uri="{BB962C8B-B14F-4D97-AF65-F5344CB8AC3E}">
        <p14:creationId xmlns:p14="http://schemas.microsoft.com/office/powerpoint/2010/main" val="21377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Педагоги-эксперты выведут школы Ямала на новый уровень | Ямал-Меди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r="14820"/>
          <a:stretch/>
        </p:blipFill>
        <p:spPr bwMode="auto">
          <a:xfrm>
            <a:off x="9132777" y="4053827"/>
            <a:ext cx="4368910" cy="35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Педагоги посоревнуются в воспитании | Победа РФ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1"/>
          <a:stretch/>
        </p:blipFill>
        <p:spPr bwMode="auto">
          <a:xfrm>
            <a:off x="9539287" y="-8855"/>
            <a:ext cx="3902408" cy="44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ый треугольник 10"/>
          <p:cNvSpPr/>
          <p:nvPr/>
        </p:nvSpPr>
        <p:spPr>
          <a:xfrm rot="4321029">
            <a:off x="6197734" y="1938584"/>
            <a:ext cx="6682126" cy="327775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 rot="16200000">
            <a:off x="-1961172" y="4567249"/>
            <a:ext cx="437331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52"/>
              </a:rPr>
              <a:t>ГОСУДАРСТВЕННОЕ ЗАДАНИЕ ИСРО РАО - 2022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866254" y="214676"/>
            <a:ext cx="10197033" cy="16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Научно-методическое </a:t>
            </a:r>
            <a:endParaRPr lang="ru-RU" sz="4000" b="1" spc="79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ts val="3700"/>
              </a:lnSpc>
            </a:pPr>
            <a:r>
              <a:rPr 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сопровождение </a:t>
            </a:r>
            <a:r>
              <a:rPr lang="ru-RU" sz="40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введения ФГОС</a:t>
            </a:r>
          </a:p>
          <a:p>
            <a:pPr>
              <a:lnSpc>
                <a:spcPts val="4500"/>
              </a:lnSpc>
            </a:pPr>
            <a:endParaRPr lang="ru-RU" sz="4000" b="1" spc="79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911984" y="2305901"/>
            <a:ext cx="55812" cy="4512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84198" y="1559896"/>
            <a:ext cx="34163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31356E"/>
                </a:solidFill>
                <a:latin typeface="Montserrat" panose="00000500000000000000" pitchFamily="50" charset="-52"/>
              </a:rPr>
              <a:t>Результаты работ 2022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19687" y="1559896"/>
            <a:ext cx="464742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31356E"/>
                </a:solidFill>
                <a:latin typeface="Montserrat" panose="00000500000000000000" pitchFamily="50" charset="-52"/>
              </a:rPr>
              <a:t>Статус исполнения на 01.04.22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87922" y="2307030"/>
            <a:ext cx="4014371" cy="554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8 просветительских мероприятий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2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всероссийских 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совещания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Всероссийская конференция по обновлению содержания и методам обучения</a:t>
            </a: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Подготовка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и выпуск методических изданий (журналов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Портал «Единое содержание общего образования» </a:t>
            </a:r>
            <a:r>
              <a:rPr lang="en-US" sz="1600" dirty="0">
                <a:solidFill>
                  <a:srgbClr val="31356E"/>
                </a:solidFill>
                <a:latin typeface="Montserrat" panose="00000500000000000000" pitchFamily="50" charset="-52"/>
                <a:hlinkClick r:id="rId5"/>
              </a:rPr>
              <a:t>https://edsoo.ru/</a:t>
            </a: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89806" y="2305901"/>
            <a:ext cx="4649481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Всероссийский семинар по 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ФГ, 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еженедельно (10 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мероприятий)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Всероссийский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семинар по внедрению 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ПРП, еженедельно(10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мероприятий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)</a:t>
            </a: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8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algn="ctr"/>
            <a:endParaRPr lang="ru-RU" sz="800" b="1" dirty="0" smtClean="0">
              <a:solidFill>
                <a:srgbClr val="00B0F0"/>
              </a:solidFill>
              <a:latin typeface="Montserrat" panose="00000500000000000000" pitchFamily="50" charset="-52"/>
            </a:endParaRP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на </a:t>
            </a:r>
            <a:r>
              <a:rPr lang="ru-RU" sz="1600" b="1" dirty="0">
                <a:solidFill>
                  <a:srgbClr val="00B0F0"/>
                </a:solidFill>
                <a:latin typeface="Montserrat" panose="00000500000000000000" pitchFamily="50" charset="-52"/>
              </a:rPr>
              <a:t>01.04.2022 охват более </a:t>
            </a:r>
            <a:endParaRPr lang="ru-RU" sz="1600" b="1" dirty="0" smtClean="0">
              <a:solidFill>
                <a:srgbClr val="00B0F0"/>
              </a:solidFill>
              <a:latin typeface="Montserrat" panose="00000500000000000000" pitchFamily="50" charset="-52"/>
            </a:endParaRP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500 </a:t>
            </a:r>
            <a:r>
              <a:rPr lang="ru-RU" sz="1600" b="1" dirty="0">
                <a:solidFill>
                  <a:srgbClr val="00B0F0"/>
                </a:solidFill>
                <a:latin typeface="Montserrat" panose="00000500000000000000" pitchFamily="50" charset="-52"/>
              </a:rPr>
              <a:t>тыс. участников</a:t>
            </a: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b="1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22.04.2022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всероссийское совещание по готовности введения ФГОС НОО и </a:t>
            </a: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ООО</a:t>
            </a: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30.03.2022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размещен 1-й выпуск методического журнала на портале</a:t>
            </a:r>
            <a:r>
              <a:rPr lang="en-US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 </a:t>
            </a:r>
            <a:r>
              <a:rPr lang="en-US" sz="1600" dirty="0">
                <a:solidFill>
                  <a:srgbClr val="31356E"/>
                </a:solidFill>
                <a:latin typeface="Montserrat" panose="00000500000000000000" pitchFamily="50" charset="-52"/>
                <a:hlinkClick r:id="rId5"/>
              </a:rPr>
              <a:t>https://edsoo.ru</a:t>
            </a:r>
            <a:r>
              <a:rPr lang="en-US" sz="1600" dirty="0" smtClean="0">
                <a:solidFill>
                  <a:srgbClr val="31356E"/>
                </a:solidFill>
                <a:latin typeface="Montserrat" panose="00000500000000000000" pitchFamily="50" charset="-52"/>
                <a:hlinkClick r:id="rId5"/>
              </a:rPr>
              <a:t>/</a:t>
            </a:r>
            <a:endParaRPr lang="ru-RU" sz="16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Запуск </a:t>
            </a:r>
            <a:r>
              <a:rPr lang="ru-RU" sz="1600" dirty="0">
                <a:solidFill>
                  <a:srgbClr val="31356E"/>
                </a:solidFill>
                <a:latin typeface="Montserrat" panose="00000500000000000000" pitchFamily="50" charset="-52"/>
              </a:rPr>
              <a:t>конструктора рабочих программ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623523" y="1965189"/>
            <a:ext cx="39919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 flipV="1">
            <a:off x="5119687" y="1945210"/>
            <a:ext cx="4647426" cy="82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4775387" y="2305901"/>
            <a:ext cx="45719" cy="4512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 cstate="print"/>
          <a:srcRect t="50853" b="15124"/>
          <a:stretch/>
        </p:blipFill>
        <p:spPr>
          <a:xfrm>
            <a:off x="5174223" y="3305970"/>
            <a:ext cx="4146423" cy="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бенок устает от школьных нагрузок? Узнайте, как ему помочь набраться сил  | Mamapl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827" r="28203" b="2397"/>
          <a:stretch/>
        </p:blipFill>
        <p:spPr bwMode="auto">
          <a:xfrm>
            <a:off x="4654669" y="-194"/>
            <a:ext cx="8826570" cy="75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BA264DC-9A0C-474F-9943-9720AFD5CEAC}"/>
              </a:ext>
            </a:extLst>
          </p:cNvPr>
          <p:cNvGrpSpPr/>
          <p:nvPr/>
        </p:nvGrpSpPr>
        <p:grpSpPr>
          <a:xfrm flipV="1">
            <a:off x="-6839" y="-193"/>
            <a:ext cx="11603526" cy="7559868"/>
            <a:chOff x="-192955" y="0"/>
            <a:chExt cx="9539756" cy="7559678"/>
          </a:xfrm>
          <a:solidFill>
            <a:schemeClr val="bg1"/>
          </a:solidFill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438828A6-A350-4338-8D2E-FA185DB2D6D2}"/>
                </a:ext>
              </a:extLst>
            </p:cNvPr>
            <p:cNvSpPr/>
            <p:nvPr/>
          </p:nvSpPr>
          <p:spPr>
            <a:xfrm rot="5400000">
              <a:off x="-2031838" y="1838887"/>
              <a:ext cx="7559674" cy="38819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C273DC55-660B-49CB-9331-101161B54030}"/>
                </a:ext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50" charset="-52"/>
              </a:endParaRPr>
            </a:p>
          </p:txBody>
        </p:sp>
      </p:grpSp>
      <p:pic>
        <p:nvPicPr>
          <p:cNvPr id="27" name="Picture 25">
            <a:extLst>
              <a:ext uri="{FF2B5EF4-FFF2-40B4-BE49-F238E27FC236}">
                <a16:creationId xmlns:a16="http://schemas.microsoft.com/office/drawing/2014/main" xmlns="" id="{5C53E813-722E-4326-87D9-53FC6BE44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43647" y="1733498"/>
            <a:ext cx="251190" cy="382673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20323" y="2634674"/>
            <a:ext cx="251190" cy="38267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16200000">
            <a:off x="-1961172" y="4567249"/>
            <a:ext cx="437331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52"/>
              </a:rPr>
              <a:t>ГОСУДАРСТВЕННОЕ ЗАДАНИЕ ИСРО РАО - 2022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942454" y="214676"/>
            <a:ext cx="10197033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Работа с детьми, испытывающими трудности в </a:t>
            </a:r>
            <a:r>
              <a:rPr 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обучении</a:t>
            </a:r>
            <a:endParaRPr lang="ru-RU" sz="4000" b="1" spc="79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2087" y="1713171"/>
            <a:ext cx="800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Методические рекомендации по преодолению трудностей в </a:t>
            </a:r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обучении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 </a:t>
            </a:r>
            <a:endParaRPr lang="ru-RU" sz="20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087" y="5377762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Внедрение методических рекомендаций в 10 тыс. школ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2087" y="2624821"/>
            <a:ext cx="6295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А</a:t>
            </a:r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пробация </a:t>
            </a: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методик – 250 образовательных организаций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2087" y="3514789"/>
            <a:ext cx="5647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Методические пособия «Работа </a:t>
            </a: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с детьми, испытывающими трудности при изучении </a:t>
            </a:r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предметов</a:t>
            </a: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», «Работа с детьми особых социальных </a:t>
            </a:r>
            <a:r>
              <a:rPr lang="ru-RU" sz="20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групп, испытывающих </a:t>
            </a:r>
            <a:r>
              <a:rPr lang="ru-RU" sz="2000" b="1" dirty="0">
                <a:solidFill>
                  <a:srgbClr val="00B0F0"/>
                </a:solidFill>
                <a:latin typeface="Montserrat" panose="00000500000000000000" pitchFamily="50" charset="-52"/>
              </a:rPr>
              <a:t>трудности в обучении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20322" y="3519706"/>
            <a:ext cx="251190" cy="382673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xmlns="" id="{0019684C-ACA0-4C73-8A46-7754A0F2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20321" y="5381432"/>
            <a:ext cx="251190" cy="3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9">
            <a:extLst>
              <a:ext uri="{FF2B5EF4-FFF2-40B4-BE49-F238E27FC236}">
                <a16:creationId xmlns:a16="http://schemas.microsoft.com/office/drawing/2014/main" xmlns="" id="{1BA264DC-9A0C-474F-9943-9720AFD5CEAC}"/>
              </a:ext>
            </a:extLst>
          </p:cNvPr>
          <p:cNvGrpSpPr/>
          <p:nvPr/>
        </p:nvGrpSpPr>
        <p:grpSpPr>
          <a:xfrm flipV="1">
            <a:off x="395288" y="-1"/>
            <a:ext cx="11201400" cy="7559676"/>
            <a:chOff x="200297" y="0"/>
            <a:chExt cx="9146504" cy="7559675"/>
          </a:xfrm>
          <a:solidFill>
            <a:schemeClr val="bg1"/>
          </a:solidFill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438828A6-A350-4338-8D2E-FA185DB2D6D2}"/>
                </a:ext>
              </a:extLst>
            </p:cNvPr>
            <p:cNvSpPr/>
            <p:nvPr/>
          </p:nvSpPr>
          <p:spPr>
            <a:xfrm rot="5400000">
              <a:off x="-1638586" y="1838884"/>
              <a:ext cx="7559674" cy="38819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C273DC55-660B-49CB-9331-101161B54030}"/>
                </a:ext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50" charset="-52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10"/>
          <p:cNvSpPr txBox="1">
            <a:spLocks/>
          </p:cNvSpPr>
          <p:nvPr/>
        </p:nvSpPr>
        <p:spPr>
          <a:xfrm>
            <a:off x="928687" y="122237"/>
            <a:ext cx="12268200" cy="653305"/>
          </a:xfrm>
          <a:prstGeom prst="rect">
            <a:avLst/>
          </a:prstGeom>
        </p:spPr>
        <p:txBody>
          <a:bodyPr tIns="19598">
            <a:noAutofit/>
          </a:bodyPr>
          <a:lstStyle/>
          <a:p>
            <a:pPr marL="0" marR="0" lvl="0" indent="0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Портал «ЕДИНОЕ СОДЕРЖАНИЕ </a:t>
            </a:r>
          </a:p>
          <a:p>
            <a:pPr marL="1252538" marR="0" lvl="0" indent="449263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   </a:t>
            </a: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ОБЩЕГО ОБРАЗОВАНИЯ»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60" b="6524"/>
          <a:stretch>
            <a:fillRect/>
          </a:stretch>
        </p:blipFill>
        <p:spPr bwMode="auto">
          <a:xfrm>
            <a:off x="349051" y="1951037"/>
            <a:ext cx="130764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12358687" y="198437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081087" y="1417637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31356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https://edsoo.ru</a:t>
            </a:r>
            <a:r>
              <a:rPr lang="en-US" sz="1200" dirty="0" smtClean="0">
                <a:solidFill>
                  <a:srgbClr val="31356E"/>
                </a:solidFill>
                <a:hlinkClick r:id="rId5"/>
              </a:rPr>
              <a:t>/</a:t>
            </a:r>
            <a:r>
              <a:rPr lang="en-US" sz="1200" dirty="0" smtClean="0">
                <a:solidFill>
                  <a:srgbClr val="31356E"/>
                </a:solidFill>
              </a:rPr>
              <a:t> </a:t>
            </a:r>
            <a:endParaRPr lang="ru-RU" sz="1200" dirty="0">
              <a:solidFill>
                <a:srgbClr val="313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9">
            <a:extLst>
              <a:ext uri="{FF2B5EF4-FFF2-40B4-BE49-F238E27FC236}">
                <a16:creationId xmlns:a16="http://schemas.microsoft.com/office/drawing/2014/main" xmlns="" id="{1BA264DC-9A0C-474F-9943-9720AFD5CEAC}"/>
              </a:ext>
            </a:extLst>
          </p:cNvPr>
          <p:cNvGrpSpPr/>
          <p:nvPr/>
        </p:nvGrpSpPr>
        <p:grpSpPr>
          <a:xfrm flipV="1">
            <a:off x="0" y="0"/>
            <a:ext cx="11603526" cy="7559868"/>
            <a:chOff x="-192955" y="0"/>
            <a:chExt cx="9539756" cy="7559678"/>
          </a:xfrm>
          <a:solidFill>
            <a:schemeClr val="bg1"/>
          </a:solidFill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438828A6-A350-4338-8D2E-FA185DB2D6D2}"/>
                </a:ext>
              </a:extLst>
            </p:cNvPr>
            <p:cNvSpPr/>
            <p:nvPr/>
          </p:nvSpPr>
          <p:spPr>
            <a:xfrm rot="5400000">
              <a:off x="-2031838" y="1838887"/>
              <a:ext cx="7559674" cy="38819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C273DC55-660B-49CB-9331-101161B54030}"/>
                </a:ext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50" charset="-52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sp>
        <p:nvSpPr>
          <p:cNvPr id="20" name="object 10"/>
          <p:cNvSpPr txBox="1">
            <a:spLocks/>
          </p:cNvSpPr>
          <p:nvPr/>
        </p:nvSpPr>
        <p:spPr>
          <a:xfrm>
            <a:off x="928687" y="122237"/>
            <a:ext cx="12268200" cy="653305"/>
          </a:xfrm>
          <a:prstGeom prst="rect">
            <a:avLst/>
          </a:prstGeom>
        </p:spPr>
        <p:txBody>
          <a:bodyPr tIns="19598">
            <a:noAutofit/>
          </a:bodyPr>
          <a:lstStyle/>
          <a:p>
            <a:pPr marL="0" marR="0" lvl="0" indent="0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Портал «ЕДИНОЕ СОДЕРЖАНИЕ </a:t>
            </a:r>
          </a:p>
          <a:p>
            <a:pPr marL="1252538" marR="0" lvl="0" indent="449263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   </a:t>
            </a: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ОБЩЕГО ОБРАЗОВАНИЯ»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0487" y="1951037"/>
            <a:ext cx="1724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0487" y="198437"/>
            <a:ext cx="1752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1687" y="3722687"/>
            <a:ext cx="1752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7887" y="5506551"/>
            <a:ext cx="3505200" cy="168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Группа 36"/>
          <p:cNvGrpSpPr/>
          <p:nvPr/>
        </p:nvGrpSpPr>
        <p:grpSpPr>
          <a:xfrm>
            <a:off x="919938" y="1798637"/>
            <a:ext cx="8543149" cy="4419600"/>
            <a:chOff x="852487" y="1713171"/>
            <a:chExt cx="8543149" cy="4419600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xmlns="" id="{5C53E813-722E-4326-87D9-53FC6BE4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18229" y="1733498"/>
              <a:ext cx="251190" cy="38267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1385887" y="1713171"/>
              <a:ext cx="80097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Нормативные документы</a:t>
              </a:r>
            </a:p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 </a:t>
              </a:r>
              <a:endParaRPr lang="ru-RU" sz="20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852487" y="2258813"/>
              <a:ext cx="6828632" cy="400110"/>
              <a:chOff x="928687" y="2125523"/>
              <a:chExt cx="6828632" cy="400110"/>
            </a:xfrm>
          </p:grpSpPr>
          <p:pic>
            <p:nvPicPr>
              <p:cNvPr id="28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4429" y="2135982"/>
                <a:ext cx="251190" cy="382673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462087" y="2125523"/>
                <a:ext cx="62952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Примерные</a:t>
                </a:r>
                <a:r>
                  <a:rPr lang="ru-RU" sz="2000" dirty="0" smtClean="0"/>
                  <a:t> </a:t>
                </a:r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рабочие программы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52487" y="2792213"/>
              <a:ext cx="6180950" cy="400110"/>
              <a:chOff x="928687" y="2506523"/>
              <a:chExt cx="6180950" cy="40011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462087" y="2506523"/>
                <a:ext cx="56475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Конструктор</a:t>
                </a:r>
                <a:r>
                  <a:rPr lang="ru-RU" sz="2000" dirty="0" smtClean="0"/>
                  <a:t> </a:t>
                </a:r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учебных</a:t>
                </a:r>
                <a:r>
                  <a:rPr lang="ru-RU" sz="2000" dirty="0" smtClean="0"/>
                  <a:t> </a:t>
                </a:r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программ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  <p:pic>
            <p:nvPicPr>
              <p:cNvPr id="18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4429" y="2516982"/>
                <a:ext cx="251190" cy="382673"/>
              </a:xfrm>
              <a:prstGeom prst="rect">
                <a:avLst/>
              </a:prstGeom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852487" y="3268523"/>
              <a:ext cx="5562600" cy="707886"/>
              <a:chOff x="928687" y="2833409"/>
              <a:chExt cx="5562600" cy="707886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462087" y="2833409"/>
                <a:ext cx="5029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Тематический классификатор содержания образования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  <p:pic>
            <p:nvPicPr>
              <p:cNvPr id="22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4429" y="2843868"/>
                <a:ext cx="251190" cy="382673"/>
              </a:xfrm>
              <a:prstGeom prst="rect">
                <a:avLst/>
              </a:prstGeom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852487" y="4053285"/>
              <a:ext cx="5638800" cy="2079486"/>
              <a:chOff x="928687" y="2681685"/>
              <a:chExt cx="5638800" cy="2079486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1462087" y="2681685"/>
                <a:ext cx="5105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Виртуальные лабораторные работы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  <p:pic>
            <p:nvPicPr>
              <p:cNvPr id="36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4429" y="2692144"/>
                <a:ext cx="251190" cy="382673"/>
              </a:xfrm>
              <a:prstGeom prst="rect">
                <a:avLst/>
              </a:prstGeom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1462087" y="3215085"/>
                <a:ext cx="5029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Всероссийские просветительские мероприятия 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  <p:pic>
            <p:nvPicPr>
              <p:cNvPr id="40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4429" y="3225544"/>
                <a:ext cx="251190" cy="382673"/>
              </a:xfrm>
              <a:prstGeom prst="rect">
                <a:avLst/>
              </a:prstGeom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1462087" y="4053285"/>
                <a:ext cx="510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B0F0"/>
                    </a:solidFill>
                    <a:latin typeface="Montserrat" panose="00000500000000000000" pitchFamily="50" charset="-52"/>
                  </a:rPr>
                  <a:t>Профилактика и коррекция трудностей в обучении</a:t>
                </a:r>
                <a:endParaRPr lang="ru-RU" sz="2000" b="1" dirty="0">
                  <a:solidFill>
                    <a:srgbClr val="00B0F0"/>
                  </a:solidFill>
                  <a:latin typeface="Montserrat" panose="00000500000000000000" pitchFamily="50" charset="-52"/>
                </a:endParaRPr>
              </a:p>
            </p:txBody>
          </p:sp>
          <p:pic>
            <p:nvPicPr>
              <p:cNvPr id="42" name="Picture 25">
                <a:extLst>
                  <a:ext uri="{FF2B5EF4-FFF2-40B4-BE49-F238E27FC236}">
                    <a16:creationId xmlns:a16="http://schemas.microsoft.com/office/drawing/2014/main" xmlns="" id="{0019684C-ACA0-4C73-8A46-7754A0F23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7328" y="4060845"/>
                <a:ext cx="251190" cy="388471"/>
              </a:xfrm>
              <a:prstGeom prst="rect">
                <a:avLst/>
              </a:prstGeom>
            </p:spPr>
          </p:pic>
        </p:grpSp>
      </p:grp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91687" y="1951037"/>
            <a:ext cx="1752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 l="50928" t="4255"/>
          <a:stretch>
            <a:fillRect/>
          </a:stretch>
        </p:blipFill>
        <p:spPr bwMode="auto">
          <a:xfrm>
            <a:off x="11510962" y="3741737"/>
            <a:ext cx="1762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 cstate="print"/>
          <a:srcRect t="4255" r="51194"/>
          <a:stretch>
            <a:fillRect/>
          </a:stretch>
        </p:blipFill>
        <p:spPr bwMode="auto">
          <a:xfrm>
            <a:off x="7939087" y="3741737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3" cstate="print"/>
          <a:srcRect l="80804" t="33449" b="34495"/>
          <a:stretch>
            <a:fillRect/>
          </a:stretch>
        </p:blipFill>
        <p:spPr bwMode="auto">
          <a:xfrm>
            <a:off x="7932736" y="5456237"/>
            <a:ext cx="17589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703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9">
            <a:extLst>
              <a:ext uri="{FF2B5EF4-FFF2-40B4-BE49-F238E27FC236}">
                <a16:creationId xmlns:a16="http://schemas.microsoft.com/office/drawing/2014/main" xmlns="" id="{1BA264DC-9A0C-474F-9943-9720AFD5CEAC}"/>
              </a:ext>
            </a:extLst>
          </p:cNvPr>
          <p:cNvGrpSpPr/>
          <p:nvPr/>
        </p:nvGrpSpPr>
        <p:grpSpPr>
          <a:xfrm flipV="1">
            <a:off x="69361" y="0"/>
            <a:ext cx="11603526" cy="7559868"/>
            <a:chOff x="-192955" y="0"/>
            <a:chExt cx="9539756" cy="7559678"/>
          </a:xfrm>
          <a:solidFill>
            <a:schemeClr val="bg1"/>
          </a:solidFill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438828A6-A350-4338-8D2E-FA185DB2D6D2}"/>
                </a:ext>
              </a:extLst>
            </p:cNvPr>
            <p:cNvSpPr/>
            <p:nvPr/>
          </p:nvSpPr>
          <p:spPr>
            <a:xfrm rot="5400000">
              <a:off x="-2031838" y="1838887"/>
              <a:ext cx="7559674" cy="38819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C273DC55-660B-49CB-9331-101161B54030}"/>
                </a:ext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50" charset="-52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52487" y="3074927"/>
            <a:ext cx="6774961" cy="400110"/>
            <a:chOff x="783126" y="1713171"/>
            <a:chExt cx="6774961" cy="400110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xmlns="" id="{5C53E813-722E-4326-87D9-53FC6BE44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8868" y="1733498"/>
              <a:ext cx="251190" cy="38267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1385887" y="1713171"/>
              <a:ext cx="6172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Формирование функциональной грамотности</a:t>
              </a:r>
              <a:endParaRPr lang="ru-RU" sz="20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845648" y="1922998"/>
            <a:ext cx="6828632" cy="1323439"/>
            <a:chOff x="928687" y="2179637"/>
            <a:chExt cx="6828632" cy="1323439"/>
          </a:xfrm>
        </p:grpSpPr>
        <p:pic>
          <p:nvPicPr>
            <p:cNvPr id="28" name="Picture 25">
              <a:extLst>
                <a:ext uri="{FF2B5EF4-FFF2-40B4-BE49-F238E27FC236}">
                  <a16:creationId xmlns:a16="http://schemas.microsoft.com/office/drawing/2014/main" xmlns="" id="{0019684C-ACA0-4C73-8A46-7754A0F2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94429" y="2190096"/>
              <a:ext cx="251190" cy="382673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462087" y="2179637"/>
              <a:ext cx="62952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Интерактивные виртуальные лабораторные и практические работы на углубленном уровне основного общего образования</a:t>
              </a:r>
            </a:p>
            <a:p>
              <a:endParaRPr lang="ru-RU" sz="20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grpSp>
        <p:nvGrpSpPr>
          <p:cNvPr id="8" name="Группа 24"/>
          <p:cNvGrpSpPr/>
          <p:nvPr/>
        </p:nvGrpSpPr>
        <p:grpSpPr>
          <a:xfrm>
            <a:off x="852487" y="3627437"/>
            <a:ext cx="6250311" cy="400110"/>
            <a:chOff x="859326" y="2636837"/>
            <a:chExt cx="6250311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62087" y="2636837"/>
              <a:ext cx="5647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Методические интерактивные кейсы</a:t>
              </a:r>
              <a:endParaRPr lang="ru-RU" sz="20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pic>
          <p:nvPicPr>
            <p:cNvPr id="18" name="Picture 25">
              <a:extLst>
                <a:ext uri="{FF2B5EF4-FFF2-40B4-BE49-F238E27FC236}">
                  <a16:creationId xmlns:a16="http://schemas.microsoft.com/office/drawing/2014/main" xmlns="" id="{0019684C-ACA0-4C73-8A46-7754A0F2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25068" y="2647296"/>
              <a:ext cx="251190" cy="382673"/>
            </a:xfrm>
            <a:prstGeom prst="rect">
              <a:avLst/>
            </a:prstGeom>
          </p:spPr>
        </p:pic>
      </p:grpSp>
      <p:grpSp>
        <p:nvGrpSpPr>
          <p:cNvPr id="11" name="Группа 30"/>
          <p:cNvGrpSpPr/>
          <p:nvPr/>
        </p:nvGrpSpPr>
        <p:grpSpPr>
          <a:xfrm>
            <a:off x="852487" y="4313237"/>
            <a:ext cx="6393961" cy="707886"/>
            <a:chOff x="859326" y="3094037"/>
            <a:chExt cx="6393961" cy="7078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62087" y="3094037"/>
              <a:ext cx="5791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Типовой комплект методических документов</a:t>
              </a:r>
              <a:endParaRPr lang="ru-RU" sz="20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pic>
          <p:nvPicPr>
            <p:cNvPr id="22" name="Picture 25">
              <a:extLst>
                <a:ext uri="{FF2B5EF4-FFF2-40B4-BE49-F238E27FC236}">
                  <a16:creationId xmlns:a16="http://schemas.microsoft.com/office/drawing/2014/main" xmlns="" id="{0019684C-ACA0-4C73-8A46-7754A0F2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25068" y="3104496"/>
              <a:ext cx="251190" cy="382673"/>
            </a:xfrm>
            <a:prstGeom prst="rect">
              <a:avLst/>
            </a:prstGeom>
          </p:spPr>
        </p:pic>
      </p:grpSp>
      <p:sp>
        <p:nvSpPr>
          <p:cNvPr id="20" name="object 10"/>
          <p:cNvSpPr txBox="1">
            <a:spLocks/>
          </p:cNvSpPr>
          <p:nvPr/>
        </p:nvSpPr>
        <p:spPr>
          <a:xfrm>
            <a:off x="928687" y="122237"/>
            <a:ext cx="12268200" cy="653305"/>
          </a:xfrm>
          <a:prstGeom prst="rect">
            <a:avLst/>
          </a:prstGeom>
        </p:spPr>
        <p:txBody>
          <a:bodyPr tIns="19598">
            <a:noAutofit/>
          </a:bodyPr>
          <a:lstStyle/>
          <a:p>
            <a:pPr marL="0" marR="0" lvl="0" indent="0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Портал «ЕДИНОЕ СОДЕРЖАНИЕ </a:t>
            </a:r>
          </a:p>
          <a:p>
            <a:pPr marL="1252538" marR="0" lvl="0" indent="449263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   </a:t>
            </a: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ОБЩЕГО ОБРАЗОВАНИЯ»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68087" y="46037"/>
            <a:ext cx="1781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2887" y="5608637"/>
            <a:ext cx="3571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Группа 25"/>
          <p:cNvGrpSpPr/>
          <p:nvPr/>
        </p:nvGrpSpPr>
        <p:grpSpPr>
          <a:xfrm>
            <a:off x="7710487" y="1874837"/>
            <a:ext cx="5492751" cy="5486400"/>
            <a:chOff x="7634287" y="1874837"/>
            <a:chExt cx="5492751" cy="5486400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40055" r="19196"/>
            <a:stretch>
              <a:fillRect/>
            </a:stretch>
          </p:blipFill>
          <p:spPr bwMode="auto">
            <a:xfrm>
              <a:off x="7634287" y="1893887"/>
              <a:ext cx="3733800" cy="546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80804" t="68293"/>
            <a:stretch>
              <a:fillRect/>
            </a:stretch>
          </p:blipFill>
          <p:spPr bwMode="auto">
            <a:xfrm>
              <a:off x="11368087" y="5608637"/>
              <a:ext cx="1758951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2" name="Группа 7"/>
            <p:cNvGrpSpPr/>
            <p:nvPr/>
          </p:nvGrpSpPr>
          <p:grpSpPr>
            <a:xfrm>
              <a:off x="11368087" y="1874837"/>
              <a:ext cx="1758951" cy="3581400"/>
              <a:chOff x="11368087" y="1874837"/>
              <a:chExt cx="1758951" cy="3581400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80804" b="67944"/>
              <a:stretch>
                <a:fillRect/>
              </a:stretch>
            </p:blipFill>
            <p:spPr bwMode="auto">
              <a:xfrm>
                <a:off x="11368087" y="1874837"/>
                <a:ext cx="1758951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415712" y="3703637"/>
                <a:ext cx="1704975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56703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950" y="347652"/>
            <a:ext cx="8672854" cy="6906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500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100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679972" y="0"/>
            <a:ext cx="10079831" cy="7559675"/>
            <a:chOff x="0" y="0"/>
            <a:chExt cx="9144000" cy="6858430"/>
          </a:xfrm>
        </p:grpSpPr>
        <p:pic>
          <p:nvPicPr>
            <p:cNvPr id="7176" name="Рисунок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6312"/>
              <a:ext cx="709084" cy="292118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ru-RU" sz="2000" dirty="0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91841" y="7158359"/>
            <a:ext cx="2267962" cy="401316"/>
          </a:xfrm>
        </p:spPr>
        <p:txBody>
          <a:bodyPr/>
          <a:lstStyle/>
          <a:p>
            <a:pPr>
              <a:defRPr/>
            </a:pPr>
            <a:fld id="{3C55F9EE-B2C1-493A-9F7B-BDB8CBC98AF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11" name="Группа 19">
            <a:extLst>
              <a:ext uri="{FF2B5EF4-FFF2-40B4-BE49-F238E27FC236}">
                <a16:creationId xmlns:a16="http://schemas.microsoft.com/office/drawing/2014/main" xmlns="" id="{1BA264DC-9A0C-474F-9943-9720AFD5CEAC}"/>
              </a:ext>
            </a:extLst>
          </p:cNvPr>
          <p:cNvGrpSpPr/>
          <p:nvPr/>
        </p:nvGrpSpPr>
        <p:grpSpPr>
          <a:xfrm flipV="1">
            <a:off x="69361" y="0"/>
            <a:ext cx="12060726" cy="7559868"/>
            <a:chOff x="-192955" y="0"/>
            <a:chExt cx="9539756" cy="7559678"/>
          </a:xfrm>
          <a:solidFill>
            <a:schemeClr val="bg1"/>
          </a:solidFill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438828A6-A350-4338-8D2E-FA185DB2D6D2}"/>
                </a:ext>
              </a:extLst>
            </p:cNvPr>
            <p:cNvSpPr/>
            <p:nvPr/>
          </p:nvSpPr>
          <p:spPr>
            <a:xfrm rot="5400000">
              <a:off x="-2031838" y="1838887"/>
              <a:ext cx="7559674" cy="38819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sp>
        <p:sp>
          <p:nvSpPr>
            <p:cNvPr id="13" name="Прямоугольный треугольник 12">
              <a:extLst>
                <a:ext uri="{FF2B5EF4-FFF2-40B4-BE49-F238E27FC236}">
                  <a16:creationId xmlns:a16="http://schemas.microsoft.com/office/drawing/2014/main" xmlns="" id="{C273DC55-660B-49CB-9331-101161B54030}"/>
                </a:ext>
              </a:extLst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50" charset="-52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32702" y="731837"/>
            <a:ext cx="15774" cy="6086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 flipH="1">
            <a:off x="616424" y="-193"/>
            <a:ext cx="249829" cy="1341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422328" y="1420940"/>
            <a:ext cx="12595122" cy="5322104"/>
          </a:xfrm>
        </p:spPr>
        <p:txBody>
          <a:bodyPr>
            <a:normAutofit/>
          </a:bodyPr>
          <a:lstStyle/>
          <a:p>
            <a:pPr marL="1163638" indent="-714375"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Практика</a:t>
            </a:r>
            <a:r>
              <a:rPr lang="ru-RU" altLang="ru-RU" sz="2800" b="1" dirty="0" smtClean="0">
                <a:solidFill>
                  <a:srgbClr val="00B0F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внедрения и реализации ФГОС среднего общего образования в образовательных организациях. </a:t>
            </a:r>
          </a:p>
          <a:p>
            <a:pPr marL="1163638" indent="-714375"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Проблемы обучения детей с ОВЗ и детей мигрантов.</a:t>
            </a:r>
          </a:p>
          <a:p>
            <a:pPr marL="1163638" indent="-714375"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Отношение педагогических работников к вопросам содержания общего образования</a:t>
            </a:r>
          </a:p>
          <a:p>
            <a:pPr marL="1352550" lvl="2" indent="-3175" algn="just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внедрение и реализация ФГОС общего образования;  </a:t>
            </a:r>
          </a:p>
          <a:p>
            <a:pPr marL="1352550" lvl="2" indent="-3175" algn="just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пути и средства  обновления содержания образования;</a:t>
            </a:r>
          </a:p>
          <a:p>
            <a:pPr marL="1352550" lvl="2" indent="-3175" algn="just">
              <a:spcAft>
                <a:spcPts val="600"/>
              </a:spcAft>
            </a:pPr>
            <a:r>
              <a:rPr lang="ru-RU" altLang="ru-RU" sz="2400" dirty="0" smtClean="0">
                <a:solidFill>
                  <a:srgbClr val="002060"/>
                </a:solidFill>
                <a:cs typeface="Times New Roman" pitchFamily="18" charset="0"/>
              </a:rPr>
              <a:t>система оценки освоения ФГОС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общего образования</a:t>
            </a:r>
          </a:p>
          <a:p>
            <a:pPr marL="1163638" indent="-714375" algn="just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Удовлетворенность содержанием общего образования участников образовательных отношений (старшеклассники и родители).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2" y="6883583"/>
            <a:ext cx="460434" cy="581601"/>
          </a:xfrm>
          <a:prstGeom prst="rect">
            <a:avLst/>
          </a:prstGeom>
        </p:spPr>
      </p:pic>
      <p:sp>
        <p:nvSpPr>
          <p:cNvPr id="19" name="object 10"/>
          <p:cNvSpPr txBox="1">
            <a:spLocks/>
          </p:cNvSpPr>
          <p:nvPr/>
        </p:nvSpPr>
        <p:spPr>
          <a:xfrm>
            <a:off x="928687" y="122237"/>
            <a:ext cx="12268200" cy="653305"/>
          </a:xfrm>
          <a:prstGeom prst="rect">
            <a:avLst/>
          </a:prstGeom>
        </p:spPr>
        <p:txBody>
          <a:bodyPr tIns="19598">
            <a:noAutofit/>
          </a:bodyPr>
          <a:lstStyle/>
          <a:p>
            <a:pPr marL="0" marR="0" lvl="0" indent="0" defTabSz="534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spc="79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</TotalTime>
  <Words>849</Words>
  <Application>Microsoft Office PowerPoint</Application>
  <PresentationFormat>Произвольный</PresentationFormat>
  <Paragraphs>216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Montserrat</vt:lpstr>
      <vt:lpstr>Trebuchet MS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Исследования  </vt:lpstr>
      <vt:lpstr>Наиболее актуальные направления совершенствования общего образования</vt:lpstr>
      <vt:lpstr>Формы внеурочной и внешкольной деятельности, в наибольшей степени способствующие усвоению содержания учебных предметов </vt:lpstr>
      <vt:lpstr>Формы внеурочной и внешкольной деятельности, в наибольшей степени способствующие усвоению содержания учебных предметов (по мнению школьников)</vt:lpstr>
      <vt:lpstr>Формы внеурочной и внешкольной деятельности, в наибольшей степени способствующие усвоению содержания учебных предметов (по мнению родителей)</vt:lpstr>
      <vt:lpstr>ПиПпппппп</vt:lpstr>
      <vt:lpstr>ПиПпппппп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Никита</cp:lastModifiedBy>
  <cp:revision>239</cp:revision>
  <dcterms:created xsi:type="dcterms:W3CDTF">2006-08-16T00:00:00Z</dcterms:created>
  <dcterms:modified xsi:type="dcterms:W3CDTF">2022-06-22T09:54:12Z</dcterms:modified>
  <dc:identifier>DAEwuR-fI4k</dc:identifier>
</cp:coreProperties>
</file>