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42" r:id="rId1"/>
  </p:sldMasterIdLst>
  <p:sldIdLst>
    <p:sldId id="256" r:id="rId2"/>
    <p:sldId id="271" r:id="rId3"/>
    <p:sldId id="272" r:id="rId4"/>
    <p:sldId id="273" r:id="rId5"/>
    <p:sldId id="274" r:id="rId6"/>
    <p:sldId id="282" r:id="rId7"/>
    <p:sldId id="283" r:id="rId8"/>
    <p:sldId id="284" r:id="rId9"/>
    <p:sldId id="285" r:id="rId10"/>
    <p:sldId id="286" r:id="rId11"/>
    <p:sldId id="288" r:id="rId12"/>
    <p:sldId id="289" r:id="rId13"/>
    <p:sldId id="291" r:id="rId14"/>
    <p:sldId id="293" r:id="rId15"/>
    <p:sldId id="295" r:id="rId16"/>
    <p:sldId id="296" r:id="rId17"/>
    <p:sldId id="297" r:id="rId18"/>
    <p:sldId id="298" r:id="rId19"/>
    <p:sldId id="299" r:id="rId20"/>
    <p:sldId id="294" r:id="rId21"/>
    <p:sldId id="257" r:id="rId22"/>
    <p:sldId id="261" r:id="rId23"/>
    <p:sldId id="260" r:id="rId24"/>
    <p:sldId id="259" r:id="rId25"/>
    <p:sldId id="258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8" r:id="rId36"/>
    <p:sldId id="300" r:id="rId37"/>
    <p:sldId id="301" r:id="rId38"/>
    <p:sldId id="302" r:id="rId39"/>
    <p:sldId id="303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04" r:id="rId49"/>
    <p:sldId id="305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990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78808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6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524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378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0597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14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681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76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42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91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AFF761A-6CB1-400D-8C83-EDF00A41F568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CD28A36-F8E9-4E7F-B7A8-06621C992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67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ru.wikipedia.org/wiki/%D0%A4%D1%80%D0%B0%D0%BD%D1%86%D1%83%D0%B7%D1%81%D0%BA%D0%B8%D0%B9_%D1%8F%D0%B7%D1%8B%D0%BA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tweek.ru/lessons/" TargetMode="External"/><Relationship Id="rId2" Type="http://schemas.openxmlformats.org/officeDocument/2006/relationships/hyperlink" Target="http://schoolnano.ru/calendarplan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20E850-F320-4F68-82EC-97CEEAE3E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Проектная деятельность на уроках МХК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CC61EDC-F733-4338-B2E6-BF2ABA962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1" y="4800600"/>
            <a:ext cx="10569057" cy="169164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err="1" smtClean="0"/>
              <a:t>Дженгурова</a:t>
            </a:r>
            <a:r>
              <a:rPr lang="ru-RU" dirty="0" smtClean="0"/>
              <a:t> </a:t>
            </a:r>
            <a:r>
              <a:rPr lang="ru-RU" dirty="0" err="1" smtClean="0"/>
              <a:t>Баира</a:t>
            </a:r>
            <a:r>
              <a:rPr lang="ru-RU" dirty="0" smtClean="0"/>
              <a:t> Николаевна, </a:t>
            </a:r>
          </a:p>
          <a:p>
            <a:pPr algn="r"/>
            <a:r>
              <a:rPr lang="ru-RU" dirty="0" smtClean="0"/>
              <a:t>учитель русского языка и литературы, МХК </a:t>
            </a:r>
          </a:p>
          <a:p>
            <a:pPr algn="r"/>
            <a:r>
              <a:rPr lang="ru-RU" dirty="0" smtClean="0"/>
              <a:t>МБОУ «Элистинский лицей</a:t>
            </a:r>
            <a:r>
              <a:rPr lang="ru-RU" dirty="0" smtClean="0"/>
              <a:t>»</a:t>
            </a:r>
          </a:p>
          <a:p>
            <a:pPr algn="r"/>
            <a:r>
              <a:rPr lang="ru-RU" dirty="0" smtClean="0"/>
              <a:t>6 апреля 2021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092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документы\2020-2021\Дженгурова БН\06.04.2021 Семинар МХК\pY0owAy49aM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81288" y="-1508125"/>
            <a:ext cx="17556163" cy="9875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68CF6CC-6616-45CD-A822-BDF95CB7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42"/>
          <a:stretch/>
        </p:blipFill>
        <p:spPr>
          <a:xfrm>
            <a:off x="1526366" y="271877"/>
            <a:ext cx="4935753" cy="615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16C36C77-C18F-42D7-9A71-1D4C2D55E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3996" y="353763"/>
            <a:ext cx="4935754" cy="615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397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269EB04-DEE7-406A-BB7D-EBA0ACD0E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0"/>
          <a:stretch/>
        </p:blipFill>
        <p:spPr>
          <a:xfrm>
            <a:off x="1477365" y="366437"/>
            <a:ext cx="4515144" cy="6208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0928" y="284550"/>
            <a:ext cx="4515144" cy="620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3A8C0B53-87AE-4282-BCF7-EC3F7A66E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" r="4715"/>
          <a:stretch/>
        </p:blipFill>
        <p:spPr>
          <a:xfrm>
            <a:off x="1815123" y="298199"/>
            <a:ext cx="4358244" cy="620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1139" y="339142"/>
            <a:ext cx="4358243" cy="620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748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5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2873" y="244028"/>
            <a:ext cx="5551254" cy="628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F94F3EF-779F-4ADC-878E-53A646533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02" b="8602"/>
          <a:stretch/>
        </p:blipFill>
        <p:spPr>
          <a:xfrm>
            <a:off x="563525" y="257676"/>
            <a:ext cx="5551254" cy="6289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9432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604" y="244028"/>
            <a:ext cx="4559791" cy="628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EC4CFC17-A667-4D1B-936F-2576CDCE2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33"/>
          <a:stretch/>
        </p:blipFill>
        <p:spPr>
          <a:xfrm>
            <a:off x="1373155" y="230379"/>
            <a:ext cx="4559791" cy="628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0756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0968" y="266139"/>
            <a:ext cx="5415064" cy="624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9F21095A-5378-4BA4-B642-003F28E4F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06"/>
          <a:stretch/>
        </p:blipFill>
        <p:spPr>
          <a:xfrm>
            <a:off x="699857" y="307083"/>
            <a:ext cx="5415068" cy="624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770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149" y="266139"/>
            <a:ext cx="5054701" cy="624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FB8E42F4-3C19-4B2C-9A03-93C631C3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7" b="3797"/>
          <a:stretch/>
        </p:blipFill>
        <p:spPr>
          <a:xfrm>
            <a:off x="852745" y="252490"/>
            <a:ext cx="5054702" cy="624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7333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921" y="266139"/>
            <a:ext cx="4547156" cy="624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52B999F3-48CF-4A42-A821-1B0AC2DFBA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1" t="3578" r="5021" b="3578"/>
          <a:stretch/>
        </p:blipFill>
        <p:spPr>
          <a:xfrm>
            <a:off x="1065574" y="279786"/>
            <a:ext cx="4547156" cy="624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119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F20A3D5-A44A-49EF-A344-0749EE99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9555" y="357277"/>
            <a:ext cx="4617888" cy="606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52B999F3-48CF-4A42-A821-1B0AC2DFB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279" y="343628"/>
            <a:ext cx="4547156" cy="606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8612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5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3218" y="1394659"/>
            <a:ext cx="107336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соответствии с учебным планом лицея на 2020-2021 учебный год выделены часы на организацию внеурочной деятельности, продуктом которой должен стать проект. В связи с этим в конце третьей четверти планируется защита индивидуальных проектов.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каждого педагога – заинтересовать максимальное количество учеников для привлечения к исследовательской и проектной деятельности и представить итоги совместной работы.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8-9 классы - любые типы проектов по различным предметам;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класс - профильные проекты.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класс: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планов-проспектов;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класс: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проектов по итогам работы в 8-9 классах;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класс: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защита проектов по итогам работы в 8-10 классах в ходе профильной практики;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класс: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эксперты на защите проектов обучающихся 8-10 классов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Арт-проект</a:t>
            </a:r>
            <a:r>
              <a:rPr lang="ru-RU" dirty="0" smtClean="0"/>
              <a:t> «Ожившая картина»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11 «А» класс 2021 года </a:t>
            </a:r>
          </a:p>
          <a:p>
            <a:pPr algn="r"/>
            <a:r>
              <a:rPr lang="ru-RU" dirty="0" smtClean="0"/>
              <a:t>МБОУ «Элистинский лицей»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A6DC44-8516-4464-BF30-E1D35CA00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1368" y="540037"/>
            <a:ext cx="3625458" cy="5895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60ECD7-B94E-4801-BBD1-B529A1FB5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42" y="495299"/>
            <a:ext cx="3625458" cy="5895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6A95C5-65BF-4FA6-96F1-90525B17182B}"/>
              </a:ext>
            </a:extLst>
          </p:cNvPr>
          <p:cNvSpPr txBox="1"/>
          <p:nvPr/>
        </p:nvSpPr>
        <p:spPr>
          <a:xfrm>
            <a:off x="3795254" y="0"/>
            <a:ext cx="397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Портрет девочки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CACF6E-E3E5-4CA2-94E7-1950A387613E}"/>
              </a:ext>
            </a:extLst>
          </p:cNvPr>
          <p:cNvSpPr txBox="1"/>
          <p:nvPr/>
        </p:nvSpPr>
        <p:spPr>
          <a:xfrm>
            <a:off x="169796" y="6391275"/>
            <a:ext cx="383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Борис Михайлович Кустодиев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2F8B8E-6FE5-47DD-9B89-C29C62C81325}"/>
              </a:ext>
            </a:extLst>
          </p:cNvPr>
          <p:cNvSpPr txBox="1"/>
          <p:nvPr/>
        </p:nvSpPr>
        <p:spPr>
          <a:xfrm>
            <a:off x="8026008" y="6391275"/>
            <a:ext cx="299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Буваева</a:t>
            </a:r>
            <a:r>
              <a:rPr lang="ru-RU" dirty="0"/>
              <a:t> Анна</a:t>
            </a:r>
          </a:p>
        </p:txBody>
      </p:sp>
    </p:spTree>
    <p:extLst>
      <p:ext uri="{BB962C8B-B14F-4D97-AF65-F5344CB8AC3E}">
        <p14:creationId xmlns:p14="http://schemas.microsoft.com/office/powerpoint/2010/main" xmlns="" val="116795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80C8AC-610F-4B27-8082-47FEAB0EA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85" y="462875"/>
            <a:ext cx="4711066" cy="5945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C0026C-9227-49E7-897E-32CA850E6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351" y="535536"/>
            <a:ext cx="4711066" cy="5945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496D94-C51E-4EF9-BFF7-C15F4357F7F2}"/>
              </a:ext>
            </a:extLst>
          </p:cNvPr>
          <p:cNvSpPr txBox="1"/>
          <p:nvPr/>
        </p:nvSpPr>
        <p:spPr>
          <a:xfrm>
            <a:off x="4362537" y="-38100"/>
            <a:ext cx="332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Аленушка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6690B5-B0DB-4898-9ECE-7733059CA247}"/>
              </a:ext>
            </a:extLst>
          </p:cNvPr>
          <p:cNvSpPr txBox="1"/>
          <p:nvPr/>
        </p:nvSpPr>
        <p:spPr>
          <a:xfrm>
            <a:off x="409575" y="6426927"/>
            <a:ext cx="456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Виктор Михайлович Васнецов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D73E35-0045-49E5-9178-B1162AF525B2}"/>
              </a:ext>
            </a:extLst>
          </p:cNvPr>
          <p:cNvSpPr txBox="1"/>
          <p:nvPr/>
        </p:nvSpPr>
        <p:spPr>
          <a:xfrm>
            <a:off x="7686762" y="6407877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Рубеко Анна</a:t>
            </a:r>
          </a:p>
        </p:txBody>
      </p:sp>
    </p:spTree>
    <p:extLst>
      <p:ext uri="{BB962C8B-B14F-4D97-AF65-F5344CB8AC3E}">
        <p14:creationId xmlns:p14="http://schemas.microsoft.com/office/powerpoint/2010/main" xmlns="" val="2017925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BE2014-9158-4E73-AC0C-EEE580000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1614" y="419099"/>
            <a:ext cx="4230104" cy="5743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FA234F-6ECD-41B3-96D1-B6987A616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133" y="419099"/>
            <a:ext cx="4230104" cy="5743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15BE00-E178-4DBF-BA03-DA7379156421}"/>
              </a:ext>
            </a:extLst>
          </p:cNvPr>
          <p:cNvSpPr txBox="1"/>
          <p:nvPr/>
        </p:nvSpPr>
        <p:spPr>
          <a:xfrm>
            <a:off x="3638550" y="-76200"/>
            <a:ext cx="56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Сын</a:t>
            </a:r>
            <a:r>
              <a:rPr lang="ru-RU" dirty="0"/>
              <a:t> </a:t>
            </a:r>
            <a:r>
              <a:rPr lang="ru-RU" sz="3200" dirty="0"/>
              <a:t>человеческий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E41001-1831-4205-A763-1EC97B683A68}"/>
              </a:ext>
            </a:extLst>
          </p:cNvPr>
          <p:cNvSpPr txBox="1"/>
          <p:nvPr/>
        </p:nvSpPr>
        <p:spPr>
          <a:xfrm>
            <a:off x="1285875" y="6254235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Рене Магритт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EB3B9F-A442-421B-A090-E02B35A5163C}"/>
              </a:ext>
            </a:extLst>
          </p:cNvPr>
          <p:cNvSpPr txBox="1"/>
          <p:nvPr/>
        </p:nvSpPr>
        <p:spPr>
          <a:xfrm>
            <a:off x="8086725" y="6254235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Бадмаев Егор</a:t>
            </a:r>
          </a:p>
        </p:txBody>
      </p:sp>
    </p:spTree>
    <p:extLst>
      <p:ext uri="{BB962C8B-B14F-4D97-AF65-F5344CB8AC3E}">
        <p14:creationId xmlns:p14="http://schemas.microsoft.com/office/powerpoint/2010/main" xmlns="" val="375962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02FAA9-840F-4588-A283-9AF5DD7C9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32" y="481836"/>
            <a:ext cx="4403943" cy="59904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3BAFCE-18EF-4B20-AAD1-FE3115E7D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3225" y="481834"/>
            <a:ext cx="4403944" cy="5990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5D5EFC-BAC5-4B37-8933-7A7F34DF5EA5}"/>
              </a:ext>
            </a:extLst>
          </p:cNvPr>
          <p:cNvSpPr txBox="1"/>
          <p:nvPr/>
        </p:nvSpPr>
        <p:spPr>
          <a:xfrm>
            <a:off x="3295650" y="-7436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Отрочество Мадонны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CBD68C-0773-4704-8C52-EADDB5A0DEA0}"/>
              </a:ext>
            </a:extLst>
          </p:cNvPr>
          <p:cNvSpPr txBox="1"/>
          <p:nvPr/>
        </p:nvSpPr>
        <p:spPr>
          <a:xfrm>
            <a:off x="619125" y="6438898"/>
            <a:ext cx="535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Франсиско де Сурбаран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E3BB3A-333A-4564-9EDA-FD79E93EBA6A}"/>
              </a:ext>
            </a:extLst>
          </p:cNvPr>
          <p:cNvSpPr txBox="1"/>
          <p:nvPr/>
        </p:nvSpPr>
        <p:spPr>
          <a:xfrm>
            <a:off x="7994869" y="6438898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Зулаева</a:t>
            </a:r>
            <a:r>
              <a:rPr lang="ru-RU" dirty="0"/>
              <a:t> </a:t>
            </a:r>
            <a:r>
              <a:rPr lang="ru-RU" dirty="0" err="1"/>
              <a:t>Заяна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59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413D3E-8938-4FA6-9635-3554E9838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071" y="581024"/>
            <a:ext cx="4409743" cy="5838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9FC935-9CAC-42D1-965B-65076F978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9004" y="619124"/>
            <a:ext cx="4409744" cy="5838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85EAAB-716C-4D8F-8C6C-64CD5E8500A7}"/>
              </a:ext>
            </a:extLst>
          </p:cNvPr>
          <p:cNvSpPr txBox="1"/>
          <p:nvPr/>
        </p:nvSpPr>
        <p:spPr>
          <a:xfrm>
            <a:off x="3608147" y="34349"/>
            <a:ext cx="482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Две женщины в окне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CAEA2A-956D-444A-8211-D7D81CA63973}"/>
              </a:ext>
            </a:extLst>
          </p:cNvPr>
          <p:cNvSpPr txBox="1"/>
          <p:nvPr/>
        </p:nvSpPr>
        <p:spPr>
          <a:xfrm>
            <a:off x="6319004" y="6419849"/>
            <a:ext cx="482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Манджиева</a:t>
            </a:r>
            <a:r>
              <a:rPr lang="ru-RU" dirty="0"/>
              <a:t> </a:t>
            </a:r>
            <a:r>
              <a:rPr lang="ru-RU" dirty="0" err="1"/>
              <a:t>Иляна</a:t>
            </a:r>
            <a:r>
              <a:rPr lang="ru-RU" dirty="0"/>
              <a:t>, </a:t>
            </a:r>
            <a:r>
              <a:rPr lang="ru-RU" dirty="0" err="1"/>
              <a:t>Менкенова</a:t>
            </a:r>
            <a:r>
              <a:rPr lang="ru-RU" dirty="0"/>
              <a:t> Эльза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3B6A27-856E-4E6C-9E3F-7A9496FF29B0}"/>
              </a:ext>
            </a:extLst>
          </p:cNvPr>
          <p:cNvSpPr txBox="1"/>
          <p:nvPr/>
        </p:nvSpPr>
        <p:spPr>
          <a:xfrm>
            <a:off x="1051518" y="6419849"/>
            <a:ext cx="39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Бартоломе</a:t>
            </a:r>
            <a:r>
              <a:rPr lang="ru-RU" dirty="0"/>
              <a:t> Эстебан</a:t>
            </a:r>
          </a:p>
        </p:txBody>
      </p:sp>
    </p:spTree>
    <p:extLst>
      <p:ext uri="{BB962C8B-B14F-4D97-AF65-F5344CB8AC3E}">
        <p14:creationId xmlns:p14="http://schemas.microsoft.com/office/powerpoint/2010/main" xmlns="" val="2189616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34C97E-FE9F-4FCF-AF2F-08DD3510B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191" y="576960"/>
            <a:ext cx="5110899" cy="5633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AEF2C3-C3CA-453E-9B34-1FC566328E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71" y="576959"/>
            <a:ext cx="5029390" cy="5633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C44581-FD7E-4D61-9099-13006D2CB770}"/>
              </a:ext>
            </a:extLst>
          </p:cNvPr>
          <p:cNvSpPr txBox="1"/>
          <p:nvPr/>
        </p:nvSpPr>
        <p:spPr>
          <a:xfrm>
            <a:off x="4752974" y="-781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Танец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2EBB42-F883-4BB0-A281-4A50C8F36A34}"/>
              </a:ext>
            </a:extLst>
          </p:cNvPr>
          <p:cNvSpPr txBox="1"/>
          <p:nvPr/>
        </p:nvSpPr>
        <p:spPr>
          <a:xfrm>
            <a:off x="1510905" y="6210298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Анри </a:t>
            </a:r>
            <a:r>
              <a:rPr lang="ru-RU" dirty="0" err="1"/>
              <a:t>Матис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45A20E-A4FC-4FB7-ACAB-3106861E877B}"/>
              </a:ext>
            </a:extLst>
          </p:cNvPr>
          <p:cNvSpPr txBox="1"/>
          <p:nvPr/>
        </p:nvSpPr>
        <p:spPr>
          <a:xfrm>
            <a:off x="5676900" y="6148743"/>
            <a:ext cx="572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Батхаева</a:t>
            </a:r>
            <a:r>
              <a:rPr lang="ru-RU" dirty="0"/>
              <a:t> </a:t>
            </a:r>
            <a:r>
              <a:rPr lang="ru-RU" dirty="0" err="1"/>
              <a:t>Занда</a:t>
            </a:r>
            <a:r>
              <a:rPr lang="ru-RU" dirty="0"/>
              <a:t>, </a:t>
            </a:r>
            <a:r>
              <a:rPr lang="ru-RU" dirty="0" err="1"/>
              <a:t>Летукова</a:t>
            </a:r>
            <a:r>
              <a:rPr lang="ru-RU" dirty="0"/>
              <a:t> </a:t>
            </a:r>
            <a:r>
              <a:rPr lang="ru-RU" dirty="0" err="1"/>
              <a:t>Полина,Гайворонская</a:t>
            </a:r>
            <a:r>
              <a:rPr lang="ru-RU" dirty="0"/>
              <a:t> Лиза, </a:t>
            </a:r>
            <a:r>
              <a:rPr lang="ru-RU" dirty="0" err="1"/>
              <a:t>Улюмджиева</a:t>
            </a:r>
            <a:r>
              <a:rPr lang="ru-RU" dirty="0"/>
              <a:t> Виолетта, </a:t>
            </a:r>
            <a:r>
              <a:rPr lang="ru-RU" dirty="0" err="1"/>
              <a:t>Гаряева</a:t>
            </a:r>
            <a:r>
              <a:rPr lang="ru-RU" dirty="0"/>
              <a:t> </a:t>
            </a:r>
            <a:r>
              <a:rPr lang="ru-RU" dirty="0" err="1"/>
              <a:t>Байрта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032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4F01AD-BB9A-4D91-A410-B8D66B09B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7448" y="424441"/>
            <a:ext cx="4908350" cy="60281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21A43-9C9F-41F0-9C6F-8CF537F5D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952" y="428362"/>
            <a:ext cx="4632123" cy="601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B268A4-8CFD-4911-93A5-2E53E8FCB8D1}"/>
              </a:ext>
            </a:extLst>
          </p:cNvPr>
          <p:cNvSpPr txBox="1"/>
          <p:nvPr/>
        </p:nvSpPr>
        <p:spPr>
          <a:xfrm>
            <a:off x="4124324" y="-76200"/>
            <a:ext cx="307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 туалетом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2569A4-6659-4330-8CCE-028C806456FF}"/>
              </a:ext>
            </a:extLst>
          </p:cNvPr>
          <p:cNvSpPr txBox="1"/>
          <p:nvPr/>
        </p:nvSpPr>
        <p:spPr>
          <a:xfrm>
            <a:off x="7334250" y="6433559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Самтонова</a:t>
            </a:r>
            <a:r>
              <a:rPr lang="ru-RU" dirty="0"/>
              <a:t> Кристина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0D3A68-85CF-4768-B16F-90762094E898}"/>
              </a:ext>
            </a:extLst>
          </p:cNvPr>
          <p:cNvSpPr txBox="1"/>
          <p:nvPr/>
        </p:nvSpPr>
        <p:spPr>
          <a:xfrm>
            <a:off x="1247774" y="6438900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Зинаида Серебрякова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3769634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F44263-0DB0-42A0-8C33-9E7B0DD76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1" y="1104901"/>
            <a:ext cx="5433706" cy="4257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B71C08-14B2-49D9-9288-6A18EDF3F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5623" y="1104901"/>
            <a:ext cx="5433704" cy="4257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73EF74-AB4B-4FF9-9E95-0F818CE4267B}"/>
              </a:ext>
            </a:extLst>
          </p:cNvPr>
          <p:cNvSpPr txBox="1"/>
          <p:nvPr/>
        </p:nvSpPr>
        <p:spPr>
          <a:xfrm>
            <a:off x="3938587" y="342900"/>
            <a:ext cx="431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Игроки в карты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29F44C-3767-45B1-8D29-D744A1DC5DA1}"/>
              </a:ext>
            </a:extLst>
          </p:cNvPr>
          <p:cNvSpPr txBox="1"/>
          <p:nvPr/>
        </p:nvSpPr>
        <p:spPr>
          <a:xfrm>
            <a:off x="1554804" y="553980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Поль Сезанн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3397FD-6CBE-43AB-A919-48CC85126FB9}"/>
              </a:ext>
            </a:extLst>
          </p:cNvPr>
          <p:cNvSpPr txBox="1"/>
          <p:nvPr/>
        </p:nvSpPr>
        <p:spPr>
          <a:xfrm>
            <a:off x="5934075" y="5429933"/>
            <a:ext cx="492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Батырев </a:t>
            </a:r>
            <a:r>
              <a:rPr lang="ru-RU" dirty="0" err="1"/>
              <a:t>Алдар</a:t>
            </a:r>
            <a:r>
              <a:rPr lang="ru-RU" dirty="0"/>
              <a:t>, Бембеев </a:t>
            </a:r>
            <a:r>
              <a:rPr lang="ru-RU" dirty="0" err="1"/>
              <a:t>Данир</a:t>
            </a:r>
            <a:r>
              <a:rPr lang="ru-RU" dirty="0"/>
              <a:t>, </a:t>
            </a:r>
            <a:r>
              <a:rPr lang="ru-RU" dirty="0" err="1"/>
              <a:t>Бюрчиев</a:t>
            </a:r>
            <a:r>
              <a:rPr lang="ru-RU" dirty="0"/>
              <a:t> Илья, Малашев </a:t>
            </a:r>
            <a:r>
              <a:rPr lang="ru-RU" dirty="0" err="1"/>
              <a:t>Очир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4009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AB5321-FA62-4983-866D-EE7F67914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487" y="584775"/>
            <a:ext cx="5207002" cy="49848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1CFA30-D05B-45C7-8BCF-30895572C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50" y="620636"/>
            <a:ext cx="5207000" cy="4984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C43E78-AABB-4769-B8AE-425415E71042}"/>
              </a:ext>
            </a:extLst>
          </p:cNvPr>
          <p:cNvSpPr txBox="1"/>
          <p:nvPr/>
        </p:nvSpPr>
        <p:spPr>
          <a:xfrm>
            <a:off x="3810000" y="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Перед венцом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9D1ED3-B626-424D-B17E-BE6140D5B8A4}"/>
              </a:ext>
            </a:extLst>
          </p:cNvPr>
          <p:cNvSpPr txBox="1"/>
          <p:nvPr/>
        </p:nvSpPr>
        <p:spPr>
          <a:xfrm>
            <a:off x="6105525" y="5605461"/>
            <a:ext cx="481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Малашев </a:t>
            </a:r>
            <a:r>
              <a:rPr lang="ru-RU" dirty="0" err="1"/>
              <a:t>Очир</a:t>
            </a:r>
            <a:r>
              <a:rPr lang="ru-RU" dirty="0"/>
              <a:t>, </a:t>
            </a:r>
            <a:r>
              <a:rPr lang="ru-RU" dirty="0" err="1"/>
              <a:t>Гаряева</a:t>
            </a:r>
            <a:r>
              <a:rPr lang="ru-RU" dirty="0"/>
              <a:t> </a:t>
            </a:r>
            <a:r>
              <a:rPr lang="ru-RU" dirty="0" err="1"/>
              <a:t>Байрта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1CA4FC-1BF3-43F3-A356-BF1EF65BC668}"/>
              </a:ext>
            </a:extLst>
          </p:cNvPr>
          <p:cNvSpPr txBox="1"/>
          <p:nvPr/>
        </p:nvSpPr>
        <p:spPr>
          <a:xfrm>
            <a:off x="733425" y="5641322"/>
            <a:ext cx="444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Фирс Сергеевич Журавлев</a:t>
            </a:r>
          </a:p>
        </p:txBody>
      </p:sp>
    </p:spTree>
    <p:extLst>
      <p:ext uri="{BB962C8B-B14F-4D97-AF65-F5344CB8AC3E}">
        <p14:creationId xmlns:p14="http://schemas.microsoft.com/office/powerpoint/2010/main" xmlns="" val="155902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8806" y="751344"/>
            <a:ext cx="90595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Результат проектной деятельности должен иметь практическую направленность.</a:t>
            </a:r>
          </a:p>
          <a:p>
            <a:r>
              <a:rPr lang="ru-RU" dirty="0" smtClean="0"/>
              <a:t>Результатом (продуктом) проектной деятельности может быть любая из следующих работ:</a:t>
            </a:r>
          </a:p>
          <a:p>
            <a:r>
              <a:rPr lang="ru-RU" dirty="0" smtClean="0"/>
              <a:t>- письменная работа (эссе, реферат, аналитические материалы, обзорные материалы, отчёты о проведённых исследованиях, стендовый доклад и др.);</a:t>
            </a:r>
          </a:p>
          <a:p>
            <a:r>
              <a:rPr lang="ru-RU" dirty="0" smtClean="0"/>
              <a:t>- художественная творческая работа (в области литературы, музыки, изобразительного искусства, экранных искусств), представленная в виде прозаического или стихотворного произведения, инсценировки, художественной декламации, экскурсии, исполнения музыкального произведения, компьютерной анимации и др.;</a:t>
            </a:r>
          </a:p>
          <a:p>
            <a:r>
              <a:rPr lang="ru-RU" dirty="0" smtClean="0"/>
              <a:t>- материальный объект, макет, иное конструкторское изделие;</a:t>
            </a:r>
          </a:p>
          <a:p>
            <a:r>
              <a:rPr lang="ru-RU" dirty="0" smtClean="0"/>
              <a:t>- отчётные материалы по социальному проекту, которые могут включать как тексты, так и </a:t>
            </a:r>
            <a:r>
              <a:rPr lang="ru-RU" dirty="0" err="1" smtClean="0"/>
              <a:t>мультимедийные</a:t>
            </a:r>
            <a:r>
              <a:rPr lang="ru-RU" dirty="0" smtClean="0"/>
              <a:t> продукты.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90BCF2-A7B7-4604-9740-6F25D150C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0663" y="614363"/>
            <a:ext cx="3844959" cy="556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F0E4CD-AEE6-47EC-B3CE-040FC0339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945" y="614363"/>
            <a:ext cx="3746287" cy="5424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176D70-5902-4293-A331-AA7925E93C29}"/>
              </a:ext>
            </a:extLst>
          </p:cNvPr>
          <p:cNvSpPr txBox="1"/>
          <p:nvPr/>
        </p:nvSpPr>
        <p:spPr>
          <a:xfrm>
            <a:off x="2143125" y="-97898"/>
            <a:ext cx="7905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Девушка с жемчужной серёжкой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C16046-3D0A-47E2-B321-72A00331CF07}"/>
              </a:ext>
            </a:extLst>
          </p:cNvPr>
          <p:cNvSpPr txBox="1"/>
          <p:nvPr/>
        </p:nvSpPr>
        <p:spPr>
          <a:xfrm>
            <a:off x="1078700" y="6153151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Ян Вермеер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033EAF-9228-414B-BA94-92F2CD0EDB5B}"/>
              </a:ext>
            </a:extLst>
          </p:cNvPr>
          <p:cNvSpPr txBox="1"/>
          <p:nvPr/>
        </p:nvSpPr>
        <p:spPr>
          <a:xfrm>
            <a:off x="7886700" y="6181726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Настинова</a:t>
            </a:r>
            <a:r>
              <a:rPr lang="ru-RU" dirty="0"/>
              <a:t> Санина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934116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C60EC0-D64F-4301-84AC-5512D31E3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9849" y="776286"/>
            <a:ext cx="4427080" cy="5091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D405D3-83E4-45C1-B648-5AEF27B8A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723" y="776286"/>
            <a:ext cx="4478644" cy="5091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008D00-0AA7-4DA6-A722-622FD0462268}"/>
              </a:ext>
            </a:extLst>
          </p:cNvPr>
          <p:cNvSpPr txBox="1"/>
          <p:nvPr/>
        </p:nvSpPr>
        <p:spPr>
          <a:xfrm>
            <a:off x="3800475" y="0"/>
            <a:ext cx="3697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Две Фриды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C9CCF8-402F-4722-91AC-15568D74A18B}"/>
              </a:ext>
            </a:extLst>
          </p:cNvPr>
          <p:cNvSpPr txBox="1"/>
          <p:nvPr/>
        </p:nvSpPr>
        <p:spPr>
          <a:xfrm>
            <a:off x="1076323" y="6052065"/>
            <a:ext cx="360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Фрида </a:t>
            </a:r>
            <a:r>
              <a:rPr lang="ru-RU" dirty="0" err="1"/>
              <a:t>Кало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CA6162-0288-4F54-9E48-068DF3546474}"/>
              </a:ext>
            </a:extLst>
          </p:cNvPr>
          <p:cNvSpPr txBox="1"/>
          <p:nvPr/>
        </p:nvSpPr>
        <p:spPr>
          <a:xfrm>
            <a:off x="6894213" y="5867399"/>
            <a:ext cx="4221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Эрендженова </a:t>
            </a:r>
            <a:r>
              <a:rPr lang="ru-RU" dirty="0" err="1"/>
              <a:t>Эльгина</a:t>
            </a:r>
            <a:r>
              <a:rPr lang="ru-RU" dirty="0"/>
              <a:t>, </a:t>
            </a:r>
            <a:r>
              <a:rPr lang="ru-RU" dirty="0" err="1"/>
              <a:t>Джамбышева</a:t>
            </a:r>
            <a:r>
              <a:rPr lang="ru-RU" dirty="0"/>
              <a:t> </a:t>
            </a:r>
            <a:r>
              <a:rPr lang="ru-RU" dirty="0" err="1"/>
              <a:t>Энгель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793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B5AFC1-4A2E-49A3-A891-2353DDF0AC99}"/>
              </a:ext>
            </a:extLst>
          </p:cNvPr>
          <p:cNvSpPr txBox="1"/>
          <p:nvPr/>
        </p:nvSpPr>
        <p:spPr>
          <a:xfrm>
            <a:off x="3373515" y="221942"/>
            <a:ext cx="5086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Девушка</a:t>
            </a:r>
            <a:r>
              <a:rPr lang="ru-RU" dirty="0"/>
              <a:t> </a:t>
            </a:r>
            <a:r>
              <a:rPr lang="ru-RU" sz="3200" dirty="0"/>
              <a:t>за чтением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5FB63C-B5C7-4962-8904-377104DD0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822" y="896645"/>
            <a:ext cx="4547783" cy="52023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AB99A0-FBBA-44D5-A2DD-A0215B2E5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414" y="896645"/>
            <a:ext cx="4547783" cy="5202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D691F6-56A0-460B-9C3E-36C6A22C599E}"/>
              </a:ext>
            </a:extLst>
          </p:cNvPr>
          <p:cNvSpPr txBox="1"/>
          <p:nvPr/>
        </p:nvSpPr>
        <p:spPr>
          <a:xfrm>
            <a:off x="461639" y="6178858"/>
            <a:ext cx="462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Григорьевич </a:t>
            </a:r>
            <a:r>
              <a:rPr lang="ru-RU" dirty="0" err="1"/>
              <a:t>Оленский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080F9E-298C-4C25-A904-FB0AD70EFEFC}"/>
              </a:ext>
            </a:extLst>
          </p:cNvPr>
          <p:cNvSpPr txBox="1"/>
          <p:nvPr/>
        </p:nvSpPr>
        <p:spPr>
          <a:xfrm>
            <a:off x="7466121" y="6196614"/>
            <a:ext cx="256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Васляева</a:t>
            </a:r>
            <a:r>
              <a:rPr lang="ru-RU" dirty="0"/>
              <a:t> Амуля</a:t>
            </a:r>
          </a:p>
        </p:txBody>
      </p:sp>
    </p:spTree>
    <p:extLst>
      <p:ext uri="{BB962C8B-B14F-4D97-AF65-F5344CB8AC3E}">
        <p14:creationId xmlns:p14="http://schemas.microsoft.com/office/powerpoint/2010/main" xmlns="" val="663530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59AE11-E284-4A6A-8CB2-7CE9612A8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672" y="1013946"/>
            <a:ext cx="9956000" cy="550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0FB1D-145A-44B4-B977-64A4F7D9B6B3}"/>
              </a:ext>
            </a:extLst>
          </p:cNvPr>
          <p:cNvSpPr txBox="1"/>
          <p:nvPr/>
        </p:nvSpPr>
        <p:spPr>
          <a:xfrm>
            <a:off x="1919056" y="275208"/>
            <a:ext cx="835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Афинская школа. Рафаэль Санти</a:t>
            </a:r>
          </a:p>
        </p:txBody>
      </p:sp>
    </p:spTree>
    <p:extLst>
      <p:ext uri="{BB962C8B-B14F-4D97-AF65-F5344CB8AC3E}">
        <p14:creationId xmlns:p14="http://schemas.microsoft.com/office/powerpoint/2010/main" xmlns="" val="920290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BBE3A9-1617-4720-92C3-F4D0F6447939}"/>
              </a:ext>
            </a:extLst>
          </p:cNvPr>
          <p:cNvSpPr txBox="1"/>
          <p:nvPr/>
        </p:nvSpPr>
        <p:spPr>
          <a:xfrm>
            <a:off x="1919056" y="275208"/>
            <a:ext cx="835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Афинская школа. 11А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4A44E8-6335-4DAF-A732-11C3A46CF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452" y="879958"/>
            <a:ext cx="10679837" cy="58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537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30658" y="604911"/>
          <a:ext cx="7371471" cy="3545058"/>
        </p:xfrm>
        <a:graphic>
          <a:graphicData uri="http://schemas.openxmlformats.org/drawingml/2006/table">
            <a:tbl>
              <a:tblPr/>
              <a:tblGrid>
                <a:gridCol w="3685350"/>
                <a:gridCol w="3686121"/>
              </a:tblGrid>
              <a:tr h="35450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«Сын человеческий» (</a:t>
                      </a: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2" tooltip="Французский язык"/>
                        </a:rPr>
                        <a:t>фр.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Le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fils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de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l'homme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) — картина бельгийского сюрреалиста Рене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Магритта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. Возможно, самая известная из его работ. Год 1964. Частная коллекция.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843" name="Рисунок 9" descr="Magritte_TheSonOf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653" y="858130"/>
            <a:ext cx="2276475" cy="303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8805" y="731520"/>
            <a:ext cx="963636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Неделя высоких технологий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технопредпринимательства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НВТиТ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– образовательный проект Фонда инфраструктурных и образовательных программ «РОСНАНО» (оператор – АНПО «Школьная лига»), Государственной корпорации по атомной энергии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(оператор – АНО «Информационный центр атомной отрасли»), Государственной корпорации по космической деятельности (РОСКОСМОС). В 2018 году к Неделе присоединился Благотворительный фонд «Вклад в будущее» (Сбербанк), а в сентябре 2019 года партнером проекта стала компания ПАО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РусГидро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Компании ставят своей целью познакомить участников с инновационными разработками и продемонстрировать их реальную пользу. Неделя проходит при поддержке Министерства просвещения РФ.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Основная задача Недели – знакомство школьников и учителей с передовыми российскими разработками в области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атомной энергетики и освоения космоса, достижениями в области высоких гуманитарных технологий, а также стимулирование интереса старшеклассников к обучению в технических вузах для последующей работы в современных наукоемких областях промышленности нашей страны.</a:t>
            </a:r>
            <a:r>
              <a:rPr lang="ru-RU" sz="2000" u="sng" dirty="0" smtClean="0">
                <a:hlinkClick r:id="rId2"/>
              </a:rPr>
              <a:t> </a:t>
            </a:r>
          </a:p>
          <a:p>
            <a:pPr algn="just"/>
            <a:r>
              <a:rPr lang="ru-RU" sz="2000" u="sng" dirty="0" smtClean="0">
                <a:solidFill>
                  <a:srgbClr val="0070C0"/>
                </a:solidFill>
                <a:hlinkClick r:id="rId2"/>
              </a:rPr>
              <a:t>http://schoolnano.ru/calendarplan</a:t>
            </a:r>
            <a:r>
              <a:rPr lang="ru-RU" sz="2000" u="sng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hlinkClick r:id="rId3"/>
              </a:rPr>
              <a:t>https://htweek.ru/lessons/</a:t>
            </a:r>
            <a:r>
              <a:rPr lang="ru-RU" sz="2000" dirty="0" smtClean="0">
                <a:solidFill>
                  <a:srgbClr val="0070C0"/>
                </a:solidFill>
              </a:rPr>
              <a:t> </a:t>
            </a:r>
            <a:endParaRPr lang="ru-RU" sz="2000" u="sng" dirty="0" smtClean="0">
              <a:solidFill>
                <a:srgbClr val="0070C0"/>
              </a:solidFill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НЕДЕЛЯ ВЫСОКИХ ТЕХНОЛОГИЙ И ТЕХНОПРЕДПРИНИМАТЕЛЬСТВА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Мастер-класс по космической живописи «Встреча в космосе»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18 марта 2021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0498" y="675249"/>
            <a:ext cx="870790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Участники мастер-класса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узнАют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 предчувствии  космоса в картинах русских художников-авангардистов и увидят космос  глазами космонавтов-художников Алексея Леонова, Владимира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Джанибекова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Алана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Марка Серова, Олега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Блинова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Своими  руками  осуществят  Большой  взрыв и  создадут свою, неповторимую,  Вселенную  А еще  зажгут звезды! Потом отправят  звездолет в неведомую галактику, где  у таинственной красной планеты их ждет встреча с ее обитателями. Мастер-класс завершится созданием живописной картины-предвидения,  и  каждый участник будет держать на своих ладонях  свой  Космос.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7791" y="309490"/>
          <a:ext cx="10044332" cy="6375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775"/>
                <a:gridCol w="6818557"/>
              </a:tblGrid>
              <a:tr h="97524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Оборудование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Проекционная система для демонстрации презентации Презентация к занятию в формате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ppt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6039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Материалы изо: гуашь,   листы ватмана или акварельной бумаги А4 (или А3), кисточка №1, кисточка №3 - № 5, кисточка № 12 - № 16, емкость для воды, салфетки или бумажные полотенца,  клеенчатая скатерть,  фартуки.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524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Рисунки учащихся. Выставка-конкурс рисунков на тему «Встреча в космосе». 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51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90 минут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3812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Смысл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Вовлечение интересов детей в область космонавтики и познания космоса.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 с русским авангардом первой половины 20 века.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Дать понимание того, что искусству есть место в любой деятельности.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 нескольким изобразительным приемам.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04911" y="323553"/>
          <a:ext cx="10227212" cy="6091315"/>
        </p:xfrm>
        <a:graphic>
          <a:graphicData uri="http://schemas.openxmlformats.org/drawingml/2006/table">
            <a:tbl>
              <a:tblPr/>
              <a:tblGrid>
                <a:gridCol w="4794493"/>
                <a:gridCol w="5432719"/>
              </a:tblGrid>
              <a:tr h="5495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Типы мыслительной деятельности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организация, руководство, управление, конструирование, программирование и пр.)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ИССЛЕДОВАНИЕ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ПРОЕКТИРОВАНИЕ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5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Время (отношение к категории времени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вне времени (носит вневременной характер</a:t>
                      </a: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), </a:t>
                      </a: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нацелено в вечность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ограничено по времени (связано со временем) и нацелено в будущее (грядущее)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5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Продукт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который должен получиться в конце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знания (выражены в законах, закономерностях, понятиях, связях, отношениях);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проект (мысленно брошенный вперед образ конченого продукта)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9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Результат 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что считать результатом данного типа </a:t>
                      </a:r>
                      <a:r>
                        <a:rPr lang="ru-RU" sz="1600" b="1" dirty="0" err="1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мыследеятельности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истина (Сократ мне друг, но Истина дороже)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реализуемость (то, что можно реализовать в практику, показать людям, потрогать, услышать, почувствовать, попробовать и т. д.);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5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Направленность 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на что направлено мышление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идеальный объект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организационную форму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5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Предметность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исследования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 проектирования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всё</a:t>
                      </a: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что доступно для познания во Вселенной</a:t>
                      </a: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онтика</a:t>
                      </a: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 онтология</a:t>
                      </a: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– учение о сущем)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организационные структуры различных видов человеческой жизнедеятельности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5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6. 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Применимость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нужность</a:t>
                      </a: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для общества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может быть применимо в обществе и спустя какое-то время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Нужно и полезно здесь и сейчас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может быть использовано после предъявления продукта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0.114\IMG_7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0297"/>
            <a:ext cx="11125200" cy="772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377\IMG_7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7211" y="-1075959"/>
            <a:ext cx="11358561" cy="751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a0.148\IMG_7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175" y="-1618124"/>
            <a:ext cx="6074732" cy="889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Rar$DIa0.604\IMG_7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7" y="-595576"/>
            <a:ext cx="10334623" cy="7100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Temp\Rar$DIa0.027\IMG_7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38" y="-1826548"/>
            <a:ext cx="6424612" cy="8839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Rar$DIa0.082\IMG_7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-1443038"/>
            <a:ext cx="10382250" cy="7786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Temp\Rar$DIa0.690\IMG_7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48913" cy="7035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Rar$DIa0.957\IMG_7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7" y="-1293599"/>
            <a:ext cx="6152496" cy="870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237956" y="939328"/>
            <a:ext cx="932844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Работа над проектом помогла нам лучше узнать друг друга, выявить интересы. Оказалось, что среди наших одноклассников много творческих и нестандартно мыслящих людей. Завершая проект, мы поняли, что работу над ним можно продолжать бесконечно. И это относится не только к нашему классу. Подобные проекты несложно организовать в семье, в профессиональном сообществе, среди людей разной возрастной группы. Это интересно, увлекательно и познавательно.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72197" y="379828"/>
          <a:ext cx="9791114" cy="6049107"/>
        </p:xfrm>
        <a:graphic>
          <a:graphicData uri="http://schemas.openxmlformats.org/drawingml/2006/table">
            <a:tbl>
              <a:tblPr/>
              <a:tblGrid>
                <a:gridCol w="5669569"/>
                <a:gridCol w="4121545"/>
              </a:tblGrid>
              <a:tr h="5761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Типы мыслительной деятельности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организация, руководство, управление, конструирование, программирование и пр.)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ИССЛЕДОВАНИЕ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ПРОЕКТИРОВАНИЕ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1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7. 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Схема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организации каждого из этих типов </a:t>
                      </a:r>
                      <a:r>
                        <a:rPr lang="ru-RU" sz="1800" b="1" dirty="0" err="1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мыследеятельности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этапы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последовательность действий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8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Основными этапами процесса исследования являются: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постановка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вопроса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осмысление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проблемы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выдвижение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гипотезы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относительно устройства объекта,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проверка гипотезы на материале (создание </a:t>
                      </a:r>
                      <a:r>
                        <a:rPr lang="ru-RU" sz="1800" dirty="0" err="1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источниковой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 базы, конструирование и проведение эксперимента и т. д.),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эксперимент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(моделирование объекта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),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чтение литературы (сопоставление своего способа работы с культурным образцом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объяснение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результатов, установление связей и закономерностей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математическая обработка данных)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предъявление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 научному сообществу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текст, график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диаграмма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и др.)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Основными этапами процесса проектирования являются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замысел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составление </a:t>
                      </a: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плана действий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оформление замысла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в текст)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защита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плана действий, которые приведут к нужному результату,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реализация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замысла,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презентация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предъявление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общественности),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рефлексия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реализации,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переосмысление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замысла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</a:pPr>
                      <a:r>
                        <a:rPr lang="ru-RU" sz="1800" b="1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рождение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itchFamily="18" charset="0"/>
                          <a:ea typeface="Helvetica"/>
                          <a:cs typeface="Times New Roman" pitchFamily="18" charset="0"/>
                        </a:rPr>
                        <a:t>нового замысла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083212" y="1169943"/>
            <a:ext cx="936908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РЕСПУБЛИКАНСКАЯ НАУЧНО-ПРАКТИЧЕСКАЯ КОНФЕРЕНЦИЯ ШКОЛЬНИКОВ «ПЕРВЫЕ ШАГИ В НАУКУ»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ЭТАП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Секция: Социальный проект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 проект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Арт-проект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«Ожившая картина»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Леонова Елизавета,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обучающаяся 11 А класса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«Элистинский лицей»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Дженгурова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Баира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Николаевна,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русского языка и литературы,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мировой художественной культуры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«Элистинский лицей»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г.Элиста, 2019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477108" y="148517"/>
            <a:ext cx="905959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исследуемой темы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обусловлена тем, что,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соприкасаясь с объектами искусства, в первую очередь, с произведениями изобразительного искусства, мы часто не понимаем ценностно-смыслового содержания художественного образа,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пренебрегаем авторским контекстом. Такое восприятие и оценка формы объекта без связи с её содержанием, неумение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самостоятельно интерпретировать целостный художественный образ приводит к тому, что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художественному произведению приписываются субъективные представления о замысле автора, чаще всего ошибочные. Вместе с тем понимание замысла художника, погружение в идейный смысл известных творений великих художников помогает в целостном восприятии окружающей действительности, понимании общепринятых нравственных представлений и идеалов. Размышления об этом привели нас к созданию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арт-проекта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«Ожившая картина».  Воспроизводя образ героя картины, участники должны были не столько скопировать его мимику и позу, сколько познать его мысли и чувства в данный момент. Попытка понять персонаж из совершенно другой эпохи формирует гибкость мышления и духовные качества.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курсе изучения предметов «Литература» и «Мировая художественная культура» мы неоднократно обращаемся к выдающимся произведениям изобразительного искусства. В своем проекте мы взяли несколько знаменитых картин художников и "оживили" их в реалиях 21 века.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инсценировать, «оживить» картину известного художника, «вписать» ее в условия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 создать электронный альбом.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 творческие группы;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утвердить план действий;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изучить историю создания выбранной картины;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воссоздать картину в современных реалиях, используя современные технологии.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6431" y="889844"/>
            <a:ext cx="85390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ходе работы мы не только узнали дополнительную информацию о  выбранных нами картинах, но и окунулись в тот период. Одним из важных пунктов было правильно подобрать картину: позировавший участник должен был симпатизировать своему персонажу, понимать его мысли и чувства, чтобы максимально точно передать их на фотографии. Следующая сложность состояла в выборе места и реквизита для съемки. Чтобы перенести картину в реалии 21 века, нужно было продумать о тех предметах, которые бы смогли передать дух нашего времени. Мы не случайно решили совместить две эпохи в одном кадре вместо обыкновенного копирования действий на картине. Такой прием облегчает не только процесс "оживления" картины, но и восприятие ее зрителями. По окончании работы мы получили опыт в сфере воспроизводства картин и много положительных эмоций.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153550" y="1368346"/>
            <a:ext cx="9566031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аключение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данного проекта оказалась интересной и совершенной новой в стенах нашего лицея. Мы познакомились с известными и ранее неизвестными нам художниками, изучили большое количество материала по изобразительному искусству и впервые попробовали создать групповой проект. Являясь учениками 11 класса, мы не только открыли новый вид проекта в нашей образовательной организации, но и оставили память о себе в виде фотографий, видеоролика и презентации. Работа над проектом помогла нам лучше узнать друг друга, выявить интересы. Оказалось, что среди наших одноклассников много творческих и нестандартно мыслящих людей. Завершая проект, мы поняли, что работу над ним можно продолжать бесконечно. И это относится не только к нашему классу. Подобные проекты несложно организовать в семье, в профессиональном сообществе, среди людей разной возрастной группы. Это интересно, увлекательно и познавательно.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Вид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250</TotalTime>
  <Words>1417</Words>
  <Application>Microsoft Office PowerPoint</Application>
  <PresentationFormat>Произвольный</PresentationFormat>
  <Paragraphs>154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Вид</vt:lpstr>
      <vt:lpstr>Проектная деятельность на уроках МХК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Арт-проект «Ожившая картина»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НЕДЕЛЯ ВЫСОКИХ ТЕХНОЛОГИЙ И ТЕХНОПРЕДПРИНИМАТЕЛЬСТВА Мастер-класс по космической живописи «Встреча в космосе» 18 марта 2021 года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2021-02-26T20:05:59Z</dcterms:created>
  <dcterms:modified xsi:type="dcterms:W3CDTF">2021-04-06T10:46:32Z</dcterms:modified>
</cp:coreProperties>
</file>