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9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0" r:id="rId15"/>
    <p:sldId id="301" r:id="rId16"/>
    <p:sldId id="305" r:id="rId17"/>
    <p:sldId id="302" r:id="rId18"/>
    <p:sldId id="303" r:id="rId19"/>
    <p:sldId id="304" r:id="rId20"/>
    <p:sldId id="306" r:id="rId21"/>
    <p:sldId id="307" r:id="rId22"/>
    <p:sldId id="308" r:id="rId23"/>
    <p:sldId id="309" r:id="rId24"/>
    <p:sldId id="271" r:id="rId25"/>
    <p:sldId id="272" r:id="rId26"/>
    <p:sldId id="273" r:id="rId27"/>
    <p:sldId id="274" r:id="rId28"/>
    <p:sldId id="275" r:id="rId29"/>
    <p:sldId id="277" r:id="rId30"/>
    <p:sldId id="280" r:id="rId31"/>
    <p:sldId id="281" r:id="rId32"/>
    <p:sldId id="282" r:id="rId33"/>
    <p:sldId id="283" r:id="rId34"/>
    <p:sldId id="284" r:id="rId35"/>
    <p:sldId id="285" r:id="rId36"/>
    <p:sldId id="288" r:id="rId37"/>
    <p:sldId id="289" r:id="rId38"/>
    <p:sldId id="290" r:id="rId39"/>
    <p:sldId id="310" r:id="rId40"/>
    <p:sldId id="311" r:id="rId41"/>
    <p:sldId id="291" r:id="rId42"/>
    <p:sldId id="292" r:id="rId43"/>
    <p:sldId id="293" r:id="rId44"/>
    <p:sldId id="294" r:id="rId45"/>
    <p:sldId id="295" r:id="rId46"/>
    <p:sldId id="297" r:id="rId47"/>
    <p:sldId id="313" r:id="rId48"/>
    <p:sldId id="312" r:id="rId4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A382-0A38-4737-8887-1993A3DB0E48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0F3E-6D4D-40D6-B858-425B3C9D2E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7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DA13-878E-4078-8C06-A4F716A8958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10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466B-9651-4F21-BD55-1FFB048353F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4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6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5243689" cy="3726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6852357" y="0"/>
            <a:ext cx="5243689" cy="372666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13.04.2022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566928"/>
            <a:ext cx="109727" cy="1036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92" y="566928"/>
            <a:ext cx="74676" cy="1036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04" y="565404"/>
            <a:ext cx="102107" cy="1066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372" y="565404"/>
            <a:ext cx="92964" cy="10668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828" y="566927"/>
            <a:ext cx="74675" cy="10363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672" y="566927"/>
            <a:ext cx="80772" cy="1036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840" y="566927"/>
            <a:ext cx="249935" cy="1325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7112" y="566927"/>
            <a:ext cx="330707" cy="10363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8501" y="92201"/>
            <a:ext cx="7714996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6153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4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88963" y="3314826"/>
            <a:ext cx="5266690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JhengHei UI Light"/>
                <a:cs typeface="Microsoft JhengHei U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95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98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78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5538" y="101345"/>
            <a:ext cx="937450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9714" y="1054354"/>
            <a:ext cx="8782050" cy="361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847" y="6534404"/>
            <a:ext cx="28390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7011" y="6601231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hyperlink" Target="https://cloud.prosv.ru/apps/onlyoffice/s/PX5YP76RZg8HwfF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lck.ru/ZNjj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lck.ru/Ze57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shop.prosv.ru/katalog#/orderby=5&amp;sFilters=4!2304;13!17879;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hyperlink" Target="mailto:vopros@prosv.ru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53.jpg"/><Relationship Id="rId10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5.jpg"/><Relationship Id="rId5" Type="http://schemas.openxmlformats.org/officeDocument/2006/relationships/image" Target="../media/image22.png"/><Relationship Id="rId10" Type="http://schemas.openxmlformats.org/officeDocument/2006/relationships/image" Target="../media/image54.jp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6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7.jpg"/><Relationship Id="rId5" Type="http://schemas.openxmlformats.org/officeDocument/2006/relationships/image" Target="../media/image4.png"/><Relationship Id="rId10" Type="http://schemas.openxmlformats.org/officeDocument/2006/relationships/image" Target="../media/image55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0.jpg"/><Relationship Id="rId2" Type="http://schemas.openxmlformats.org/officeDocument/2006/relationships/image" Target="../media/image1.png"/><Relationship Id="rId16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59.jpg"/><Relationship Id="rId5" Type="http://schemas.openxmlformats.org/officeDocument/2006/relationships/image" Target="../media/image4.png"/><Relationship Id="rId15" Type="http://schemas.openxmlformats.org/officeDocument/2006/relationships/image" Target="../media/image63.jpg"/><Relationship Id="rId10" Type="http://schemas.openxmlformats.org/officeDocument/2006/relationships/image" Target="../media/image5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0.jpg"/><Relationship Id="rId1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9.jp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jp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8.png"/><Relationship Id="rId5" Type="http://schemas.openxmlformats.org/officeDocument/2006/relationships/image" Target="../media/image4.png"/><Relationship Id="rId15" Type="http://schemas.openxmlformats.org/officeDocument/2006/relationships/image" Target="../media/image72.jpg"/><Relationship Id="rId10" Type="http://schemas.openxmlformats.org/officeDocument/2006/relationships/image" Target="../media/image67.jpg"/><Relationship Id="rId19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2.png"/><Relationship Id="rId21" Type="http://schemas.openxmlformats.org/officeDocument/2006/relationships/image" Target="../media/image85.jpg"/><Relationship Id="rId7" Type="http://schemas.openxmlformats.org/officeDocument/2006/relationships/image" Target="../media/image6.png"/><Relationship Id="rId12" Type="http://schemas.openxmlformats.org/officeDocument/2006/relationships/image" Target="../media/image76.png"/><Relationship Id="rId17" Type="http://schemas.openxmlformats.org/officeDocument/2006/relationships/image" Target="../media/image81.jp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79.jpg"/><Relationship Id="rId23" Type="http://schemas.openxmlformats.org/officeDocument/2006/relationships/image" Target="../media/image87.jpg"/><Relationship Id="rId10" Type="http://schemas.openxmlformats.org/officeDocument/2006/relationships/image" Target="../media/image74.png"/><Relationship Id="rId19" Type="http://schemas.openxmlformats.org/officeDocument/2006/relationships/image" Target="../media/image8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2.png"/><Relationship Id="rId21" Type="http://schemas.openxmlformats.org/officeDocument/2006/relationships/image" Target="../media/image85.jpg"/><Relationship Id="rId7" Type="http://schemas.openxmlformats.org/officeDocument/2006/relationships/image" Target="../media/image6.png"/><Relationship Id="rId12" Type="http://schemas.openxmlformats.org/officeDocument/2006/relationships/image" Target="../media/image76.png"/><Relationship Id="rId17" Type="http://schemas.openxmlformats.org/officeDocument/2006/relationships/image" Target="../media/image81.jp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79.jpg"/><Relationship Id="rId23" Type="http://schemas.openxmlformats.org/officeDocument/2006/relationships/image" Target="../media/image87.jpg"/><Relationship Id="rId10" Type="http://schemas.openxmlformats.org/officeDocument/2006/relationships/image" Target="../media/image74.png"/><Relationship Id="rId19" Type="http://schemas.openxmlformats.org/officeDocument/2006/relationships/image" Target="../media/image8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4.png"/><Relationship Id="rId5" Type="http://schemas.openxmlformats.org/officeDocument/2006/relationships/image" Target="../media/image4.png"/><Relationship Id="rId10" Type="http://schemas.openxmlformats.org/officeDocument/2006/relationships/image" Target="../media/image8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90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89.png"/><Relationship Id="rId16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92.png"/><Relationship Id="rId15" Type="http://schemas.openxmlformats.org/officeDocument/2006/relationships/image" Target="../media/image94.jpg"/><Relationship Id="rId10" Type="http://schemas.openxmlformats.org/officeDocument/2006/relationships/image" Target="../media/image6.png"/><Relationship Id="rId4" Type="http://schemas.openxmlformats.org/officeDocument/2006/relationships/image" Target="../media/image91.png"/><Relationship Id="rId9" Type="http://schemas.openxmlformats.org/officeDocument/2006/relationships/image" Target="../media/image22.png"/><Relationship Id="rId14" Type="http://schemas.openxmlformats.org/officeDocument/2006/relationships/image" Target="../media/image9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image" Target="../media/image97.jpg"/><Relationship Id="rId7" Type="http://schemas.openxmlformats.org/officeDocument/2006/relationships/image" Target="../media/image90.pn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image" Target="../media/image9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.png"/><Relationship Id="rId5" Type="http://schemas.openxmlformats.org/officeDocument/2006/relationships/image" Target="../media/image99.jpg"/><Relationship Id="rId15" Type="http://schemas.openxmlformats.org/officeDocument/2006/relationships/image" Target="../media/image6.png"/><Relationship Id="rId10" Type="http://schemas.openxmlformats.org/officeDocument/2006/relationships/image" Target="../media/image100.jpg"/><Relationship Id="rId4" Type="http://schemas.openxmlformats.org/officeDocument/2006/relationships/image" Target="../media/image98.png"/><Relationship Id="rId9" Type="http://schemas.openxmlformats.org/officeDocument/2006/relationships/image" Target="../media/image92.png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6.png"/><Relationship Id="rId3" Type="http://schemas.openxmlformats.org/officeDocument/2006/relationships/image" Target="../media/image90.png"/><Relationship Id="rId7" Type="http://schemas.openxmlformats.org/officeDocument/2006/relationships/image" Target="../media/image103.jpg"/><Relationship Id="rId12" Type="http://schemas.openxmlformats.org/officeDocument/2006/relationships/image" Target="../media/image22.pn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21.png"/><Relationship Id="rId5" Type="http://schemas.openxmlformats.org/officeDocument/2006/relationships/image" Target="../media/image92.pn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76.png"/><Relationship Id="rId9" Type="http://schemas.openxmlformats.org/officeDocument/2006/relationships/image" Target="../media/image1.pn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10.png"/><Relationship Id="rId2" Type="http://schemas.openxmlformats.org/officeDocument/2006/relationships/image" Target="../media/image105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6.png"/><Relationship Id="rId5" Type="http://schemas.openxmlformats.org/officeDocument/2006/relationships/image" Target="../media/image76.png"/><Relationship Id="rId15" Type="http://schemas.openxmlformats.org/officeDocument/2006/relationships/image" Target="../media/image108.png"/><Relationship Id="rId10" Type="http://schemas.openxmlformats.org/officeDocument/2006/relationships/image" Target="../media/image22.png"/><Relationship Id="rId19" Type="http://schemas.openxmlformats.org/officeDocument/2006/relationships/image" Target="../media/image112.png"/><Relationship Id="rId4" Type="http://schemas.openxmlformats.org/officeDocument/2006/relationships/image" Target="../media/image90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5.jpg"/><Relationship Id="rId5" Type="http://schemas.openxmlformats.org/officeDocument/2006/relationships/image" Target="../media/image22.png"/><Relationship Id="rId10" Type="http://schemas.openxmlformats.org/officeDocument/2006/relationships/image" Target="../media/image114.jp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411.svg"/><Relationship Id="rId7" Type="http://schemas.openxmlformats.org/officeDocument/2006/relationships/image" Target="../media/image77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1.png"/><Relationship Id="rId5" Type="http://schemas.openxmlformats.org/officeDocument/2006/relationships/image" Target="../media/image431.svg"/><Relationship Id="rId15" Type="http://schemas.openxmlformats.org/officeDocument/2006/relationships/image" Target="../media/image450.sv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4.png"/><Relationship Id="rId7" Type="http://schemas.openxmlformats.org/officeDocument/2006/relationships/image" Target="../media/image22.png"/><Relationship Id="rId12" Type="http://schemas.openxmlformats.org/officeDocument/2006/relationships/image" Target="../media/image125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7.jpg"/><Relationship Id="rId7" Type="http://schemas.openxmlformats.org/officeDocument/2006/relationships/image" Target="../media/image2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9.jp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0.jp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3.jp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2.png"/><Relationship Id="rId5" Type="http://schemas.openxmlformats.org/officeDocument/2006/relationships/image" Target="../media/image22.png"/><Relationship Id="rId15" Type="http://schemas.openxmlformats.org/officeDocument/2006/relationships/image" Target="../media/image91.png"/><Relationship Id="rId10" Type="http://schemas.openxmlformats.org/officeDocument/2006/relationships/image" Target="../media/image131.jp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90.png"/><Relationship Id="rId5" Type="http://schemas.openxmlformats.org/officeDocument/2006/relationships/image" Target="../media/image22.png"/><Relationship Id="rId10" Type="http://schemas.openxmlformats.org/officeDocument/2006/relationships/image" Target="../media/image89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134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2.png"/><Relationship Id="rId21" Type="http://schemas.openxmlformats.org/officeDocument/2006/relationships/image" Target="../media/image146.png"/><Relationship Id="rId7" Type="http://schemas.openxmlformats.org/officeDocument/2006/relationships/image" Target="../media/image6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6.png"/><Relationship Id="rId5" Type="http://schemas.openxmlformats.org/officeDocument/2006/relationships/image" Target="../media/image4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149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5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hyperlink" Target="http://publication.pravo.gov.ru/Document/View/000120211213003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edsoo.ru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publication.pravo.gov.ru/Document/View/000120210705002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hyperlink" Target="https://regulation.gov.ru/projects#npa%3D123831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hyperlink" Target="https://regulation.gov.ru/projects#npa%3D123831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jp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7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3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6848856"/>
                </a:lnTo>
                <a:lnTo>
                  <a:pt x="12192000" y="68488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572756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19244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527792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572756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40964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96000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527792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5928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572756" y="204215"/>
            <a:ext cx="2955290" cy="1233170"/>
          </a:xfrm>
          <a:custGeom>
            <a:avLst/>
            <a:gdLst/>
            <a:ahLst/>
            <a:cxnLst/>
            <a:rect l="l" t="t" r="r" b="b"/>
            <a:pathLst>
              <a:path w="2955290" h="1233170">
                <a:moveTo>
                  <a:pt x="2955036" y="0"/>
                </a:moveTo>
                <a:lnTo>
                  <a:pt x="0" y="0"/>
                </a:lnTo>
                <a:lnTo>
                  <a:pt x="0" y="1232915"/>
                </a:lnTo>
                <a:lnTo>
                  <a:pt x="2955036" y="1232915"/>
                </a:lnTo>
                <a:lnTo>
                  <a:pt x="2955036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5928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44011" y="2671572"/>
            <a:ext cx="1477010" cy="1234440"/>
          </a:xfrm>
          <a:custGeom>
            <a:avLst/>
            <a:gdLst/>
            <a:ahLst/>
            <a:cxnLst/>
            <a:rect l="l" t="t" r="r" b="b"/>
            <a:pathLst>
              <a:path w="1477010" h="1234439">
                <a:moveTo>
                  <a:pt x="1476756" y="0"/>
                </a:moveTo>
                <a:lnTo>
                  <a:pt x="0" y="0"/>
                </a:lnTo>
                <a:lnTo>
                  <a:pt x="0" y="1234439"/>
                </a:lnTo>
                <a:lnTo>
                  <a:pt x="1476756" y="1234439"/>
                </a:lnTo>
                <a:lnTo>
                  <a:pt x="1476756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096000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520171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16"/>
          <p:cNvGrpSpPr/>
          <p:nvPr/>
        </p:nvGrpSpPr>
        <p:grpSpPr>
          <a:xfrm>
            <a:off x="1664207" y="204215"/>
            <a:ext cx="5908675" cy="3698875"/>
            <a:chOff x="1664207" y="204215"/>
            <a:chExt cx="5908675" cy="3698875"/>
          </a:xfrm>
        </p:grpSpPr>
        <p:sp>
          <p:nvSpPr>
            <p:cNvPr id="17" name="object 17"/>
            <p:cNvSpPr/>
            <p:nvPr/>
          </p:nvSpPr>
          <p:spPr>
            <a:xfrm>
              <a:off x="4619243" y="1437132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0A7E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40963" y="1437132"/>
              <a:ext cx="1478280" cy="1233170"/>
            </a:xfrm>
            <a:custGeom>
              <a:avLst/>
              <a:gdLst/>
              <a:ahLst/>
              <a:cxnLst/>
              <a:rect l="l" t="t" r="r" b="b"/>
              <a:pathLst>
                <a:path w="1478279" h="1233170">
                  <a:moveTo>
                    <a:pt x="1478280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8280" y="1232915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43D1A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4207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664207" y="204215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207" y="1437132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9243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5999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09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9051035" y="2660904"/>
            <a:ext cx="1477010" cy="1234440"/>
          </a:xfrm>
          <a:custGeom>
            <a:avLst/>
            <a:gdLst/>
            <a:ahLst/>
            <a:cxnLst/>
            <a:rect l="l" t="t" r="r" b="b"/>
            <a:pathLst>
              <a:path w="1477009" h="1234439">
                <a:moveTo>
                  <a:pt x="1476755" y="0"/>
                </a:moveTo>
                <a:lnTo>
                  <a:pt x="0" y="0"/>
                </a:lnTo>
                <a:lnTo>
                  <a:pt x="0" y="1234440"/>
                </a:lnTo>
                <a:lnTo>
                  <a:pt x="1476755" y="1234440"/>
                </a:lnTo>
                <a:lnTo>
                  <a:pt x="1476755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85928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074907" y="1789176"/>
            <a:ext cx="384175" cy="576580"/>
          </a:xfrm>
          <a:custGeom>
            <a:avLst/>
            <a:gdLst/>
            <a:ahLst/>
            <a:cxnLst/>
            <a:rect l="l" t="t" r="r" b="b"/>
            <a:pathLst>
              <a:path w="384175" h="576580">
                <a:moveTo>
                  <a:pt x="191643" y="0"/>
                </a:moveTo>
                <a:lnTo>
                  <a:pt x="147716" y="5071"/>
                </a:lnTo>
                <a:lnTo>
                  <a:pt x="107385" y="19512"/>
                </a:lnTo>
                <a:lnTo>
                  <a:pt x="71801" y="42167"/>
                </a:lnTo>
                <a:lnTo>
                  <a:pt x="42117" y="71878"/>
                </a:lnTo>
                <a:lnTo>
                  <a:pt x="19487" y="107487"/>
                </a:lnTo>
                <a:lnTo>
                  <a:pt x="5064" y="147836"/>
                </a:lnTo>
                <a:lnTo>
                  <a:pt x="0" y="191770"/>
                </a:lnTo>
                <a:lnTo>
                  <a:pt x="0" y="358901"/>
                </a:lnTo>
                <a:lnTo>
                  <a:pt x="5753" y="408560"/>
                </a:lnTo>
                <a:lnTo>
                  <a:pt x="22141" y="454218"/>
                </a:lnTo>
                <a:lnTo>
                  <a:pt x="47856" y="494549"/>
                </a:lnTo>
                <a:lnTo>
                  <a:pt x="81588" y="528225"/>
                </a:lnTo>
                <a:lnTo>
                  <a:pt x="122029" y="553922"/>
                </a:lnTo>
                <a:lnTo>
                  <a:pt x="167871" y="570313"/>
                </a:lnTo>
                <a:lnTo>
                  <a:pt x="217805" y="576072"/>
                </a:lnTo>
                <a:lnTo>
                  <a:pt x="384048" y="576072"/>
                </a:lnTo>
                <a:lnTo>
                  <a:pt x="384048" y="527938"/>
                </a:lnTo>
                <a:lnTo>
                  <a:pt x="217805" y="527938"/>
                </a:lnTo>
                <a:lnTo>
                  <a:pt x="172781" y="521908"/>
                </a:lnTo>
                <a:lnTo>
                  <a:pt x="132272" y="504886"/>
                </a:lnTo>
                <a:lnTo>
                  <a:pt x="97917" y="478472"/>
                </a:lnTo>
                <a:lnTo>
                  <a:pt x="71350" y="444269"/>
                </a:lnTo>
                <a:lnTo>
                  <a:pt x="54210" y="403878"/>
                </a:lnTo>
                <a:lnTo>
                  <a:pt x="48133" y="358901"/>
                </a:lnTo>
                <a:lnTo>
                  <a:pt x="48133" y="191770"/>
                </a:lnTo>
                <a:lnTo>
                  <a:pt x="55474" y="146498"/>
                </a:lnTo>
                <a:lnTo>
                  <a:pt x="75898" y="107084"/>
                </a:lnTo>
                <a:lnTo>
                  <a:pt x="107002" y="75942"/>
                </a:lnTo>
                <a:lnTo>
                  <a:pt x="146384" y="55487"/>
                </a:lnTo>
                <a:lnTo>
                  <a:pt x="191643" y="48133"/>
                </a:lnTo>
                <a:lnTo>
                  <a:pt x="317777" y="48133"/>
                </a:lnTo>
                <a:lnTo>
                  <a:pt x="311784" y="42167"/>
                </a:lnTo>
                <a:lnTo>
                  <a:pt x="276051" y="19512"/>
                </a:lnTo>
                <a:lnTo>
                  <a:pt x="235611" y="5071"/>
                </a:lnTo>
                <a:lnTo>
                  <a:pt x="191643" y="0"/>
                </a:lnTo>
                <a:close/>
              </a:path>
              <a:path w="384175" h="576580">
                <a:moveTo>
                  <a:pt x="317777" y="48133"/>
                </a:moveTo>
                <a:lnTo>
                  <a:pt x="191643" y="48133"/>
                </a:lnTo>
                <a:lnTo>
                  <a:pt x="237273" y="55487"/>
                </a:lnTo>
                <a:lnTo>
                  <a:pt x="276881" y="75942"/>
                </a:lnTo>
                <a:lnTo>
                  <a:pt x="308100" y="107084"/>
                </a:lnTo>
                <a:lnTo>
                  <a:pt x="328567" y="146498"/>
                </a:lnTo>
                <a:lnTo>
                  <a:pt x="335915" y="191770"/>
                </a:lnTo>
                <a:lnTo>
                  <a:pt x="335915" y="527938"/>
                </a:lnTo>
                <a:lnTo>
                  <a:pt x="384048" y="527938"/>
                </a:lnTo>
                <a:lnTo>
                  <a:pt x="384048" y="191770"/>
                </a:lnTo>
                <a:lnTo>
                  <a:pt x="378941" y="147836"/>
                </a:lnTo>
                <a:lnTo>
                  <a:pt x="364409" y="107487"/>
                </a:lnTo>
                <a:lnTo>
                  <a:pt x="341630" y="71878"/>
                </a:lnTo>
                <a:lnTo>
                  <a:pt x="317777" y="48133"/>
                </a:lnTo>
                <a:close/>
              </a:path>
              <a:path w="384175" h="576580">
                <a:moveTo>
                  <a:pt x="120269" y="360172"/>
                </a:moveTo>
                <a:lnTo>
                  <a:pt x="72136" y="360172"/>
                </a:lnTo>
                <a:lnTo>
                  <a:pt x="80210" y="402579"/>
                </a:lnTo>
                <a:lnTo>
                  <a:pt x="102103" y="441665"/>
                </a:lnTo>
                <a:lnTo>
                  <a:pt x="134324" y="473923"/>
                </a:lnTo>
                <a:lnTo>
                  <a:pt x="173378" y="495848"/>
                </a:lnTo>
                <a:lnTo>
                  <a:pt x="215773" y="503936"/>
                </a:lnTo>
                <a:lnTo>
                  <a:pt x="215773" y="455802"/>
                </a:lnTo>
                <a:lnTo>
                  <a:pt x="180812" y="447629"/>
                </a:lnTo>
                <a:lnTo>
                  <a:pt x="150209" y="426037"/>
                </a:lnTo>
                <a:lnTo>
                  <a:pt x="128512" y="395420"/>
                </a:lnTo>
                <a:lnTo>
                  <a:pt x="120269" y="360172"/>
                </a:lnTo>
                <a:close/>
              </a:path>
              <a:path w="384175" h="576580">
                <a:moveTo>
                  <a:pt x="215773" y="288036"/>
                </a:moveTo>
                <a:lnTo>
                  <a:pt x="168275" y="288036"/>
                </a:lnTo>
                <a:lnTo>
                  <a:pt x="168275" y="312038"/>
                </a:lnTo>
                <a:lnTo>
                  <a:pt x="215773" y="312038"/>
                </a:lnTo>
                <a:lnTo>
                  <a:pt x="215773" y="288036"/>
                </a:lnTo>
                <a:close/>
              </a:path>
              <a:path w="384175" h="576580">
                <a:moveTo>
                  <a:pt x="144272" y="96265"/>
                </a:moveTo>
                <a:lnTo>
                  <a:pt x="106908" y="103741"/>
                </a:lnTo>
                <a:lnTo>
                  <a:pt x="76342" y="124158"/>
                </a:lnTo>
                <a:lnTo>
                  <a:pt x="55707" y="154505"/>
                </a:lnTo>
                <a:lnTo>
                  <a:pt x="48133" y="191770"/>
                </a:lnTo>
                <a:lnTo>
                  <a:pt x="55707" y="229153"/>
                </a:lnTo>
                <a:lnTo>
                  <a:pt x="76342" y="259762"/>
                </a:lnTo>
                <a:lnTo>
                  <a:pt x="106908" y="280441"/>
                </a:lnTo>
                <a:lnTo>
                  <a:pt x="144272" y="288036"/>
                </a:lnTo>
                <a:lnTo>
                  <a:pt x="239775" y="288036"/>
                </a:lnTo>
                <a:lnTo>
                  <a:pt x="277139" y="280441"/>
                </a:lnTo>
                <a:lnTo>
                  <a:pt x="307705" y="259762"/>
                </a:lnTo>
                <a:lnTo>
                  <a:pt x="321093" y="239902"/>
                </a:lnTo>
                <a:lnTo>
                  <a:pt x="144272" y="239902"/>
                </a:lnTo>
                <a:lnTo>
                  <a:pt x="125446" y="236150"/>
                </a:lnTo>
                <a:lnTo>
                  <a:pt x="110156" y="225885"/>
                </a:lnTo>
                <a:lnTo>
                  <a:pt x="99891" y="210595"/>
                </a:lnTo>
                <a:lnTo>
                  <a:pt x="96139" y="191770"/>
                </a:lnTo>
                <a:lnTo>
                  <a:pt x="99891" y="173265"/>
                </a:lnTo>
                <a:lnTo>
                  <a:pt x="110156" y="157940"/>
                </a:lnTo>
                <a:lnTo>
                  <a:pt x="125446" y="147496"/>
                </a:lnTo>
                <a:lnTo>
                  <a:pt x="144272" y="143637"/>
                </a:lnTo>
                <a:lnTo>
                  <a:pt x="320950" y="143637"/>
                </a:lnTo>
                <a:lnTo>
                  <a:pt x="307705" y="124158"/>
                </a:lnTo>
                <a:lnTo>
                  <a:pt x="285531" y="109347"/>
                </a:lnTo>
                <a:lnTo>
                  <a:pt x="192405" y="109347"/>
                </a:lnTo>
                <a:lnTo>
                  <a:pt x="180830" y="103499"/>
                </a:lnTo>
                <a:lnTo>
                  <a:pt x="168862" y="99425"/>
                </a:lnTo>
                <a:lnTo>
                  <a:pt x="156632" y="97041"/>
                </a:lnTo>
                <a:lnTo>
                  <a:pt x="144272" y="96265"/>
                </a:lnTo>
                <a:close/>
              </a:path>
              <a:path w="384175" h="576580">
                <a:moveTo>
                  <a:pt x="320950" y="143637"/>
                </a:moveTo>
                <a:lnTo>
                  <a:pt x="239775" y="143637"/>
                </a:lnTo>
                <a:lnTo>
                  <a:pt x="258601" y="147496"/>
                </a:lnTo>
                <a:lnTo>
                  <a:pt x="273891" y="157940"/>
                </a:lnTo>
                <a:lnTo>
                  <a:pt x="284156" y="173265"/>
                </a:lnTo>
                <a:lnTo>
                  <a:pt x="287909" y="191770"/>
                </a:lnTo>
                <a:lnTo>
                  <a:pt x="284156" y="210595"/>
                </a:lnTo>
                <a:lnTo>
                  <a:pt x="273891" y="225885"/>
                </a:lnTo>
                <a:lnTo>
                  <a:pt x="258601" y="236150"/>
                </a:lnTo>
                <a:lnTo>
                  <a:pt x="239775" y="239902"/>
                </a:lnTo>
                <a:lnTo>
                  <a:pt x="321093" y="239902"/>
                </a:lnTo>
                <a:lnTo>
                  <a:pt x="328340" y="229153"/>
                </a:lnTo>
                <a:lnTo>
                  <a:pt x="335915" y="191770"/>
                </a:lnTo>
                <a:lnTo>
                  <a:pt x="328340" y="154505"/>
                </a:lnTo>
                <a:lnTo>
                  <a:pt x="320950" y="143637"/>
                </a:lnTo>
                <a:close/>
              </a:path>
              <a:path w="384175" h="576580">
                <a:moveTo>
                  <a:pt x="168275" y="167766"/>
                </a:moveTo>
                <a:lnTo>
                  <a:pt x="120269" y="167766"/>
                </a:lnTo>
                <a:lnTo>
                  <a:pt x="120269" y="215900"/>
                </a:lnTo>
                <a:lnTo>
                  <a:pt x="168275" y="215900"/>
                </a:lnTo>
                <a:lnTo>
                  <a:pt x="168275" y="167766"/>
                </a:lnTo>
                <a:close/>
              </a:path>
              <a:path w="384175" h="576580">
                <a:moveTo>
                  <a:pt x="263778" y="167766"/>
                </a:moveTo>
                <a:lnTo>
                  <a:pt x="216408" y="167766"/>
                </a:lnTo>
                <a:lnTo>
                  <a:pt x="216408" y="215900"/>
                </a:lnTo>
                <a:lnTo>
                  <a:pt x="263778" y="215900"/>
                </a:lnTo>
                <a:lnTo>
                  <a:pt x="263778" y="167766"/>
                </a:lnTo>
                <a:close/>
              </a:path>
              <a:path w="384175" h="576580">
                <a:moveTo>
                  <a:pt x="239775" y="143637"/>
                </a:moveTo>
                <a:lnTo>
                  <a:pt x="144272" y="143637"/>
                </a:lnTo>
                <a:lnTo>
                  <a:pt x="152892" y="144520"/>
                </a:lnTo>
                <a:lnTo>
                  <a:pt x="161131" y="147081"/>
                </a:lnTo>
                <a:lnTo>
                  <a:pt x="168846" y="151191"/>
                </a:lnTo>
                <a:lnTo>
                  <a:pt x="175895" y="156718"/>
                </a:lnTo>
                <a:lnTo>
                  <a:pt x="192405" y="171196"/>
                </a:lnTo>
                <a:lnTo>
                  <a:pt x="208152" y="156718"/>
                </a:lnTo>
                <a:lnTo>
                  <a:pt x="215201" y="151191"/>
                </a:lnTo>
                <a:lnTo>
                  <a:pt x="222916" y="147081"/>
                </a:lnTo>
                <a:lnTo>
                  <a:pt x="231155" y="144520"/>
                </a:lnTo>
                <a:lnTo>
                  <a:pt x="239775" y="143637"/>
                </a:lnTo>
                <a:close/>
              </a:path>
              <a:path w="384175" h="576580">
                <a:moveTo>
                  <a:pt x="239775" y="96265"/>
                </a:moveTo>
                <a:lnTo>
                  <a:pt x="227427" y="97041"/>
                </a:lnTo>
                <a:lnTo>
                  <a:pt x="215280" y="99425"/>
                </a:lnTo>
                <a:lnTo>
                  <a:pt x="203539" y="103499"/>
                </a:lnTo>
                <a:lnTo>
                  <a:pt x="192405" y="109347"/>
                </a:lnTo>
                <a:lnTo>
                  <a:pt x="285531" y="109347"/>
                </a:lnTo>
                <a:lnTo>
                  <a:pt x="277139" y="103741"/>
                </a:lnTo>
                <a:lnTo>
                  <a:pt x="239775" y="9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541007" y="3078479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472" y="180086"/>
                </a:moveTo>
                <a:lnTo>
                  <a:pt x="205853" y="193879"/>
                </a:lnTo>
                <a:lnTo>
                  <a:pt x="195913" y="206232"/>
                </a:lnTo>
                <a:lnTo>
                  <a:pt x="186092" y="217037"/>
                </a:lnTo>
                <a:lnTo>
                  <a:pt x="171831" y="226187"/>
                </a:lnTo>
                <a:lnTo>
                  <a:pt x="171831" y="393954"/>
                </a:lnTo>
                <a:lnTo>
                  <a:pt x="220472" y="393954"/>
                </a:lnTo>
                <a:lnTo>
                  <a:pt x="220472" y="180086"/>
                </a:lnTo>
                <a:close/>
              </a:path>
              <a:path w="588645" h="492760">
                <a:moveTo>
                  <a:pt x="318389" y="98298"/>
                </a:moveTo>
                <a:lnTo>
                  <a:pt x="269875" y="98298"/>
                </a:lnTo>
                <a:lnTo>
                  <a:pt x="269875" y="393954"/>
                </a:lnTo>
                <a:lnTo>
                  <a:pt x="318389" y="393954"/>
                </a:lnTo>
                <a:lnTo>
                  <a:pt x="318389" y="98298"/>
                </a:lnTo>
                <a:close/>
              </a:path>
              <a:path w="588645" h="492760">
                <a:moveTo>
                  <a:pt x="367792" y="180086"/>
                </a:moveTo>
                <a:lnTo>
                  <a:pt x="367792" y="393954"/>
                </a:lnTo>
                <a:lnTo>
                  <a:pt x="417068" y="393954"/>
                </a:lnTo>
                <a:lnTo>
                  <a:pt x="417068" y="226187"/>
                </a:lnTo>
                <a:lnTo>
                  <a:pt x="402439" y="217037"/>
                </a:lnTo>
                <a:lnTo>
                  <a:pt x="392430" y="206232"/>
                </a:lnTo>
                <a:lnTo>
                  <a:pt x="382420" y="193879"/>
                </a:lnTo>
                <a:lnTo>
                  <a:pt x="367792" y="180086"/>
                </a:lnTo>
                <a:close/>
              </a:path>
              <a:path w="588645" h="492760">
                <a:moveTo>
                  <a:pt x="490347" y="0"/>
                </a:moveTo>
                <a:lnTo>
                  <a:pt x="97917" y="0"/>
                </a:lnTo>
                <a:lnTo>
                  <a:pt x="59793" y="7715"/>
                </a:lnTo>
                <a:lnTo>
                  <a:pt x="28670" y="28765"/>
                </a:lnTo>
                <a:lnTo>
                  <a:pt x="7691" y="60007"/>
                </a:lnTo>
                <a:lnTo>
                  <a:pt x="0" y="98298"/>
                </a:lnTo>
                <a:lnTo>
                  <a:pt x="7691" y="136707"/>
                </a:lnTo>
                <a:lnTo>
                  <a:pt x="28670" y="168211"/>
                </a:lnTo>
                <a:lnTo>
                  <a:pt x="59793" y="189523"/>
                </a:lnTo>
                <a:lnTo>
                  <a:pt x="97917" y="197358"/>
                </a:lnTo>
                <a:lnTo>
                  <a:pt x="136040" y="188845"/>
                </a:lnTo>
                <a:lnTo>
                  <a:pt x="167163" y="166401"/>
                </a:lnTo>
                <a:lnTo>
                  <a:pt x="179444" y="147828"/>
                </a:lnTo>
                <a:lnTo>
                  <a:pt x="97917" y="147828"/>
                </a:lnTo>
                <a:lnTo>
                  <a:pt x="78966" y="143964"/>
                </a:lnTo>
                <a:lnTo>
                  <a:pt x="63277" y="133397"/>
                </a:lnTo>
                <a:lnTo>
                  <a:pt x="52589" y="117663"/>
                </a:lnTo>
                <a:lnTo>
                  <a:pt x="48641" y="98298"/>
                </a:lnTo>
                <a:lnTo>
                  <a:pt x="52589" y="79373"/>
                </a:lnTo>
                <a:lnTo>
                  <a:pt x="63277" y="63865"/>
                </a:lnTo>
                <a:lnTo>
                  <a:pt x="78966" y="53381"/>
                </a:lnTo>
                <a:lnTo>
                  <a:pt x="97917" y="49530"/>
                </a:lnTo>
                <a:lnTo>
                  <a:pt x="573536" y="49530"/>
                </a:lnTo>
                <a:lnTo>
                  <a:pt x="559593" y="28765"/>
                </a:lnTo>
                <a:lnTo>
                  <a:pt x="528470" y="7715"/>
                </a:lnTo>
                <a:lnTo>
                  <a:pt x="490347" y="0"/>
                </a:lnTo>
                <a:close/>
              </a:path>
              <a:path w="588645" h="492760">
                <a:moveTo>
                  <a:pt x="441071" y="98298"/>
                </a:moveTo>
                <a:lnTo>
                  <a:pt x="392430" y="98298"/>
                </a:lnTo>
                <a:lnTo>
                  <a:pt x="400121" y="134671"/>
                </a:lnTo>
                <a:lnTo>
                  <a:pt x="421100" y="166401"/>
                </a:lnTo>
                <a:lnTo>
                  <a:pt x="452223" y="188845"/>
                </a:lnTo>
                <a:lnTo>
                  <a:pt x="490347" y="197358"/>
                </a:lnTo>
                <a:lnTo>
                  <a:pt x="528470" y="189523"/>
                </a:lnTo>
                <a:lnTo>
                  <a:pt x="559593" y="168211"/>
                </a:lnTo>
                <a:lnTo>
                  <a:pt x="573167" y="147828"/>
                </a:lnTo>
                <a:lnTo>
                  <a:pt x="490347" y="147828"/>
                </a:lnTo>
                <a:lnTo>
                  <a:pt x="471396" y="143571"/>
                </a:lnTo>
                <a:lnTo>
                  <a:pt x="455707" y="132349"/>
                </a:lnTo>
                <a:lnTo>
                  <a:pt x="445019" y="116484"/>
                </a:lnTo>
                <a:lnTo>
                  <a:pt x="441071" y="98298"/>
                </a:lnTo>
                <a:close/>
              </a:path>
              <a:path w="588645" h="492760">
                <a:moveTo>
                  <a:pt x="195834" y="98298"/>
                </a:moveTo>
                <a:lnTo>
                  <a:pt x="147193" y="98298"/>
                </a:lnTo>
                <a:lnTo>
                  <a:pt x="143351" y="116484"/>
                </a:lnTo>
                <a:lnTo>
                  <a:pt x="132842" y="132349"/>
                </a:lnTo>
                <a:lnTo>
                  <a:pt x="117189" y="143571"/>
                </a:lnTo>
                <a:lnTo>
                  <a:pt x="97917" y="147828"/>
                </a:lnTo>
                <a:lnTo>
                  <a:pt x="179444" y="147828"/>
                </a:lnTo>
                <a:lnTo>
                  <a:pt x="188142" y="134671"/>
                </a:lnTo>
                <a:lnTo>
                  <a:pt x="195834" y="98298"/>
                </a:lnTo>
                <a:close/>
              </a:path>
              <a:path w="588645" h="492760">
                <a:moveTo>
                  <a:pt x="573536" y="49530"/>
                </a:moveTo>
                <a:lnTo>
                  <a:pt x="490347" y="49530"/>
                </a:lnTo>
                <a:lnTo>
                  <a:pt x="509297" y="53381"/>
                </a:lnTo>
                <a:lnTo>
                  <a:pt x="524986" y="63865"/>
                </a:lnTo>
                <a:lnTo>
                  <a:pt x="535674" y="79373"/>
                </a:lnTo>
                <a:lnTo>
                  <a:pt x="539623" y="98298"/>
                </a:lnTo>
                <a:lnTo>
                  <a:pt x="535674" y="117663"/>
                </a:lnTo>
                <a:lnTo>
                  <a:pt x="524986" y="133397"/>
                </a:lnTo>
                <a:lnTo>
                  <a:pt x="509297" y="143964"/>
                </a:lnTo>
                <a:lnTo>
                  <a:pt x="490347" y="147828"/>
                </a:lnTo>
                <a:lnTo>
                  <a:pt x="573167" y="147828"/>
                </a:lnTo>
                <a:lnTo>
                  <a:pt x="580572" y="136707"/>
                </a:lnTo>
                <a:lnTo>
                  <a:pt x="588264" y="98298"/>
                </a:lnTo>
                <a:lnTo>
                  <a:pt x="580572" y="60007"/>
                </a:lnTo>
                <a:lnTo>
                  <a:pt x="573536" y="49530"/>
                </a:lnTo>
                <a:close/>
              </a:path>
              <a:path w="588645" h="492760">
                <a:moveTo>
                  <a:pt x="490347" y="443484"/>
                </a:moveTo>
                <a:lnTo>
                  <a:pt x="97917" y="443484"/>
                </a:lnTo>
                <a:lnTo>
                  <a:pt x="97917" y="492252"/>
                </a:lnTo>
                <a:lnTo>
                  <a:pt x="490347" y="492252"/>
                </a:lnTo>
                <a:lnTo>
                  <a:pt x="490347" y="443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585971" y="1831848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472" y="180086"/>
                </a:moveTo>
                <a:lnTo>
                  <a:pt x="205843" y="193468"/>
                </a:lnTo>
                <a:lnTo>
                  <a:pt x="195833" y="205708"/>
                </a:lnTo>
                <a:lnTo>
                  <a:pt x="185824" y="216662"/>
                </a:lnTo>
                <a:lnTo>
                  <a:pt x="171195" y="226187"/>
                </a:lnTo>
                <a:lnTo>
                  <a:pt x="171195" y="393953"/>
                </a:lnTo>
                <a:lnTo>
                  <a:pt x="220472" y="393953"/>
                </a:lnTo>
                <a:lnTo>
                  <a:pt x="220472" y="180086"/>
                </a:lnTo>
                <a:close/>
              </a:path>
              <a:path w="588645" h="492760">
                <a:moveTo>
                  <a:pt x="318388" y="98298"/>
                </a:moveTo>
                <a:lnTo>
                  <a:pt x="269875" y="98298"/>
                </a:lnTo>
                <a:lnTo>
                  <a:pt x="269875" y="393953"/>
                </a:lnTo>
                <a:lnTo>
                  <a:pt x="318388" y="393953"/>
                </a:lnTo>
                <a:lnTo>
                  <a:pt x="318388" y="98298"/>
                </a:lnTo>
                <a:close/>
              </a:path>
              <a:path w="588645" h="492760">
                <a:moveTo>
                  <a:pt x="367791" y="180086"/>
                </a:moveTo>
                <a:lnTo>
                  <a:pt x="367791" y="393953"/>
                </a:lnTo>
                <a:lnTo>
                  <a:pt x="417067" y="393953"/>
                </a:lnTo>
                <a:lnTo>
                  <a:pt x="417067" y="226187"/>
                </a:lnTo>
                <a:lnTo>
                  <a:pt x="402439" y="216662"/>
                </a:lnTo>
                <a:lnTo>
                  <a:pt x="392429" y="205708"/>
                </a:lnTo>
                <a:lnTo>
                  <a:pt x="382420" y="193468"/>
                </a:lnTo>
                <a:lnTo>
                  <a:pt x="367791" y="180086"/>
                </a:lnTo>
                <a:close/>
              </a:path>
              <a:path w="588645" h="492760">
                <a:moveTo>
                  <a:pt x="490347" y="0"/>
                </a:moveTo>
                <a:lnTo>
                  <a:pt x="97916" y="0"/>
                </a:lnTo>
                <a:lnTo>
                  <a:pt x="59793" y="7715"/>
                </a:lnTo>
                <a:lnTo>
                  <a:pt x="28670" y="28765"/>
                </a:lnTo>
                <a:lnTo>
                  <a:pt x="7691" y="60007"/>
                </a:lnTo>
                <a:lnTo>
                  <a:pt x="0" y="98298"/>
                </a:lnTo>
                <a:lnTo>
                  <a:pt x="7691" y="136588"/>
                </a:lnTo>
                <a:lnTo>
                  <a:pt x="28670" y="167830"/>
                </a:lnTo>
                <a:lnTo>
                  <a:pt x="59793" y="188880"/>
                </a:lnTo>
                <a:lnTo>
                  <a:pt x="97916" y="196596"/>
                </a:lnTo>
                <a:lnTo>
                  <a:pt x="136040" y="188202"/>
                </a:lnTo>
                <a:lnTo>
                  <a:pt x="167163" y="166020"/>
                </a:lnTo>
                <a:lnTo>
                  <a:pt x="179292" y="147827"/>
                </a:lnTo>
                <a:lnTo>
                  <a:pt x="97916" y="147827"/>
                </a:lnTo>
                <a:lnTo>
                  <a:pt x="79065" y="143964"/>
                </a:lnTo>
                <a:lnTo>
                  <a:pt x="63595" y="133397"/>
                </a:lnTo>
                <a:lnTo>
                  <a:pt x="53125" y="117663"/>
                </a:lnTo>
                <a:lnTo>
                  <a:pt x="49275" y="98298"/>
                </a:lnTo>
                <a:lnTo>
                  <a:pt x="53125" y="79373"/>
                </a:lnTo>
                <a:lnTo>
                  <a:pt x="63595" y="63865"/>
                </a:lnTo>
                <a:lnTo>
                  <a:pt x="79065" y="53381"/>
                </a:lnTo>
                <a:lnTo>
                  <a:pt x="97916" y="49529"/>
                </a:lnTo>
                <a:lnTo>
                  <a:pt x="573536" y="49529"/>
                </a:lnTo>
                <a:lnTo>
                  <a:pt x="559593" y="28765"/>
                </a:lnTo>
                <a:lnTo>
                  <a:pt x="528470" y="7715"/>
                </a:lnTo>
                <a:lnTo>
                  <a:pt x="490347" y="0"/>
                </a:lnTo>
                <a:close/>
              </a:path>
              <a:path w="588645" h="492760">
                <a:moveTo>
                  <a:pt x="441705" y="98298"/>
                </a:moveTo>
                <a:lnTo>
                  <a:pt x="392429" y="98298"/>
                </a:lnTo>
                <a:lnTo>
                  <a:pt x="400121" y="134552"/>
                </a:lnTo>
                <a:lnTo>
                  <a:pt x="421100" y="166020"/>
                </a:lnTo>
                <a:lnTo>
                  <a:pt x="452223" y="188202"/>
                </a:lnTo>
                <a:lnTo>
                  <a:pt x="490347" y="196596"/>
                </a:lnTo>
                <a:lnTo>
                  <a:pt x="528470" y="188880"/>
                </a:lnTo>
                <a:lnTo>
                  <a:pt x="559593" y="167830"/>
                </a:lnTo>
                <a:lnTo>
                  <a:pt x="573025" y="147827"/>
                </a:lnTo>
                <a:lnTo>
                  <a:pt x="490347" y="147827"/>
                </a:lnTo>
                <a:lnTo>
                  <a:pt x="471495" y="143571"/>
                </a:lnTo>
                <a:lnTo>
                  <a:pt x="456025" y="132349"/>
                </a:lnTo>
                <a:lnTo>
                  <a:pt x="445555" y="116484"/>
                </a:lnTo>
                <a:lnTo>
                  <a:pt x="441705" y="98298"/>
                </a:lnTo>
                <a:close/>
              </a:path>
              <a:path w="588645" h="492760">
                <a:moveTo>
                  <a:pt x="195833" y="98298"/>
                </a:moveTo>
                <a:lnTo>
                  <a:pt x="147192" y="98298"/>
                </a:lnTo>
                <a:lnTo>
                  <a:pt x="143351" y="116484"/>
                </a:lnTo>
                <a:lnTo>
                  <a:pt x="132841" y="132349"/>
                </a:lnTo>
                <a:lnTo>
                  <a:pt x="117189" y="143571"/>
                </a:lnTo>
                <a:lnTo>
                  <a:pt x="97916" y="147827"/>
                </a:lnTo>
                <a:lnTo>
                  <a:pt x="179292" y="147827"/>
                </a:lnTo>
                <a:lnTo>
                  <a:pt x="188142" y="134552"/>
                </a:lnTo>
                <a:lnTo>
                  <a:pt x="195833" y="98298"/>
                </a:lnTo>
                <a:close/>
              </a:path>
              <a:path w="588645" h="492760">
                <a:moveTo>
                  <a:pt x="573536" y="49529"/>
                </a:moveTo>
                <a:lnTo>
                  <a:pt x="490347" y="49529"/>
                </a:lnTo>
                <a:lnTo>
                  <a:pt x="509619" y="53381"/>
                </a:lnTo>
                <a:lnTo>
                  <a:pt x="525272" y="63865"/>
                </a:lnTo>
                <a:lnTo>
                  <a:pt x="535781" y="79373"/>
                </a:lnTo>
                <a:lnTo>
                  <a:pt x="539623" y="98298"/>
                </a:lnTo>
                <a:lnTo>
                  <a:pt x="535781" y="117663"/>
                </a:lnTo>
                <a:lnTo>
                  <a:pt x="525272" y="133397"/>
                </a:lnTo>
                <a:lnTo>
                  <a:pt x="509619" y="143964"/>
                </a:lnTo>
                <a:lnTo>
                  <a:pt x="490347" y="147827"/>
                </a:lnTo>
                <a:lnTo>
                  <a:pt x="573025" y="147827"/>
                </a:lnTo>
                <a:lnTo>
                  <a:pt x="580572" y="136588"/>
                </a:lnTo>
                <a:lnTo>
                  <a:pt x="588263" y="98298"/>
                </a:lnTo>
                <a:lnTo>
                  <a:pt x="580572" y="60007"/>
                </a:lnTo>
                <a:lnTo>
                  <a:pt x="573536" y="49529"/>
                </a:lnTo>
                <a:close/>
              </a:path>
              <a:path w="588645" h="492760">
                <a:moveTo>
                  <a:pt x="490347" y="443484"/>
                </a:moveTo>
                <a:lnTo>
                  <a:pt x="97916" y="443484"/>
                </a:lnTo>
                <a:lnTo>
                  <a:pt x="97916" y="492251"/>
                </a:lnTo>
                <a:lnTo>
                  <a:pt x="490347" y="492251"/>
                </a:lnTo>
                <a:lnTo>
                  <a:pt x="490347" y="443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65746" y="3005327"/>
            <a:ext cx="516890" cy="591820"/>
          </a:xfrm>
          <a:custGeom>
            <a:avLst/>
            <a:gdLst/>
            <a:ahLst/>
            <a:cxnLst/>
            <a:rect l="l" t="t" r="r" b="b"/>
            <a:pathLst>
              <a:path w="516890" h="591820">
                <a:moveTo>
                  <a:pt x="382752" y="541020"/>
                </a:moveTo>
                <a:lnTo>
                  <a:pt x="184645" y="541020"/>
                </a:lnTo>
                <a:lnTo>
                  <a:pt x="184645" y="591312"/>
                </a:lnTo>
                <a:lnTo>
                  <a:pt x="382752" y="591312"/>
                </a:lnTo>
                <a:lnTo>
                  <a:pt x="382752" y="541020"/>
                </a:lnTo>
                <a:close/>
              </a:path>
              <a:path w="516890" h="591820">
                <a:moveTo>
                  <a:pt x="516877" y="221488"/>
                </a:moveTo>
                <a:lnTo>
                  <a:pt x="512368" y="176822"/>
                </a:lnTo>
                <a:lnTo>
                  <a:pt x="499478" y="135242"/>
                </a:lnTo>
                <a:lnTo>
                  <a:pt x="479069" y="97612"/>
                </a:lnTo>
                <a:lnTo>
                  <a:pt x="468033" y="84239"/>
                </a:lnTo>
                <a:lnTo>
                  <a:pt x="468033" y="221488"/>
                </a:lnTo>
                <a:lnTo>
                  <a:pt x="461822" y="267271"/>
                </a:lnTo>
                <a:lnTo>
                  <a:pt x="451510" y="291604"/>
                </a:lnTo>
                <a:lnTo>
                  <a:pt x="451510" y="412115"/>
                </a:lnTo>
                <a:lnTo>
                  <a:pt x="413156" y="437819"/>
                </a:lnTo>
                <a:lnTo>
                  <a:pt x="371652" y="455587"/>
                </a:lnTo>
                <a:lnTo>
                  <a:pt x="328155" y="465404"/>
                </a:lnTo>
                <a:lnTo>
                  <a:pt x="283806" y="467296"/>
                </a:lnTo>
                <a:lnTo>
                  <a:pt x="239788" y="461264"/>
                </a:lnTo>
                <a:lnTo>
                  <a:pt x="197243" y="447306"/>
                </a:lnTo>
                <a:lnTo>
                  <a:pt x="157353" y="425411"/>
                </a:lnTo>
                <a:lnTo>
                  <a:pt x="121272" y="395605"/>
                </a:lnTo>
                <a:lnTo>
                  <a:pt x="91427" y="359511"/>
                </a:lnTo>
                <a:lnTo>
                  <a:pt x="69532" y="319608"/>
                </a:lnTo>
                <a:lnTo>
                  <a:pt x="55575" y="277063"/>
                </a:lnTo>
                <a:lnTo>
                  <a:pt x="49542" y="233032"/>
                </a:lnTo>
                <a:lnTo>
                  <a:pt x="51447" y="188696"/>
                </a:lnTo>
                <a:lnTo>
                  <a:pt x="61277" y="145199"/>
                </a:lnTo>
                <a:lnTo>
                  <a:pt x="79057" y="103720"/>
                </a:lnTo>
                <a:lnTo>
                  <a:pt x="104762" y="65405"/>
                </a:lnTo>
                <a:lnTo>
                  <a:pt x="121958" y="83185"/>
                </a:lnTo>
                <a:lnTo>
                  <a:pt x="101650" y="113423"/>
                </a:lnTo>
                <a:lnTo>
                  <a:pt x="86525" y="146964"/>
                </a:lnTo>
                <a:lnTo>
                  <a:pt x="77063" y="183184"/>
                </a:lnTo>
                <a:lnTo>
                  <a:pt x="73799" y="221538"/>
                </a:lnTo>
                <a:lnTo>
                  <a:pt x="78295" y="266166"/>
                </a:lnTo>
                <a:lnTo>
                  <a:pt x="91186" y="307746"/>
                </a:lnTo>
                <a:lnTo>
                  <a:pt x="111594" y="345376"/>
                </a:lnTo>
                <a:lnTo>
                  <a:pt x="138633" y="378142"/>
                </a:lnTo>
                <a:lnTo>
                  <a:pt x="171411" y="405180"/>
                </a:lnTo>
                <a:lnTo>
                  <a:pt x="209054" y="425589"/>
                </a:lnTo>
                <a:lnTo>
                  <a:pt x="250647" y="438492"/>
                </a:lnTo>
                <a:lnTo>
                  <a:pt x="295338" y="442976"/>
                </a:lnTo>
                <a:lnTo>
                  <a:pt x="333679" y="439724"/>
                </a:lnTo>
                <a:lnTo>
                  <a:pt x="369887" y="430301"/>
                </a:lnTo>
                <a:lnTo>
                  <a:pt x="403402" y="415175"/>
                </a:lnTo>
                <a:lnTo>
                  <a:pt x="433628" y="394843"/>
                </a:lnTo>
                <a:lnTo>
                  <a:pt x="451510" y="412115"/>
                </a:lnTo>
                <a:lnTo>
                  <a:pt x="451510" y="291604"/>
                </a:lnTo>
                <a:lnTo>
                  <a:pt x="444347" y="308495"/>
                </a:lnTo>
                <a:lnTo>
                  <a:pt x="417283" y="343471"/>
                </a:lnTo>
                <a:lnTo>
                  <a:pt x="382308" y="370547"/>
                </a:lnTo>
                <a:lnTo>
                  <a:pt x="341096" y="388023"/>
                </a:lnTo>
                <a:lnTo>
                  <a:pt x="295338" y="394208"/>
                </a:lnTo>
                <a:lnTo>
                  <a:pt x="249567" y="388023"/>
                </a:lnTo>
                <a:lnTo>
                  <a:pt x="208356" y="370547"/>
                </a:lnTo>
                <a:lnTo>
                  <a:pt x="173380" y="343471"/>
                </a:lnTo>
                <a:lnTo>
                  <a:pt x="146316" y="308495"/>
                </a:lnTo>
                <a:lnTo>
                  <a:pt x="128841" y="267271"/>
                </a:lnTo>
                <a:lnTo>
                  <a:pt x="122643" y="221488"/>
                </a:lnTo>
                <a:lnTo>
                  <a:pt x="128841" y="175768"/>
                </a:lnTo>
                <a:lnTo>
                  <a:pt x="146316" y="134581"/>
                </a:lnTo>
                <a:lnTo>
                  <a:pt x="173380" y="99618"/>
                </a:lnTo>
                <a:lnTo>
                  <a:pt x="208356" y="72567"/>
                </a:lnTo>
                <a:lnTo>
                  <a:pt x="249567" y="55092"/>
                </a:lnTo>
                <a:lnTo>
                  <a:pt x="295338" y="48895"/>
                </a:lnTo>
                <a:lnTo>
                  <a:pt x="341096" y="55092"/>
                </a:lnTo>
                <a:lnTo>
                  <a:pt x="382308" y="72567"/>
                </a:lnTo>
                <a:lnTo>
                  <a:pt x="417283" y="99618"/>
                </a:lnTo>
                <a:lnTo>
                  <a:pt x="444347" y="134581"/>
                </a:lnTo>
                <a:lnTo>
                  <a:pt x="461822" y="175768"/>
                </a:lnTo>
                <a:lnTo>
                  <a:pt x="468033" y="221488"/>
                </a:lnTo>
                <a:lnTo>
                  <a:pt x="468033" y="84239"/>
                </a:lnTo>
                <a:lnTo>
                  <a:pt x="419252" y="37807"/>
                </a:lnTo>
                <a:lnTo>
                  <a:pt x="381609" y="17399"/>
                </a:lnTo>
                <a:lnTo>
                  <a:pt x="340017" y="4495"/>
                </a:lnTo>
                <a:lnTo>
                  <a:pt x="295338" y="0"/>
                </a:lnTo>
                <a:lnTo>
                  <a:pt x="256984" y="3289"/>
                </a:lnTo>
                <a:lnTo>
                  <a:pt x="220776" y="12839"/>
                </a:lnTo>
                <a:lnTo>
                  <a:pt x="187261" y="28194"/>
                </a:lnTo>
                <a:lnTo>
                  <a:pt x="157048" y="48895"/>
                </a:lnTo>
                <a:lnTo>
                  <a:pt x="121272" y="12319"/>
                </a:lnTo>
                <a:lnTo>
                  <a:pt x="116459" y="7620"/>
                </a:lnTo>
                <a:lnTo>
                  <a:pt x="110261" y="5461"/>
                </a:lnTo>
                <a:lnTo>
                  <a:pt x="97193" y="5461"/>
                </a:lnTo>
                <a:lnTo>
                  <a:pt x="55156" y="49034"/>
                </a:lnTo>
                <a:lnTo>
                  <a:pt x="31026" y="89166"/>
                </a:lnTo>
                <a:lnTo>
                  <a:pt x="13792" y="131864"/>
                </a:lnTo>
                <a:lnTo>
                  <a:pt x="3454" y="176276"/>
                </a:lnTo>
                <a:lnTo>
                  <a:pt x="0" y="221538"/>
                </a:lnTo>
                <a:lnTo>
                  <a:pt x="3454" y="266801"/>
                </a:lnTo>
                <a:lnTo>
                  <a:pt x="13792" y="311200"/>
                </a:lnTo>
                <a:lnTo>
                  <a:pt x="31026" y="353885"/>
                </a:lnTo>
                <a:lnTo>
                  <a:pt x="55156" y="393992"/>
                </a:lnTo>
                <a:lnTo>
                  <a:pt x="86182" y="430657"/>
                </a:lnTo>
                <a:lnTo>
                  <a:pt x="122859" y="461797"/>
                </a:lnTo>
                <a:lnTo>
                  <a:pt x="162966" y="485889"/>
                </a:lnTo>
                <a:lnTo>
                  <a:pt x="205663" y="503021"/>
                </a:lnTo>
                <a:lnTo>
                  <a:pt x="250063" y="513245"/>
                </a:lnTo>
                <a:lnTo>
                  <a:pt x="295338" y="516636"/>
                </a:lnTo>
                <a:lnTo>
                  <a:pt x="340601" y="513245"/>
                </a:lnTo>
                <a:lnTo>
                  <a:pt x="385000" y="503021"/>
                </a:lnTo>
                <a:lnTo>
                  <a:pt x="427697" y="485889"/>
                </a:lnTo>
                <a:lnTo>
                  <a:pt x="458635" y="467296"/>
                </a:lnTo>
                <a:lnTo>
                  <a:pt x="467804" y="461797"/>
                </a:lnTo>
                <a:lnTo>
                  <a:pt x="504494" y="430657"/>
                </a:lnTo>
                <a:lnTo>
                  <a:pt x="509308" y="425831"/>
                </a:lnTo>
                <a:lnTo>
                  <a:pt x="511378" y="419608"/>
                </a:lnTo>
                <a:lnTo>
                  <a:pt x="511378" y="406527"/>
                </a:lnTo>
                <a:lnTo>
                  <a:pt x="509308" y="400431"/>
                </a:lnTo>
                <a:lnTo>
                  <a:pt x="503720" y="394843"/>
                </a:lnTo>
                <a:lnTo>
                  <a:pt x="503085" y="394208"/>
                </a:lnTo>
                <a:lnTo>
                  <a:pt x="468718" y="359791"/>
                </a:lnTo>
                <a:lnTo>
                  <a:pt x="489000" y="329577"/>
                </a:lnTo>
                <a:lnTo>
                  <a:pt x="504139" y="296075"/>
                </a:lnTo>
                <a:lnTo>
                  <a:pt x="513600" y="259854"/>
                </a:lnTo>
                <a:lnTo>
                  <a:pt x="516877" y="221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0998387" y="537839"/>
            <a:ext cx="538480" cy="593090"/>
          </a:xfrm>
          <a:custGeom>
            <a:avLst/>
            <a:gdLst/>
            <a:ahLst/>
            <a:cxnLst/>
            <a:rect l="l" t="t" r="r" b="b"/>
            <a:pathLst>
              <a:path w="538479" h="593090">
                <a:moveTo>
                  <a:pt x="309489" y="0"/>
                </a:moveTo>
                <a:lnTo>
                  <a:pt x="262940" y="4307"/>
                </a:lnTo>
                <a:lnTo>
                  <a:pt x="217004" y="16252"/>
                </a:lnTo>
                <a:lnTo>
                  <a:pt x="172621" y="35658"/>
                </a:lnTo>
                <a:lnTo>
                  <a:pt x="130729" y="62348"/>
                </a:lnTo>
                <a:lnTo>
                  <a:pt x="92268" y="96144"/>
                </a:lnTo>
                <a:lnTo>
                  <a:pt x="60567" y="134271"/>
                </a:lnTo>
                <a:lnTo>
                  <a:pt x="35511" y="175438"/>
                </a:lnTo>
                <a:lnTo>
                  <a:pt x="17020" y="218962"/>
                </a:lnTo>
                <a:lnTo>
                  <a:pt x="5162" y="263914"/>
                </a:lnTo>
                <a:lnTo>
                  <a:pt x="0" y="309170"/>
                </a:lnTo>
                <a:lnTo>
                  <a:pt x="19" y="310869"/>
                </a:lnTo>
                <a:lnTo>
                  <a:pt x="1477" y="354626"/>
                </a:lnTo>
                <a:lnTo>
                  <a:pt x="9713" y="398652"/>
                </a:lnTo>
                <a:lnTo>
                  <a:pt x="24712" y="440633"/>
                </a:lnTo>
                <a:lnTo>
                  <a:pt x="46504" y="479701"/>
                </a:lnTo>
                <a:lnTo>
                  <a:pt x="75123" y="514990"/>
                </a:lnTo>
                <a:lnTo>
                  <a:pt x="114745" y="548444"/>
                </a:lnTo>
                <a:lnTo>
                  <a:pt x="159879" y="572886"/>
                </a:lnTo>
                <a:lnTo>
                  <a:pt x="209372" y="587874"/>
                </a:lnTo>
                <a:lnTo>
                  <a:pt x="262067" y="592968"/>
                </a:lnTo>
                <a:lnTo>
                  <a:pt x="309917" y="588817"/>
                </a:lnTo>
                <a:lnTo>
                  <a:pt x="356774" y="576651"/>
                </a:lnTo>
                <a:lnTo>
                  <a:pt x="401613" y="556895"/>
                </a:lnTo>
                <a:lnTo>
                  <a:pt x="422705" y="543311"/>
                </a:lnTo>
                <a:lnTo>
                  <a:pt x="262067" y="543311"/>
                </a:lnTo>
                <a:lnTo>
                  <a:pt x="219044" y="539221"/>
                </a:lnTo>
                <a:lnTo>
                  <a:pt x="178866" y="527166"/>
                </a:lnTo>
                <a:lnTo>
                  <a:pt x="142284" y="507467"/>
                </a:lnTo>
                <a:lnTo>
                  <a:pt x="110048" y="480446"/>
                </a:lnTo>
                <a:lnTo>
                  <a:pt x="81391" y="443247"/>
                </a:lnTo>
                <a:lnTo>
                  <a:pt x="61677" y="401362"/>
                </a:lnTo>
                <a:lnTo>
                  <a:pt x="50844" y="356200"/>
                </a:lnTo>
                <a:lnTo>
                  <a:pt x="48834" y="309170"/>
                </a:lnTo>
                <a:lnTo>
                  <a:pt x="55587" y="261682"/>
                </a:lnTo>
                <a:lnTo>
                  <a:pt x="71043" y="215145"/>
                </a:lnTo>
                <a:lnTo>
                  <a:pt x="95143" y="170968"/>
                </a:lnTo>
                <a:lnTo>
                  <a:pt x="127828" y="130561"/>
                </a:lnTo>
                <a:lnTo>
                  <a:pt x="169013" y="95445"/>
                </a:lnTo>
                <a:lnTo>
                  <a:pt x="214521" y="69950"/>
                </a:lnTo>
                <a:lnTo>
                  <a:pt x="262720" y="54408"/>
                </a:lnTo>
                <a:lnTo>
                  <a:pt x="311978" y="49154"/>
                </a:lnTo>
                <a:lnTo>
                  <a:pt x="460820" y="49154"/>
                </a:lnTo>
                <a:lnTo>
                  <a:pt x="456587" y="44314"/>
                </a:lnTo>
                <a:lnTo>
                  <a:pt x="443423" y="34676"/>
                </a:lnTo>
                <a:lnTo>
                  <a:pt x="400669" y="15007"/>
                </a:lnTo>
                <a:lnTo>
                  <a:pt x="355711" y="3507"/>
                </a:lnTo>
                <a:lnTo>
                  <a:pt x="309489" y="0"/>
                </a:lnTo>
                <a:close/>
              </a:path>
              <a:path w="538479" h="593090">
                <a:moveTo>
                  <a:pt x="460820" y="49154"/>
                </a:moveTo>
                <a:lnTo>
                  <a:pt x="311978" y="49154"/>
                </a:lnTo>
                <a:lnTo>
                  <a:pt x="339953" y="50864"/>
                </a:lnTo>
                <a:lnTo>
                  <a:pt x="367191" y="56075"/>
                </a:lnTo>
                <a:lnTo>
                  <a:pt x="393524" y="64906"/>
                </a:lnTo>
                <a:lnTo>
                  <a:pt x="425643" y="80904"/>
                </a:lnTo>
                <a:lnTo>
                  <a:pt x="429707" y="86365"/>
                </a:lnTo>
                <a:lnTo>
                  <a:pt x="430469" y="93350"/>
                </a:lnTo>
                <a:lnTo>
                  <a:pt x="431739" y="100970"/>
                </a:lnTo>
                <a:lnTo>
                  <a:pt x="429072" y="108463"/>
                </a:lnTo>
                <a:lnTo>
                  <a:pt x="423611" y="114686"/>
                </a:lnTo>
                <a:lnTo>
                  <a:pt x="405023" y="139322"/>
                </a:lnTo>
                <a:lnTo>
                  <a:pt x="391496" y="166137"/>
                </a:lnTo>
                <a:lnTo>
                  <a:pt x="383231" y="194499"/>
                </a:lnTo>
                <a:lnTo>
                  <a:pt x="380431" y="223779"/>
                </a:lnTo>
                <a:lnTo>
                  <a:pt x="387148" y="269205"/>
                </a:lnTo>
                <a:lnTo>
                  <a:pt x="406450" y="310869"/>
                </a:lnTo>
                <a:lnTo>
                  <a:pt x="437063" y="346580"/>
                </a:lnTo>
                <a:lnTo>
                  <a:pt x="477713" y="374147"/>
                </a:lnTo>
                <a:lnTo>
                  <a:pt x="484571" y="378338"/>
                </a:lnTo>
                <a:lnTo>
                  <a:pt x="488000" y="385196"/>
                </a:lnTo>
                <a:lnTo>
                  <a:pt x="488635" y="388752"/>
                </a:lnTo>
                <a:lnTo>
                  <a:pt x="490667" y="395610"/>
                </a:lnTo>
                <a:lnTo>
                  <a:pt x="490032" y="403230"/>
                </a:lnTo>
                <a:lnTo>
                  <a:pt x="467934" y="436964"/>
                </a:lnTo>
                <a:lnTo>
                  <a:pt x="405763" y="496430"/>
                </a:lnTo>
                <a:lnTo>
                  <a:pt x="360524" y="521991"/>
                </a:lnTo>
                <a:lnTo>
                  <a:pt x="312093" y="537860"/>
                </a:lnTo>
                <a:lnTo>
                  <a:pt x="262067" y="543311"/>
                </a:lnTo>
                <a:lnTo>
                  <a:pt x="422705" y="543311"/>
                </a:lnTo>
                <a:lnTo>
                  <a:pt x="481142" y="496321"/>
                </a:lnTo>
                <a:lnTo>
                  <a:pt x="506764" y="466984"/>
                </a:lnTo>
                <a:lnTo>
                  <a:pt x="528386" y="434980"/>
                </a:lnTo>
                <a:lnTo>
                  <a:pt x="538441" y="390492"/>
                </a:lnTo>
                <a:lnTo>
                  <a:pt x="535879" y="374909"/>
                </a:lnTo>
                <a:lnTo>
                  <a:pt x="530311" y="361010"/>
                </a:lnTo>
                <a:lnTo>
                  <a:pt x="522099" y="348588"/>
                </a:lnTo>
                <a:lnTo>
                  <a:pt x="511697" y="338118"/>
                </a:lnTo>
                <a:lnTo>
                  <a:pt x="499557" y="330078"/>
                </a:lnTo>
                <a:lnTo>
                  <a:pt x="470381" y="310254"/>
                </a:lnTo>
                <a:lnTo>
                  <a:pt x="448169" y="284929"/>
                </a:lnTo>
                <a:lnTo>
                  <a:pt x="434031" y="255604"/>
                </a:lnTo>
                <a:lnTo>
                  <a:pt x="429072" y="223779"/>
                </a:lnTo>
                <a:lnTo>
                  <a:pt x="431090" y="203352"/>
                </a:lnTo>
                <a:lnTo>
                  <a:pt x="437025" y="183805"/>
                </a:lnTo>
                <a:lnTo>
                  <a:pt x="446699" y="165450"/>
                </a:lnTo>
                <a:lnTo>
                  <a:pt x="459933" y="148595"/>
                </a:lnTo>
                <a:lnTo>
                  <a:pt x="469982" y="134271"/>
                </a:lnTo>
                <a:lnTo>
                  <a:pt x="476602" y="118686"/>
                </a:lnTo>
                <a:lnTo>
                  <a:pt x="479585" y="102684"/>
                </a:lnTo>
                <a:lnTo>
                  <a:pt x="479508" y="98811"/>
                </a:lnTo>
                <a:lnTo>
                  <a:pt x="478983" y="85730"/>
                </a:lnTo>
                <a:lnTo>
                  <a:pt x="474677" y="70305"/>
                </a:lnTo>
                <a:lnTo>
                  <a:pt x="467108" y="56345"/>
                </a:lnTo>
                <a:lnTo>
                  <a:pt x="460820" y="49154"/>
                </a:lnTo>
                <a:close/>
              </a:path>
              <a:path w="538479" h="593090">
                <a:moveTo>
                  <a:pt x="195646" y="370718"/>
                </a:moveTo>
                <a:lnTo>
                  <a:pt x="176374" y="374591"/>
                </a:lnTo>
                <a:lnTo>
                  <a:pt x="160721" y="385132"/>
                </a:lnTo>
                <a:lnTo>
                  <a:pt x="150212" y="400721"/>
                </a:lnTo>
                <a:lnTo>
                  <a:pt x="146370" y="419740"/>
                </a:lnTo>
                <a:lnTo>
                  <a:pt x="150212" y="439125"/>
                </a:lnTo>
                <a:lnTo>
                  <a:pt x="160721" y="454903"/>
                </a:lnTo>
                <a:lnTo>
                  <a:pt x="176374" y="465513"/>
                </a:lnTo>
                <a:lnTo>
                  <a:pt x="195646" y="469397"/>
                </a:lnTo>
                <a:lnTo>
                  <a:pt x="214864" y="465513"/>
                </a:lnTo>
                <a:lnTo>
                  <a:pt x="230523" y="454903"/>
                </a:lnTo>
                <a:lnTo>
                  <a:pt x="241062" y="439125"/>
                </a:lnTo>
                <a:lnTo>
                  <a:pt x="244922" y="419740"/>
                </a:lnTo>
                <a:lnTo>
                  <a:pt x="241062" y="400721"/>
                </a:lnTo>
                <a:lnTo>
                  <a:pt x="230523" y="385132"/>
                </a:lnTo>
                <a:lnTo>
                  <a:pt x="214864" y="374591"/>
                </a:lnTo>
                <a:lnTo>
                  <a:pt x="195646" y="370718"/>
                </a:lnTo>
                <a:close/>
              </a:path>
              <a:path w="538479" h="593090">
                <a:moveTo>
                  <a:pt x="367477" y="370718"/>
                </a:moveTo>
                <a:lnTo>
                  <a:pt x="348205" y="374591"/>
                </a:lnTo>
                <a:lnTo>
                  <a:pt x="332552" y="385132"/>
                </a:lnTo>
                <a:lnTo>
                  <a:pt x="322043" y="400721"/>
                </a:lnTo>
                <a:lnTo>
                  <a:pt x="318201" y="419740"/>
                </a:lnTo>
                <a:lnTo>
                  <a:pt x="322043" y="439125"/>
                </a:lnTo>
                <a:lnTo>
                  <a:pt x="332552" y="454903"/>
                </a:lnTo>
                <a:lnTo>
                  <a:pt x="348205" y="465513"/>
                </a:lnTo>
                <a:lnTo>
                  <a:pt x="367477" y="469397"/>
                </a:lnTo>
                <a:lnTo>
                  <a:pt x="386328" y="465513"/>
                </a:lnTo>
                <a:lnTo>
                  <a:pt x="401799" y="454903"/>
                </a:lnTo>
                <a:lnTo>
                  <a:pt x="412268" y="439125"/>
                </a:lnTo>
                <a:lnTo>
                  <a:pt x="416118" y="419740"/>
                </a:lnTo>
                <a:lnTo>
                  <a:pt x="412268" y="400721"/>
                </a:lnTo>
                <a:lnTo>
                  <a:pt x="401799" y="385132"/>
                </a:lnTo>
                <a:lnTo>
                  <a:pt x="386328" y="374591"/>
                </a:lnTo>
                <a:lnTo>
                  <a:pt x="367477" y="370718"/>
                </a:lnTo>
                <a:close/>
              </a:path>
              <a:path w="538479" h="593090">
                <a:moveTo>
                  <a:pt x="146370" y="222382"/>
                </a:moveTo>
                <a:lnTo>
                  <a:pt x="127465" y="226255"/>
                </a:lnTo>
                <a:lnTo>
                  <a:pt x="112000" y="236796"/>
                </a:lnTo>
                <a:lnTo>
                  <a:pt x="101561" y="252385"/>
                </a:lnTo>
                <a:lnTo>
                  <a:pt x="97729" y="271404"/>
                </a:lnTo>
                <a:lnTo>
                  <a:pt x="101561" y="290789"/>
                </a:lnTo>
                <a:lnTo>
                  <a:pt x="112000" y="306567"/>
                </a:lnTo>
                <a:lnTo>
                  <a:pt x="127465" y="317177"/>
                </a:lnTo>
                <a:lnTo>
                  <a:pt x="146370" y="321061"/>
                </a:lnTo>
                <a:lnTo>
                  <a:pt x="165588" y="317177"/>
                </a:lnTo>
                <a:lnTo>
                  <a:pt x="181247" y="306567"/>
                </a:lnTo>
                <a:lnTo>
                  <a:pt x="191786" y="290789"/>
                </a:lnTo>
                <a:lnTo>
                  <a:pt x="195646" y="271404"/>
                </a:lnTo>
                <a:lnTo>
                  <a:pt x="191786" y="252385"/>
                </a:lnTo>
                <a:lnTo>
                  <a:pt x="181247" y="236796"/>
                </a:lnTo>
                <a:lnTo>
                  <a:pt x="165588" y="226255"/>
                </a:lnTo>
                <a:lnTo>
                  <a:pt x="146370" y="222382"/>
                </a:lnTo>
                <a:close/>
              </a:path>
              <a:path w="538479" h="593090">
                <a:moveTo>
                  <a:pt x="244922" y="98811"/>
                </a:moveTo>
                <a:lnTo>
                  <a:pt x="225650" y="102684"/>
                </a:lnTo>
                <a:lnTo>
                  <a:pt x="209997" y="113225"/>
                </a:lnTo>
                <a:lnTo>
                  <a:pt x="199488" y="128814"/>
                </a:lnTo>
                <a:lnTo>
                  <a:pt x="195646" y="147833"/>
                </a:lnTo>
                <a:lnTo>
                  <a:pt x="199488" y="167218"/>
                </a:lnTo>
                <a:lnTo>
                  <a:pt x="209997" y="182996"/>
                </a:lnTo>
                <a:lnTo>
                  <a:pt x="225650" y="193606"/>
                </a:lnTo>
                <a:lnTo>
                  <a:pt x="244922" y="197490"/>
                </a:lnTo>
                <a:lnTo>
                  <a:pt x="263773" y="193606"/>
                </a:lnTo>
                <a:lnTo>
                  <a:pt x="279244" y="182996"/>
                </a:lnTo>
                <a:lnTo>
                  <a:pt x="289713" y="167218"/>
                </a:lnTo>
                <a:lnTo>
                  <a:pt x="293563" y="147833"/>
                </a:lnTo>
                <a:lnTo>
                  <a:pt x="289713" y="128814"/>
                </a:lnTo>
                <a:lnTo>
                  <a:pt x="279244" y="113225"/>
                </a:lnTo>
                <a:lnTo>
                  <a:pt x="263773" y="102684"/>
                </a:lnTo>
                <a:lnTo>
                  <a:pt x="244922" y="9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30936" y="1793748"/>
            <a:ext cx="588645" cy="568960"/>
          </a:xfrm>
          <a:custGeom>
            <a:avLst/>
            <a:gdLst/>
            <a:ahLst/>
            <a:cxnLst/>
            <a:rect l="l" t="t" r="r" b="b"/>
            <a:pathLst>
              <a:path w="588644" h="568960">
                <a:moveTo>
                  <a:pt x="146558" y="395350"/>
                </a:moveTo>
                <a:lnTo>
                  <a:pt x="85598" y="395350"/>
                </a:lnTo>
                <a:lnTo>
                  <a:pt x="52292" y="402127"/>
                </a:lnTo>
                <a:lnTo>
                  <a:pt x="25082" y="420608"/>
                </a:lnTo>
                <a:lnTo>
                  <a:pt x="6731" y="448018"/>
                </a:lnTo>
                <a:lnTo>
                  <a:pt x="0" y="481584"/>
                </a:lnTo>
                <a:lnTo>
                  <a:pt x="6731" y="515195"/>
                </a:lnTo>
                <a:lnTo>
                  <a:pt x="25082" y="542829"/>
                </a:lnTo>
                <a:lnTo>
                  <a:pt x="52292" y="561558"/>
                </a:lnTo>
                <a:lnTo>
                  <a:pt x="85598" y="568451"/>
                </a:lnTo>
                <a:lnTo>
                  <a:pt x="588264" y="568451"/>
                </a:lnTo>
                <a:lnTo>
                  <a:pt x="588264" y="518794"/>
                </a:lnTo>
                <a:lnTo>
                  <a:pt x="85598" y="518794"/>
                </a:lnTo>
                <a:lnTo>
                  <a:pt x="71157" y="515891"/>
                </a:lnTo>
                <a:lnTo>
                  <a:pt x="59412" y="507952"/>
                </a:lnTo>
                <a:lnTo>
                  <a:pt x="51516" y="496131"/>
                </a:lnTo>
                <a:lnTo>
                  <a:pt x="48628" y="481584"/>
                </a:lnTo>
                <a:lnTo>
                  <a:pt x="51516" y="467403"/>
                </a:lnTo>
                <a:lnTo>
                  <a:pt x="59412" y="455771"/>
                </a:lnTo>
                <a:lnTo>
                  <a:pt x="71157" y="447901"/>
                </a:lnTo>
                <a:lnTo>
                  <a:pt x="85598" y="445007"/>
                </a:lnTo>
                <a:lnTo>
                  <a:pt x="146558" y="445007"/>
                </a:lnTo>
                <a:lnTo>
                  <a:pt x="146558" y="395350"/>
                </a:lnTo>
                <a:close/>
              </a:path>
              <a:path w="588644" h="568960">
                <a:moveTo>
                  <a:pt x="220510" y="296672"/>
                </a:moveTo>
                <a:lnTo>
                  <a:pt x="171208" y="296672"/>
                </a:lnTo>
                <a:lnTo>
                  <a:pt x="171208" y="481584"/>
                </a:lnTo>
                <a:lnTo>
                  <a:pt x="269824" y="432562"/>
                </a:lnTo>
                <a:lnTo>
                  <a:pt x="367753" y="432562"/>
                </a:lnTo>
                <a:lnTo>
                  <a:pt x="367753" y="401447"/>
                </a:lnTo>
                <a:lnTo>
                  <a:pt x="220510" y="401447"/>
                </a:lnTo>
                <a:lnTo>
                  <a:pt x="220510" y="296672"/>
                </a:lnTo>
                <a:close/>
              </a:path>
              <a:path w="588644" h="568960">
                <a:moveTo>
                  <a:pt x="367753" y="432562"/>
                </a:moveTo>
                <a:lnTo>
                  <a:pt x="269824" y="432562"/>
                </a:lnTo>
                <a:lnTo>
                  <a:pt x="367753" y="481584"/>
                </a:lnTo>
                <a:lnTo>
                  <a:pt x="367753" y="432562"/>
                </a:lnTo>
                <a:close/>
              </a:path>
              <a:path w="588644" h="568960">
                <a:moveTo>
                  <a:pt x="588264" y="395350"/>
                </a:moveTo>
                <a:lnTo>
                  <a:pt x="392404" y="395350"/>
                </a:lnTo>
                <a:lnTo>
                  <a:pt x="392404" y="445007"/>
                </a:lnTo>
                <a:lnTo>
                  <a:pt x="588264" y="445007"/>
                </a:lnTo>
                <a:lnTo>
                  <a:pt x="588264" y="395350"/>
                </a:lnTo>
                <a:close/>
              </a:path>
              <a:path w="588644" h="568960">
                <a:moveTo>
                  <a:pt x="269824" y="377316"/>
                </a:moveTo>
                <a:lnTo>
                  <a:pt x="220510" y="401447"/>
                </a:lnTo>
                <a:lnTo>
                  <a:pt x="318439" y="401447"/>
                </a:lnTo>
                <a:lnTo>
                  <a:pt x="269824" y="377316"/>
                </a:lnTo>
                <a:close/>
              </a:path>
              <a:path w="588644" h="568960">
                <a:moveTo>
                  <a:pt x="367753" y="296672"/>
                </a:moveTo>
                <a:lnTo>
                  <a:pt x="318439" y="296672"/>
                </a:lnTo>
                <a:lnTo>
                  <a:pt x="318439" y="401447"/>
                </a:lnTo>
                <a:lnTo>
                  <a:pt x="367753" y="401447"/>
                </a:lnTo>
                <a:lnTo>
                  <a:pt x="367753" y="296672"/>
                </a:lnTo>
                <a:close/>
              </a:path>
              <a:path w="588644" h="568960">
                <a:moveTo>
                  <a:pt x="538962" y="197357"/>
                </a:moveTo>
                <a:lnTo>
                  <a:pt x="134912" y="197357"/>
                </a:lnTo>
                <a:lnTo>
                  <a:pt x="101493" y="204233"/>
                </a:lnTo>
                <a:lnTo>
                  <a:pt x="74048" y="222932"/>
                </a:lnTo>
                <a:lnTo>
                  <a:pt x="55464" y="250561"/>
                </a:lnTo>
                <a:lnTo>
                  <a:pt x="48628" y="284225"/>
                </a:lnTo>
                <a:lnTo>
                  <a:pt x="55464" y="317791"/>
                </a:lnTo>
                <a:lnTo>
                  <a:pt x="74048" y="345201"/>
                </a:lnTo>
                <a:lnTo>
                  <a:pt x="101493" y="363682"/>
                </a:lnTo>
                <a:lnTo>
                  <a:pt x="134912" y="370459"/>
                </a:lnTo>
                <a:lnTo>
                  <a:pt x="146558" y="370459"/>
                </a:lnTo>
                <a:lnTo>
                  <a:pt x="146558" y="321437"/>
                </a:lnTo>
                <a:lnTo>
                  <a:pt x="134912" y="321437"/>
                </a:lnTo>
                <a:lnTo>
                  <a:pt x="120464" y="318444"/>
                </a:lnTo>
                <a:lnTo>
                  <a:pt x="108715" y="310356"/>
                </a:lnTo>
                <a:lnTo>
                  <a:pt x="100818" y="298505"/>
                </a:lnTo>
                <a:lnTo>
                  <a:pt x="97929" y="284225"/>
                </a:lnTo>
                <a:lnTo>
                  <a:pt x="100818" y="269678"/>
                </a:lnTo>
                <a:lnTo>
                  <a:pt x="108715" y="257857"/>
                </a:lnTo>
                <a:lnTo>
                  <a:pt x="120464" y="249918"/>
                </a:lnTo>
                <a:lnTo>
                  <a:pt x="134912" y="247014"/>
                </a:lnTo>
                <a:lnTo>
                  <a:pt x="538962" y="247014"/>
                </a:lnTo>
                <a:lnTo>
                  <a:pt x="538962" y="197357"/>
                </a:lnTo>
                <a:close/>
              </a:path>
              <a:path w="588644" h="568960">
                <a:moveTo>
                  <a:pt x="538962" y="321437"/>
                </a:moveTo>
                <a:lnTo>
                  <a:pt x="392404" y="321437"/>
                </a:lnTo>
                <a:lnTo>
                  <a:pt x="392404" y="370459"/>
                </a:lnTo>
                <a:lnTo>
                  <a:pt x="538962" y="370459"/>
                </a:lnTo>
                <a:lnTo>
                  <a:pt x="538962" y="321437"/>
                </a:lnTo>
                <a:close/>
              </a:path>
              <a:path w="588644" h="568960">
                <a:moveTo>
                  <a:pt x="453351" y="0"/>
                </a:moveTo>
                <a:lnTo>
                  <a:pt x="97929" y="0"/>
                </a:lnTo>
                <a:lnTo>
                  <a:pt x="97929" y="49656"/>
                </a:lnTo>
                <a:lnTo>
                  <a:pt x="453351" y="49656"/>
                </a:lnTo>
                <a:lnTo>
                  <a:pt x="467799" y="52550"/>
                </a:lnTo>
                <a:lnTo>
                  <a:pt x="479548" y="60420"/>
                </a:lnTo>
                <a:lnTo>
                  <a:pt x="487445" y="72052"/>
                </a:lnTo>
                <a:lnTo>
                  <a:pt x="490334" y="86232"/>
                </a:lnTo>
                <a:lnTo>
                  <a:pt x="487445" y="100780"/>
                </a:lnTo>
                <a:lnTo>
                  <a:pt x="479548" y="112601"/>
                </a:lnTo>
                <a:lnTo>
                  <a:pt x="467799" y="120540"/>
                </a:lnTo>
                <a:lnTo>
                  <a:pt x="453351" y="123443"/>
                </a:lnTo>
                <a:lnTo>
                  <a:pt x="97929" y="123443"/>
                </a:lnTo>
                <a:lnTo>
                  <a:pt x="97929" y="173100"/>
                </a:lnTo>
                <a:lnTo>
                  <a:pt x="453351" y="173100"/>
                </a:lnTo>
                <a:lnTo>
                  <a:pt x="486770" y="166225"/>
                </a:lnTo>
                <a:lnTo>
                  <a:pt x="514215" y="147526"/>
                </a:lnTo>
                <a:lnTo>
                  <a:pt x="532799" y="119897"/>
                </a:lnTo>
                <a:lnTo>
                  <a:pt x="539635" y="86232"/>
                </a:lnTo>
                <a:lnTo>
                  <a:pt x="532799" y="52667"/>
                </a:lnTo>
                <a:lnTo>
                  <a:pt x="514215" y="25257"/>
                </a:lnTo>
                <a:lnTo>
                  <a:pt x="486770" y="6776"/>
                </a:lnTo>
                <a:lnTo>
                  <a:pt x="453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645408" y="52425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899" y="420624"/>
                </a:moveTo>
                <a:lnTo>
                  <a:pt x="56344" y="455492"/>
                </a:lnTo>
                <a:lnTo>
                  <a:pt x="49520" y="493324"/>
                </a:lnTo>
                <a:lnTo>
                  <a:pt x="57816" y="529970"/>
                </a:lnTo>
                <a:lnTo>
                  <a:pt x="78622" y="561283"/>
                </a:lnTo>
                <a:lnTo>
                  <a:pt x="109327" y="583113"/>
                </a:lnTo>
                <a:lnTo>
                  <a:pt x="147319" y="591312"/>
                </a:lnTo>
                <a:lnTo>
                  <a:pt x="158892" y="590528"/>
                </a:lnTo>
                <a:lnTo>
                  <a:pt x="170846" y="588184"/>
                </a:lnTo>
                <a:lnTo>
                  <a:pt x="183038" y="584293"/>
                </a:lnTo>
                <a:lnTo>
                  <a:pt x="195325" y="578866"/>
                </a:lnTo>
                <a:lnTo>
                  <a:pt x="263694" y="540708"/>
                </a:lnTo>
                <a:lnTo>
                  <a:pt x="135358" y="540708"/>
                </a:lnTo>
                <a:lnTo>
                  <a:pt x="108203" y="521604"/>
                </a:lnTo>
                <a:lnTo>
                  <a:pt x="98385" y="489856"/>
                </a:lnTo>
                <a:lnTo>
                  <a:pt x="114426" y="457073"/>
                </a:lnTo>
                <a:lnTo>
                  <a:pt x="80899" y="420624"/>
                </a:lnTo>
                <a:close/>
              </a:path>
              <a:path w="467360" h="591819">
                <a:moveTo>
                  <a:pt x="319404" y="0"/>
                </a:moveTo>
                <a:lnTo>
                  <a:pt x="271399" y="11684"/>
                </a:lnTo>
                <a:lnTo>
                  <a:pt x="50672" y="135636"/>
                </a:lnTo>
                <a:lnTo>
                  <a:pt x="13001" y="172434"/>
                </a:lnTo>
                <a:lnTo>
                  <a:pt x="0" y="221615"/>
                </a:lnTo>
                <a:lnTo>
                  <a:pt x="1656" y="239250"/>
                </a:lnTo>
                <a:lnTo>
                  <a:pt x="6588" y="256587"/>
                </a:lnTo>
                <a:lnTo>
                  <a:pt x="14733" y="273139"/>
                </a:lnTo>
                <a:lnTo>
                  <a:pt x="26034" y="288417"/>
                </a:lnTo>
                <a:lnTo>
                  <a:pt x="58292" y="322834"/>
                </a:lnTo>
                <a:lnTo>
                  <a:pt x="174116" y="448818"/>
                </a:lnTo>
                <a:lnTo>
                  <a:pt x="183114" y="458811"/>
                </a:lnTo>
                <a:lnTo>
                  <a:pt x="190277" y="468280"/>
                </a:lnTo>
                <a:lnTo>
                  <a:pt x="195012" y="479036"/>
                </a:lnTo>
                <a:lnTo>
                  <a:pt x="196722" y="492887"/>
                </a:lnTo>
                <a:lnTo>
                  <a:pt x="194879" y="506216"/>
                </a:lnTo>
                <a:lnTo>
                  <a:pt x="189690" y="518080"/>
                </a:lnTo>
                <a:lnTo>
                  <a:pt x="181667" y="528016"/>
                </a:lnTo>
                <a:lnTo>
                  <a:pt x="171322" y="535559"/>
                </a:lnTo>
                <a:lnTo>
                  <a:pt x="135358" y="540708"/>
                </a:lnTo>
                <a:lnTo>
                  <a:pt x="263694" y="540708"/>
                </a:lnTo>
                <a:lnTo>
                  <a:pt x="346876" y="494284"/>
                </a:lnTo>
                <a:lnTo>
                  <a:pt x="245363" y="494284"/>
                </a:lnTo>
                <a:lnTo>
                  <a:pt x="242724" y="467579"/>
                </a:lnTo>
                <a:lnTo>
                  <a:pt x="231745" y="443167"/>
                </a:lnTo>
                <a:lnTo>
                  <a:pt x="209208" y="414072"/>
                </a:lnTo>
                <a:lnTo>
                  <a:pt x="171895" y="373323"/>
                </a:lnTo>
                <a:lnTo>
                  <a:pt x="77960" y="272460"/>
                </a:lnTo>
                <a:lnTo>
                  <a:pt x="60753" y="252872"/>
                </a:lnTo>
                <a:lnTo>
                  <a:pt x="51905" y="237785"/>
                </a:lnTo>
                <a:lnTo>
                  <a:pt x="49402" y="221615"/>
                </a:lnTo>
                <a:lnTo>
                  <a:pt x="53351" y="201981"/>
                </a:lnTo>
                <a:lnTo>
                  <a:pt x="64039" y="186277"/>
                </a:lnTo>
                <a:lnTo>
                  <a:pt x="79728" y="175859"/>
                </a:lnTo>
                <a:lnTo>
                  <a:pt x="98678" y="172085"/>
                </a:lnTo>
                <a:lnTo>
                  <a:pt x="182849" y="172085"/>
                </a:lnTo>
                <a:lnTo>
                  <a:pt x="181403" y="169005"/>
                </a:lnTo>
                <a:lnTo>
                  <a:pt x="167030" y="151066"/>
                </a:lnTo>
                <a:lnTo>
                  <a:pt x="148716" y="137033"/>
                </a:lnTo>
                <a:lnTo>
                  <a:pt x="282924" y="61722"/>
                </a:lnTo>
                <a:lnTo>
                  <a:pt x="305486" y="50950"/>
                </a:lnTo>
                <a:lnTo>
                  <a:pt x="319404" y="48895"/>
                </a:lnTo>
                <a:lnTo>
                  <a:pt x="401649" y="48895"/>
                </a:lnTo>
                <a:lnTo>
                  <a:pt x="391990" y="32430"/>
                </a:lnTo>
                <a:lnTo>
                  <a:pt x="359342" y="8717"/>
                </a:lnTo>
                <a:lnTo>
                  <a:pt x="319404" y="0"/>
                </a:lnTo>
                <a:close/>
              </a:path>
              <a:path w="467360" h="591819">
                <a:moveTo>
                  <a:pt x="361101" y="215519"/>
                </a:moveTo>
                <a:lnTo>
                  <a:pt x="293369" y="215519"/>
                </a:lnTo>
                <a:lnTo>
                  <a:pt x="324354" y="248606"/>
                </a:lnTo>
                <a:lnTo>
                  <a:pt x="370832" y="298176"/>
                </a:lnTo>
                <a:lnTo>
                  <a:pt x="396284" y="327253"/>
                </a:lnTo>
                <a:lnTo>
                  <a:pt x="412521" y="350471"/>
                </a:lnTo>
                <a:lnTo>
                  <a:pt x="419271" y="369558"/>
                </a:lnTo>
                <a:lnTo>
                  <a:pt x="416264" y="386247"/>
                </a:lnTo>
                <a:lnTo>
                  <a:pt x="403227" y="402268"/>
                </a:lnTo>
                <a:lnTo>
                  <a:pt x="379891" y="419351"/>
                </a:lnTo>
                <a:lnTo>
                  <a:pt x="345982" y="439228"/>
                </a:lnTo>
                <a:lnTo>
                  <a:pt x="245363" y="494284"/>
                </a:lnTo>
                <a:lnTo>
                  <a:pt x="346876" y="494284"/>
                </a:lnTo>
                <a:lnTo>
                  <a:pt x="416051" y="455676"/>
                </a:lnTo>
                <a:lnTo>
                  <a:pt x="453024" y="419687"/>
                </a:lnTo>
                <a:lnTo>
                  <a:pt x="466851" y="369697"/>
                </a:lnTo>
                <a:lnTo>
                  <a:pt x="463577" y="342807"/>
                </a:lnTo>
                <a:lnTo>
                  <a:pt x="451872" y="318076"/>
                </a:lnTo>
                <a:lnTo>
                  <a:pt x="428913" y="288882"/>
                </a:lnTo>
                <a:lnTo>
                  <a:pt x="391816" y="248539"/>
                </a:lnTo>
                <a:lnTo>
                  <a:pt x="361101" y="215519"/>
                </a:lnTo>
                <a:close/>
              </a:path>
              <a:path w="467360" h="591819">
                <a:moveTo>
                  <a:pt x="182849" y="172085"/>
                </a:moveTo>
                <a:lnTo>
                  <a:pt x="98678" y="172085"/>
                </a:lnTo>
                <a:lnTo>
                  <a:pt x="124271" y="179280"/>
                </a:lnTo>
                <a:lnTo>
                  <a:pt x="141589" y="197643"/>
                </a:lnTo>
                <a:lnTo>
                  <a:pt x="147738" y="222341"/>
                </a:lnTo>
                <a:lnTo>
                  <a:pt x="139826" y="248539"/>
                </a:lnTo>
                <a:lnTo>
                  <a:pt x="132968" y="258826"/>
                </a:lnTo>
                <a:lnTo>
                  <a:pt x="161036" y="289814"/>
                </a:lnTo>
                <a:lnTo>
                  <a:pt x="293369" y="215519"/>
                </a:lnTo>
                <a:lnTo>
                  <a:pt x="361101" y="215519"/>
                </a:lnTo>
                <a:lnTo>
                  <a:pt x="359093" y="213360"/>
                </a:lnTo>
                <a:lnTo>
                  <a:pt x="196087" y="213360"/>
                </a:lnTo>
                <a:lnTo>
                  <a:pt x="191275" y="190039"/>
                </a:lnTo>
                <a:lnTo>
                  <a:pt x="182849" y="172085"/>
                </a:lnTo>
                <a:close/>
              </a:path>
              <a:path w="467360" h="591819">
                <a:moveTo>
                  <a:pt x="401649" y="48895"/>
                </a:moveTo>
                <a:lnTo>
                  <a:pt x="319404" y="48895"/>
                </a:lnTo>
                <a:lnTo>
                  <a:pt x="343630" y="55336"/>
                </a:lnTo>
                <a:lnTo>
                  <a:pt x="360902" y="72040"/>
                </a:lnTo>
                <a:lnTo>
                  <a:pt x="368411" y="95079"/>
                </a:lnTo>
                <a:lnTo>
                  <a:pt x="363346" y="120523"/>
                </a:lnTo>
                <a:lnTo>
                  <a:pt x="196087" y="213360"/>
                </a:lnTo>
                <a:lnTo>
                  <a:pt x="359093" y="213360"/>
                </a:lnTo>
                <a:lnTo>
                  <a:pt x="337946" y="190627"/>
                </a:lnTo>
                <a:lnTo>
                  <a:pt x="398271" y="156972"/>
                </a:lnTo>
                <a:lnTo>
                  <a:pt x="416246" y="110215"/>
                </a:lnTo>
                <a:lnTo>
                  <a:pt x="412554" y="67482"/>
                </a:lnTo>
                <a:lnTo>
                  <a:pt x="401649" y="48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9543288" y="3005327"/>
            <a:ext cx="492759" cy="516890"/>
          </a:xfrm>
          <a:custGeom>
            <a:avLst/>
            <a:gdLst/>
            <a:ahLst/>
            <a:cxnLst/>
            <a:rect l="l" t="t" r="r" b="b"/>
            <a:pathLst>
              <a:path w="492759" h="516889">
                <a:moveTo>
                  <a:pt x="246125" y="0"/>
                </a:moveTo>
                <a:lnTo>
                  <a:pt x="196462" y="4991"/>
                </a:lnTo>
                <a:lnTo>
                  <a:pt x="150233" y="19309"/>
                </a:lnTo>
                <a:lnTo>
                  <a:pt x="108421" y="41971"/>
                </a:lnTo>
                <a:lnTo>
                  <a:pt x="72008" y="71993"/>
                </a:lnTo>
                <a:lnTo>
                  <a:pt x="41978" y="108390"/>
                </a:lnTo>
                <a:lnTo>
                  <a:pt x="19311" y="150179"/>
                </a:lnTo>
                <a:lnTo>
                  <a:pt x="4991" y="196376"/>
                </a:lnTo>
                <a:lnTo>
                  <a:pt x="0" y="245999"/>
                </a:lnTo>
                <a:lnTo>
                  <a:pt x="5471" y="297909"/>
                </a:lnTo>
                <a:lnTo>
                  <a:pt x="21335" y="346515"/>
                </a:lnTo>
                <a:lnTo>
                  <a:pt x="46771" y="390465"/>
                </a:lnTo>
                <a:lnTo>
                  <a:pt x="80954" y="428403"/>
                </a:lnTo>
                <a:lnTo>
                  <a:pt x="123062" y="458977"/>
                </a:lnTo>
                <a:lnTo>
                  <a:pt x="123062" y="516636"/>
                </a:lnTo>
                <a:lnTo>
                  <a:pt x="369188" y="516636"/>
                </a:lnTo>
                <a:lnTo>
                  <a:pt x="369188" y="467233"/>
                </a:lnTo>
                <a:lnTo>
                  <a:pt x="171830" y="467233"/>
                </a:lnTo>
                <a:lnTo>
                  <a:pt x="171830" y="428751"/>
                </a:lnTo>
                <a:lnTo>
                  <a:pt x="121220" y="398037"/>
                </a:lnTo>
                <a:lnTo>
                  <a:pt x="90684" y="367230"/>
                </a:lnTo>
                <a:lnTo>
                  <a:pt x="67913" y="330711"/>
                </a:lnTo>
                <a:lnTo>
                  <a:pt x="53683" y="289845"/>
                </a:lnTo>
                <a:lnTo>
                  <a:pt x="48767" y="245999"/>
                </a:lnTo>
                <a:lnTo>
                  <a:pt x="54002" y="200883"/>
                </a:lnTo>
                <a:lnTo>
                  <a:pt x="68899" y="159411"/>
                </a:lnTo>
                <a:lnTo>
                  <a:pt x="92255" y="122784"/>
                </a:lnTo>
                <a:lnTo>
                  <a:pt x="122861" y="92205"/>
                </a:lnTo>
                <a:lnTo>
                  <a:pt x="159513" y="68874"/>
                </a:lnTo>
                <a:lnTo>
                  <a:pt x="201003" y="53994"/>
                </a:lnTo>
                <a:lnTo>
                  <a:pt x="246125" y="48768"/>
                </a:lnTo>
                <a:lnTo>
                  <a:pt x="391749" y="48768"/>
                </a:lnTo>
                <a:lnTo>
                  <a:pt x="383495" y="41971"/>
                </a:lnTo>
                <a:lnTo>
                  <a:pt x="341697" y="19309"/>
                </a:lnTo>
                <a:lnTo>
                  <a:pt x="295571" y="4991"/>
                </a:lnTo>
                <a:lnTo>
                  <a:pt x="246125" y="0"/>
                </a:lnTo>
                <a:close/>
              </a:path>
              <a:path w="492759" h="516889">
                <a:moveTo>
                  <a:pt x="162305" y="226060"/>
                </a:moveTo>
                <a:lnTo>
                  <a:pt x="132714" y="265938"/>
                </a:lnTo>
                <a:lnTo>
                  <a:pt x="221360" y="331850"/>
                </a:lnTo>
                <a:lnTo>
                  <a:pt x="221360" y="467233"/>
                </a:lnTo>
                <a:lnTo>
                  <a:pt x="270890" y="467233"/>
                </a:lnTo>
                <a:lnTo>
                  <a:pt x="270890" y="331850"/>
                </a:lnTo>
                <a:lnTo>
                  <a:pt x="328280" y="289179"/>
                </a:lnTo>
                <a:lnTo>
                  <a:pt x="246125" y="289179"/>
                </a:lnTo>
                <a:lnTo>
                  <a:pt x="162305" y="226060"/>
                </a:lnTo>
                <a:close/>
              </a:path>
              <a:path w="492759" h="516889">
                <a:moveTo>
                  <a:pt x="391749" y="48768"/>
                </a:moveTo>
                <a:lnTo>
                  <a:pt x="246125" y="48768"/>
                </a:lnTo>
                <a:lnTo>
                  <a:pt x="291206" y="53994"/>
                </a:lnTo>
                <a:lnTo>
                  <a:pt x="332587" y="68874"/>
                </a:lnTo>
                <a:lnTo>
                  <a:pt x="369090" y="92205"/>
                </a:lnTo>
                <a:lnTo>
                  <a:pt x="399534" y="122784"/>
                </a:lnTo>
                <a:lnTo>
                  <a:pt x="422741" y="159411"/>
                </a:lnTo>
                <a:lnTo>
                  <a:pt x="437530" y="200883"/>
                </a:lnTo>
                <a:lnTo>
                  <a:pt x="442721" y="245999"/>
                </a:lnTo>
                <a:lnTo>
                  <a:pt x="437823" y="289845"/>
                </a:lnTo>
                <a:lnTo>
                  <a:pt x="423653" y="330711"/>
                </a:lnTo>
                <a:lnTo>
                  <a:pt x="400997" y="367230"/>
                </a:lnTo>
                <a:lnTo>
                  <a:pt x="370642" y="398037"/>
                </a:lnTo>
                <a:lnTo>
                  <a:pt x="333375" y="421767"/>
                </a:lnTo>
                <a:lnTo>
                  <a:pt x="319658" y="428751"/>
                </a:lnTo>
                <a:lnTo>
                  <a:pt x="319658" y="467233"/>
                </a:lnTo>
                <a:lnTo>
                  <a:pt x="369188" y="467233"/>
                </a:lnTo>
                <a:lnTo>
                  <a:pt x="369188" y="458977"/>
                </a:lnTo>
                <a:lnTo>
                  <a:pt x="411297" y="428403"/>
                </a:lnTo>
                <a:lnTo>
                  <a:pt x="445480" y="390465"/>
                </a:lnTo>
                <a:lnTo>
                  <a:pt x="470915" y="346515"/>
                </a:lnTo>
                <a:lnTo>
                  <a:pt x="486780" y="297909"/>
                </a:lnTo>
                <a:lnTo>
                  <a:pt x="492251" y="245999"/>
                </a:lnTo>
                <a:lnTo>
                  <a:pt x="487229" y="196376"/>
                </a:lnTo>
                <a:lnTo>
                  <a:pt x="472832" y="150179"/>
                </a:lnTo>
                <a:lnTo>
                  <a:pt x="450072" y="108390"/>
                </a:lnTo>
                <a:lnTo>
                  <a:pt x="419957" y="71993"/>
                </a:lnTo>
                <a:lnTo>
                  <a:pt x="391749" y="48768"/>
                </a:lnTo>
                <a:close/>
              </a:path>
              <a:path w="492759" h="516889">
                <a:moveTo>
                  <a:pt x="329945" y="226060"/>
                </a:moveTo>
                <a:lnTo>
                  <a:pt x="246125" y="289179"/>
                </a:lnTo>
                <a:lnTo>
                  <a:pt x="328280" y="289179"/>
                </a:lnTo>
                <a:lnTo>
                  <a:pt x="359536" y="265938"/>
                </a:lnTo>
                <a:lnTo>
                  <a:pt x="329945" y="226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9666731" y="3570732"/>
            <a:ext cx="245745" cy="50800"/>
          </a:xfrm>
          <a:custGeom>
            <a:avLst/>
            <a:gdLst/>
            <a:ahLst/>
            <a:cxnLst/>
            <a:rect l="l" t="t" r="r" b="b"/>
            <a:pathLst>
              <a:path w="245745" h="50800">
                <a:moveTo>
                  <a:pt x="245364" y="0"/>
                </a:moveTo>
                <a:lnTo>
                  <a:pt x="0" y="0"/>
                </a:lnTo>
                <a:lnTo>
                  <a:pt x="0" y="50291"/>
                </a:lnTo>
                <a:lnTo>
                  <a:pt x="245364" y="50291"/>
                </a:lnTo>
                <a:lnTo>
                  <a:pt x="24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541007" y="1780032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6851" y="49783"/>
                </a:moveTo>
                <a:lnTo>
                  <a:pt x="73406" y="49783"/>
                </a:lnTo>
                <a:lnTo>
                  <a:pt x="73406" y="371093"/>
                </a:lnTo>
                <a:lnTo>
                  <a:pt x="122936" y="371093"/>
                </a:lnTo>
                <a:lnTo>
                  <a:pt x="122936" y="98805"/>
                </a:lnTo>
                <a:lnTo>
                  <a:pt x="466851" y="98805"/>
                </a:lnTo>
                <a:lnTo>
                  <a:pt x="466851" y="49783"/>
                </a:lnTo>
                <a:close/>
              </a:path>
              <a:path w="576579" h="594360">
                <a:moveTo>
                  <a:pt x="466851" y="271652"/>
                </a:moveTo>
                <a:lnTo>
                  <a:pt x="418211" y="308990"/>
                </a:lnTo>
                <a:lnTo>
                  <a:pt x="418211" y="371093"/>
                </a:lnTo>
                <a:lnTo>
                  <a:pt x="466851" y="371093"/>
                </a:lnTo>
                <a:lnTo>
                  <a:pt x="466851" y="271652"/>
                </a:lnTo>
                <a:close/>
              </a:path>
              <a:path w="576579" h="594360">
                <a:moveTo>
                  <a:pt x="317881" y="279272"/>
                </a:moveTo>
                <a:lnTo>
                  <a:pt x="254762" y="326897"/>
                </a:lnTo>
                <a:lnTo>
                  <a:pt x="284225" y="366267"/>
                </a:lnTo>
                <a:lnTo>
                  <a:pt x="347472" y="318642"/>
                </a:lnTo>
                <a:lnTo>
                  <a:pt x="317881" y="279272"/>
                </a:lnTo>
                <a:close/>
              </a:path>
              <a:path w="576579" h="594360">
                <a:moveTo>
                  <a:pt x="466851" y="98805"/>
                </a:moveTo>
                <a:lnTo>
                  <a:pt x="418211" y="98805"/>
                </a:lnTo>
                <a:lnTo>
                  <a:pt x="418211" y="185927"/>
                </a:lnTo>
                <a:lnTo>
                  <a:pt x="325500" y="264667"/>
                </a:lnTo>
                <a:lnTo>
                  <a:pt x="361188" y="304038"/>
                </a:lnTo>
                <a:lnTo>
                  <a:pt x="569601" y="148589"/>
                </a:lnTo>
                <a:lnTo>
                  <a:pt x="466851" y="148589"/>
                </a:lnTo>
                <a:lnTo>
                  <a:pt x="466851" y="98805"/>
                </a:lnTo>
                <a:close/>
              </a:path>
              <a:path w="576579" h="594360">
                <a:moveTo>
                  <a:pt x="536194" y="104393"/>
                </a:moveTo>
                <a:lnTo>
                  <a:pt x="466851" y="148589"/>
                </a:lnTo>
                <a:lnTo>
                  <a:pt x="569601" y="148589"/>
                </a:lnTo>
                <a:lnTo>
                  <a:pt x="576072" y="143763"/>
                </a:lnTo>
                <a:lnTo>
                  <a:pt x="536194" y="104393"/>
                </a:lnTo>
                <a:close/>
              </a:path>
              <a:path w="576579" h="594360">
                <a:moveTo>
                  <a:pt x="295275" y="0"/>
                </a:moveTo>
                <a:lnTo>
                  <a:pt x="245872" y="0"/>
                </a:lnTo>
                <a:lnTo>
                  <a:pt x="245872" y="49783"/>
                </a:lnTo>
                <a:lnTo>
                  <a:pt x="295275" y="49783"/>
                </a:lnTo>
                <a:lnTo>
                  <a:pt x="295275" y="0"/>
                </a:lnTo>
                <a:close/>
              </a:path>
              <a:path w="576579" h="594360">
                <a:moveTo>
                  <a:pt x="212851" y="470662"/>
                </a:moveTo>
                <a:lnTo>
                  <a:pt x="160020" y="470662"/>
                </a:lnTo>
                <a:lnTo>
                  <a:pt x="113919" y="594359"/>
                </a:lnTo>
                <a:lnTo>
                  <a:pt x="166877" y="594359"/>
                </a:lnTo>
                <a:lnTo>
                  <a:pt x="212851" y="470662"/>
                </a:lnTo>
                <a:close/>
              </a:path>
              <a:path w="576579" h="594360">
                <a:moveTo>
                  <a:pt x="295275" y="470662"/>
                </a:moveTo>
                <a:lnTo>
                  <a:pt x="245872" y="470662"/>
                </a:lnTo>
                <a:lnTo>
                  <a:pt x="245872" y="594359"/>
                </a:lnTo>
                <a:lnTo>
                  <a:pt x="295275" y="594359"/>
                </a:lnTo>
                <a:lnTo>
                  <a:pt x="295275" y="470662"/>
                </a:lnTo>
                <a:close/>
              </a:path>
              <a:path w="576579" h="594360">
                <a:moveTo>
                  <a:pt x="427736" y="470662"/>
                </a:moveTo>
                <a:lnTo>
                  <a:pt x="375539" y="470662"/>
                </a:lnTo>
                <a:lnTo>
                  <a:pt x="421640" y="594359"/>
                </a:lnTo>
                <a:lnTo>
                  <a:pt x="473710" y="594359"/>
                </a:lnTo>
                <a:lnTo>
                  <a:pt x="427736" y="470662"/>
                </a:lnTo>
                <a:close/>
              </a:path>
              <a:path w="576579" h="594360">
                <a:moveTo>
                  <a:pt x="541020" y="420877"/>
                </a:moveTo>
                <a:lnTo>
                  <a:pt x="0" y="420877"/>
                </a:lnTo>
                <a:lnTo>
                  <a:pt x="0" y="470662"/>
                </a:lnTo>
                <a:lnTo>
                  <a:pt x="541020" y="470662"/>
                </a:lnTo>
                <a:lnTo>
                  <a:pt x="541020" y="420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30936" y="562355"/>
            <a:ext cx="588645" cy="516890"/>
          </a:xfrm>
          <a:custGeom>
            <a:avLst/>
            <a:gdLst/>
            <a:ahLst/>
            <a:cxnLst/>
            <a:rect l="l" t="t" r="r" b="b"/>
            <a:pathLst>
              <a:path w="588644" h="516890">
                <a:moveTo>
                  <a:pt x="416369" y="0"/>
                </a:moveTo>
                <a:lnTo>
                  <a:pt x="171208" y="0"/>
                </a:lnTo>
                <a:lnTo>
                  <a:pt x="171208" y="49403"/>
                </a:lnTo>
                <a:lnTo>
                  <a:pt x="416369" y="49403"/>
                </a:lnTo>
                <a:lnTo>
                  <a:pt x="416369" y="0"/>
                </a:lnTo>
                <a:close/>
              </a:path>
              <a:path w="588644" h="516890">
                <a:moveTo>
                  <a:pt x="97929" y="344932"/>
                </a:moveTo>
                <a:lnTo>
                  <a:pt x="48628" y="344932"/>
                </a:lnTo>
                <a:lnTo>
                  <a:pt x="48628" y="458978"/>
                </a:lnTo>
                <a:lnTo>
                  <a:pt x="52575" y="478381"/>
                </a:lnTo>
                <a:lnTo>
                  <a:pt x="63263" y="497046"/>
                </a:lnTo>
                <a:lnTo>
                  <a:pt x="78958" y="511091"/>
                </a:lnTo>
                <a:lnTo>
                  <a:pt x="97929" y="516636"/>
                </a:lnTo>
                <a:lnTo>
                  <a:pt x="490334" y="516636"/>
                </a:lnTo>
                <a:lnTo>
                  <a:pt x="509199" y="511091"/>
                </a:lnTo>
                <a:lnTo>
                  <a:pt x="524663" y="497046"/>
                </a:lnTo>
                <a:lnTo>
                  <a:pt x="535120" y="478381"/>
                </a:lnTo>
                <a:lnTo>
                  <a:pt x="537202" y="467868"/>
                </a:lnTo>
                <a:lnTo>
                  <a:pt x="97929" y="467868"/>
                </a:lnTo>
                <a:lnTo>
                  <a:pt x="97929" y="344932"/>
                </a:lnTo>
                <a:close/>
              </a:path>
              <a:path w="588644" h="516890">
                <a:moveTo>
                  <a:pt x="538962" y="344932"/>
                </a:moveTo>
                <a:lnTo>
                  <a:pt x="490334" y="344932"/>
                </a:lnTo>
                <a:lnTo>
                  <a:pt x="490334" y="467868"/>
                </a:lnTo>
                <a:lnTo>
                  <a:pt x="537202" y="467868"/>
                </a:lnTo>
                <a:lnTo>
                  <a:pt x="538962" y="458978"/>
                </a:lnTo>
                <a:lnTo>
                  <a:pt x="538962" y="344932"/>
                </a:lnTo>
                <a:close/>
              </a:path>
              <a:path w="588644" h="516890">
                <a:moveTo>
                  <a:pt x="220510" y="320167"/>
                </a:moveTo>
                <a:lnTo>
                  <a:pt x="171208" y="320167"/>
                </a:lnTo>
                <a:lnTo>
                  <a:pt x="171208" y="368935"/>
                </a:lnTo>
                <a:lnTo>
                  <a:pt x="220510" y="368935"/>
                </a:lnTo>
                <a:lnTo>
                  <a:pt x="220510" y="320167"/>
                </a:lnTo>
                <a:close/>
              </a:path>
              <a:path w="588644" h="516890">
                <a:moveTo>
                  <a:pt x="416369" y="320167"/>
                </a:moveTo>
                <a:lnTo>
                  <a:pt x="367753" y="320167"/>
                </a:lnTo>
                <a:lnTo>
                  <a:pt x="367753" y="368935"/>
                </a:lnTo>
                <a:lnTo>
                  <a:pt x="416369" y="368935"/>
                </a:lnTo>
                <a:lnTo>
                  <a:pt x="416369" y="320167"/>
                </a:lnTo>
                <a:close/>
              </a:path>
              <a:path w="588644" h="516890">
                <a:moveTo>
                  <a:pt x="588264" y="98298"/>
                </a:moveTo>
                <a:lnTo>
                  <a:pt x="0" y="98298"/>
                </a:lnTo>
                <a:lnTo>
                  <a:pt x="0" y="258318"/>
                </a:lnTo>
                <a:lnTo>
                  <a:pt x="3842" y="279554"/>
                </a:lnTo>
                <a:lnTo>
                  <a:pt x="14298" y="299529"/>
                </a:lnTo>
                <a:lnTo>
                  <a:pt x="29762" y="314360"/>
                </a:lnTo>
                <a:lnTo>
                  <a:pt x="48628" y="320167"/>
                </a:lnTo>
                <a:lnTo>
                  <a:pt x="539635" y="320167"/>
                </a:lnTo>
                <a:lnTo>
                  <a:pt x="573965" y="299529"/>
                </a:lnTo>
                <a:lnTo>
                  <a:pt x="48628" y="270637"/>
                </a:lnTo>
                <a:lnTo>
                  <a:pt x="48628" y="147701"/>
                </a:lnTo>
                <a:lnTo>
                  <a:pt x="588264" y="147701"/>
                </a:lnTo>
                <a:lnTo>
                  <a:pt x="588264" y="98298"/>
                </a:lnTo>
                <a:close/>
              </a:path>
              <a:path w="588644" h="516890">
                <a:moveTo>
                  <a:pt x="220510" y="221234"/>
                </a:moveTo>
                <a:lnTo>
                  <a:pt x="171208" y="221234"/>
                </a:lnTo>
                <a:lnTo>
                  <a:pt x="171208" y="270637"/>
                </a:lnTo>
                <a:lnTo>
                  <a:pt x="220510" y="270637"/>
                </a:lnTo>
                <a:lnTo>
                  <a:pt x="220510" y="221234"/>
                </a:lnTo>
                <a:close/>
              </a:path>
              <a:path w="588644" h="516890">
                <a:moveTo>
                  <a:pt x="416369" y="221234"/>
                </a:moveTo>
                <a:lnTo>
                  <a:pt x="367753" y="221234"/>
                </a:lnTo>
                <a:lnTo>
                  <a:pt x="367753" y="270637"/>
                </a:lnTo>
                <a:lnTo>
                  <a:pt x="416369" y="270637"/>
                </a:lnTo>
                <a:lnTo>
                  <a:pt x="416369" y="221234"/>
                </a:lnTo>
                <a:close/>
              </a:path>
              <a:path w="588644" h="516890">
                <a:moveTo>
                  <a:pt x="588264" y="147701"/>
                </a:moveTo>
                <a:lnTo>
                  <a:pt x="538962" y="147701"/>
                </a:lnTo>
                <a:lnTo>
                  <a:pt x="538962" y="270637"/>
                </a:lnTo>
                <a:lnTo>
                  <a:pt x="586035" y="270637"/>
                </a:lnTo>
                <a:lnTo>
                  <a:pt x="588264" y="258318"/>
                </a:lnTo>
                <a:lnTo>
                  <a:pt x="588264" y="147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051292" y="801623"/>
            <a:ext cx="768350" cy="43180"/>
          </a:xfrm>
          <a:custGeom>
            <a:avLst/>
            <a:gdLst/>
            <a:ahLst/>
            <a:cxnLst/>
            <a:rect l="l" t="t" r="r" b="b"/>
            <a:pathLst>
              <a:path w="768350" h="43180">
                <a:moveTo>
                  <a:pt x="764666" y="0"/>
                </a:moveTo>
                <a:lnTo>
                  <a:pt x="0" y="0"/>
                </a:lnTo>
                <a:lnTo>
                  <a:pt x="0" y="42672"/>
                </a:lnTo>
                <a:lnTo>
                  <a:pt x="768096" y="42672"/>
                </a:lnTo>
                <a:lnTo>
                  <a:pt x="76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9285731" y="801623"/>
            <a:ext cx="765175" cy="43180"/>
          </a:xfrm>
          <a:custGeom>
            <a:avLst/>
            <a:gdLst/>
            <a:ahLst/>
            <a:cxnLst/>
            <a:rect l="l" t="t" r="r" b="b"/>
            <a:pathLst>
              <a:path w="765175" h="43180">
                <a:moveTo>
                  <a:pt x="765048" y="0"/>
                </a:moveTo>
                <a:lnTo>
                  <a:pt x="3428" y="0"/>
                </a:lnTo>
                <a:lnTo>
                  <a:pt x="0" y="42672"/>
                </a:lnTo>
                <a:lnTo>
                  <a:pt x="765048" y="42672"/>
                </a:lnTo>
                <a:lnTo>
                  <a:pt x="76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9" name="object 39"/>
          <p:cNvGrpSpPr/>
          <p:nvPr/>
        </p:nvGrpSpPr>
        <p:grpSpPr>
          <a:xfrm>
            <a:off x="8042147" y="958596"/>
            <a:ext cx="870585" cy="167640"/>
            <a:chOff x="8042147" y="958596"/>
            <a:chExt cx="870585" cy="16764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2147" y="961644"/>
              <a:ext cx="176783" cy="1645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2459" y="961644"/>
              <a:ext cx="120396" cy="1645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1811" y="958596"/>
              <a:ext cx="163068" cy="1676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2979" y="958596"/>
              <a:ext cx="147827" cy="1676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335" y="961644"/>
              <a:ext cx="128016" cy="164591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8948928" y="961644"/>
            <a:ext cx="1111250" cy="210820"/>
            <a:chOff x="8948928" y="961644"/>
            <a:chExt cx="1111250" cy="210820"/>
          </a:xfrm>
        </p:grpSpPr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4376" y="961644"/>
              <a:ext cx="249935" cy="21031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48928" y="961644"/>
              <a:ext cx="120396" cy="1645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8696" y="961644"/>
              <a:ext cx="120396" cy="1645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31096" y="961644"/>
              <a:ext cx="173735" cy="16459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5312" y="961644"/>
              <a:ext cx="173736" cy="1645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33432" y="961644"/>
              <a:ext cx="126492" cy="164591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8894064" y="469391"/>
            <a:ext cx="318770" cy="411480"/>
          </a:xfrm>
          <a:custGeom>
            <a:avLst/>
            <a:gdLst/>
            <a:ahLst/>
            <a:cxnLst/>
            <a:rect l="l" t="t" r="r" b="b"/>
            <a:pathLst>
              <a:path w="318770" h="411480">
                <a:moveTo>
                  <a:pt x="157860" y="0"/>
                </a:moveTo>
                <a:lnTo>
                  <a:pt x="0" y="44958"/>
                </a:lnTo>
                <a:lnTo>
                  <a:pt x="19176" y="353441"/>
                </a:lnTo>
                <a:lnTo>
                  <a:pt x="157860" y="411480"/>
                </a:lnTo>
                <a:lnTo>
                  <a:pt x="212234" y="388620"/>
                </a:lnTo>
                <a:lnTo>
                  <a:pt x="157860" y="388620"/>
                </a:lnTo>
                <a:lnTo>
                  <a:pt x="80263" y="359663"/>
                </a:lnTo>
                <a:lnTo>
                  <a:pt x="38480" y="340233"/>
                </a:lnTo>
                <a:lnTo>
                  <a:pt x="25400" y="203962"/>
                </a:lnTo>
                <a:lnTo>
                  <a:pt x="57150" y="203962"/>
                </a:lnTo>
                <a:lnTo>
                  <a:pt x="80263" y="168021"/>
                </a:lnTo>
                <a:lnTo>
                  <a:pt x="96357" y="139065"/>
                </a:lnTo>
                <a:lnTo>
                  <a:pt x="51434" y="139065"/>
                </a:lnTo>
                <a:lnTo>
                  <a:pt x="51434" y="100330"/>
                </a:lnTo>
                <a:lnTo>
                  <a:pt x="48005" y="51816"/>
                </a:lnTo>
                <a:lnTo>
                  <a:pt x="80263" y="42163"/>
                </a:lnTo>
                <a:lnTo>
                  <a:pt x="112521" y="31750"/>
                </a:lnTo>
                <a:lnTo>
                  <a:pt x="157860" y="31750"/>
                </a:lnTo>
                <a:lnTo>
                  <a:pt x="157860" y="19304"/>
                </a:lnTo>
                <a:lnTo>
                  <a:pt x="226842" y="19304"/>
                </a:lnTo>
                <a:lnTo>
                  <a:pt x="157860" y="0"/>
                </a:lnTo>
                <a:close/>
              </a:path>
              <a:path w="318770" h="411480">
                <a:moveTo>
                  <a:pt x="205993" y="74041"/>
                </a:moveTo>
                <a:lnTo>
                  <a:pt x="202564" y="210185"/>
                </a:lnTo>
                <a:lnTo>
                  <a:pt x="157860" y="213741"/>
                </a:lnTo>
                <a:lnTo>
                  <a:pt x="157860" y="388620"/>
                </a:lnTo>
                <a:lnTo>
                  <a:pt x="212234" y="388620"/>
                </a:lnTo>
                <a:lnTo>
                  <a:pt x="295909" y="353441"/>
                </a:lnTo>
                <a:lnTo>
                  <a:pt x="306603" y="207518"/>
                </a:lnTo>
                <a:lnTo>
                  <a:pt x="247776" y="207518"/>
                </a:lnTo>
                <a:lnTo>
                  <a:pt x="254000" y="83693"/>
                </a:lnTo>
                <a:lnTo>
                  <a:pt x="205993" y="74041"/>
                </a:lnTo>
                <a:close/>
              </a:path>
              <a:path w="318770" h="411480">
                <a:moveTo>
                  <a:pt x="157860" y="109982"/>
                </a:moveTo>
                <a:lnTo>
                  <a:pt x="112521" y="109982"/>
                </a:lnTo>
                <a:lnTo>
                  <a:pt x="112521" y="210185"/>
                </a:lnTo>
                <a:lnTo>
                  <a:pt x="157860" y="213741"/>
                </a:lnTo>
                <a:lnTo>
                  <a:pt x="157860" y="109982"/>
                </a:lnTo>
                <a:close/>
              </a:path>
              <a:path w="318770" h="411480">
                <a:moveTo>
                  <a:pt x="57150" y="203962"/>
                </a:moveTo>
                <a:lnTo>
                  <a:pt x="25400" y="203962"/>
                </a:lnTo>
                <a:lnTo>
                  <a:pt x="54863" y="207518"/>
                </a:lnTo>
                <a:lnTo>
                  <a:pt x="57150" y="203962"/>
                </a:lnTo>
                <a:close/>
              </a:path>
              <a:path w="318770" h="411480">
                <a:moveTo>
                  <a:pt x="226842" y="19304"/>
                </a:moveTo>
                <a:lnTo>
                  <a:pt x="157860" y="19304"/>
                </a:lnTo>
                <a:lnTo>
                  <a:pt x="299338" y="58038"/>
                </a:lnTo>
                <a:lnTo>
                  <a:pt x="289686" y="203962"/>
                </a:lnTo>
                <a:lnTo>
                  <a:pt x="247776" y="207518"/>
                </a:lnTo>
                <a:lnTo>
                  <a:pt x="306603" y="207518"/>
                </a:lnTo>
                <a:lnTo>
                  <a:pt x="318515" y="44958"/>
                </a:lnTo>
                <a:lnTo>
                  <a:pt x="226842" y="19304"/>
                </a:lnTo>
                <a:close/>
              </a:path>
              <a:path w="318770" h="411480">
                <a:moveTo>
                  <a:pt x="157860" y="31750"/>
                </a:moveTo>
                <a:lnTo>
                  <a:pt x="112521" y="31750"/>
                </a:lnTo>
                <a:lnTo>
                  <a:pt x="80263" y="87122"/>
                </a:lnTo>
                <a:lnTo>
                  <a:pt x="51434" y="139065"/>
                </a:lnTo>
                <a:lnTo>
                  <a:pt x="96357" y="139065"/>
                </a:lnTo>
                <a:lnTo>
                  <a:pt x="112521" y="109982"/>
                </a:lnTo>
                <a:lnTo>
                  <a:pt x="157860" y="109982"/>
                </a:lnTo>
                <a:lnTo>
                  <a:pt x="15786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541007" y="531876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513" y="0"/>
                </a:moveTo>
                <a:lnTo>
                  <a:pt x="147193" y="118490"/>
                </a:lnTo>
                <a:lnTo>
                  <a:pt x="147193" y="576072"/>
                </a:lnTo>
                <a:lnTo>
                  <a:pt x="195834" y="576072"/>
                </a:lnTo>
                <a:lnTo>
                  <a:pt x="195834" y="142621"/>
                </a:lnTo>
                <a:lnTo>
                  <a:pt x="294513" y="63373"/>
                </a:lnTo>
                <a:lnTo>
                  <a:pt x="373236" y="63373"/>
                </a:lnTo>
                <a:lnTo>
                  <a:pt x="294513" y="0"/>
                </a:lnTo>
                <a:close/>
              </a:path>
              <a:path w="588645" h="576580">
                <a:moveTo>
                  <a:pt x="269875" y="255650"/>
                </a:moveTo>
                <a:lnTo>
                  <a:pt x="221869" y="255650"/>
                </a:lnTo>
                <a:lnTo>
                  <a:pt x="221869" y="576072"/>
                </a:lnTo>
                <a:lnTo>
                  <a:pt x="269875" y="576072"/>
                </a:lnTo>
                <a:lnTo>
                  <a:pt x="269875" y="255650"/>
                </a:lnTo>
                <a:close/>
              </a:path>
              <a:path w="588645" h="576580">
                <a:moveTo>
                  <a:pt x="366395" y="255650"/>
                </a:moveTo>
                <a:lnTo>
                  <a:pt x="318389" y="255650"/>
                </a:lnTo>
                <a:lnTo>
                  <a:pt x="318389" y="576072"/>
                </a:lnTo>
                <a:lnTo>
                  <a:pt x="366395" y="576072"/>
                </a:lnTo>
                <a:lnTo>
                  <a:pt x="366395" y="255650"/>
                </a:lnTo>
                <a:close/>
              </a:path>
              <a:path w="588645" h="576580">
                <a:moveTo>
                  <a:pt x="373236" y="63373"/>
                </a:moveTo>
                <a:lnTo>
                  <a:pt x="294513" y="63373"/>
                </a:lnTo>
                <a:lnTo>
                  <a:pt x="392430" y="142621"/>
                </a:lnTo>
                <a:lnTo>
                  <a:pt x="392430" y="576072"/>
                </a:lnTo>
                <a:lnTo>
                  <a:pt x="441706" y="576072"/>
                </a:lnTo>
                <a:lnTo>
                  <a:pt x="441706" y="118490"/>
                </a:lnTo>
                <a:lnTo>
                  <a:pt x="373236" y="63373"/>
                </a:lnTo>
                <a:close/>
              </a:path>
              <a:path w="588645" h="576580">
                <a:moveTo>
                  <a:pt x="318389" y="156463"/>
                </a:moveTo>
                <a:lnTo>
                  <a:pt x="269875" y="156463"/>
                </a:lnTo>
                <a:lnTo>
                  <a:pt x="269875" y="205994"/>
                </a:lnTo>
                <a:lnTo>
                  <a:pt x="318389" y="205994"/>
                </a:lnTo>
                <a:lnTo>
                  <a:pt x="318389" y="156463"/>
                </a:lnTo>
                <a:close/>
              </a:path>
              <a:path w="588645" h="576580">
                <a:moveTo>
                  <a:pt x="588264" y="205994"/>
                </a:moveTo>
                <a:lnTo>
                  <a:pt x="465709" y="205994"/>
                </a:lnTo>
                <a:lnTo>
                  <a:pt x="465709" y="255650"/>
                </a:lnTo>
                <a:lnTo>
                  <a:pt x="539623" y="255650"/>
                </a:lnTo>
                <a:lnTo>
                  <a:pt x="539623" y="576072"/>
                </a:lnTo>
                <a:lnTo>
                  <a:pt x="588264" y="576072"/>
                </a:lnTo>
                <a:lnTo>
                  <a:pt x="588264" y="205994"/>
                </a:lnTo>
                <a:close/>
              </a:path>
              <a:path w="588645" h="576580">
                <a:moveTo>
                  <a:pt x="514985" y="502285"/>
                </a:moveTo>
                <a:lnTo>
                  <a:pt x="465709" y="502285"/>
                </a:lnTo>
                <a:lnTo>
                  <a:pt x="465709" y="551307"/>
                </a:lnTo>
                <a:lnTo>
                  <a:pt x="514985" y="551307"/>
                </a:lnTo>
                <a:lnTo>
                  <a:pt x="514985" y="502285"/>
                </a:lnTo>
                <a:close/>
              </a:path>
              <a:path w="588645" h="576580">
                <a:moveTo>
                  <a:pt x="514985" y="403098"/>
                </a:moveTo>
                <a:lnTo>
                  <a:pt x="465709" y="403098"/>
                </a:lnTo>
                <a:lnTo>
                  <a:pt x="465709" y="452754"/>
                </a:lnTo>
                <a:lnTo>
                  <a:pt x="514985" y="452754"/>
                </a:lnTo>
                <a:lnTo>
                  <a:pt x="514985" y="403098"/>
                </a:lnTo>
                <a:close/>
              </a:path>
              <a:path w="588645" h="576580">
                <a:moveTo>
                  <a:pt x="514985" y="304546"/>
                </a:moveTo>
                <a:lnTo>
                  <a:pt x="465709" y="304546"/>
                </a:lnTo>
                <a:lnTo>
                  <a:pt x="465709" y="354202"/>
                </a:lnTo>
                <a:lnTo>
                  <a:pt x="514985" y="354202"/>
                </a:lnTo>
                <a:lnTo>
                  <a:pt x="514985" y="304546"/>
                </a:lnTo>
                <a:close/>
              </a:path>
              <a:path w="588645" h="576580">
                <a:moveTo>
                  <a:pt x="122555" y="205994"/>
                </a:moveTo>
                <a:lnTo>
                  <a:pt x="0" y="205994"/>
                </a:lnTo>
                <a:lnTo>
                  <a:pt x="0" y="576072"/>
                </a:lnTo>
                <a:lnTo>
                  <a:pt x="49275" y="576072"/>
                </a:lnTo>
                <a:lnTo>
                  <a:pt x="49275" y="255650"/>
                </a:lnTo>
                <a:lnTo>
                  <a:pt x="122555" y="255650"/>
                </a:lnTo>
                <a:lnTo>
                  <a:pt x="122555" y="205994"/>
                </a:lnTo>
                <a:close/>
              </a:path>
              <a:path w="588645" h="576580">
                <a:moveTo>
                  <a:pt x="122555" y="502285"/>
                </a:moveTo>
                <a:lnTo>
                  <a:pt x="73278" y="502285"/>
                </a:lnTo>
                <a:lnTo>
                  <a:pt x="73278" y="551307"/>
                </a:lnTo>
                <a:lnTo>
                  <a:pt x="122555" y="551307"/>
                </a:lnTo>
                <a:lnTo>
                  <a:pt x="122555" y="502285"/>
                </a:lnTo>
                <a:close/>
              </a:path>
              <a:path w="588645" h="576580">
                <a:moveTo>
                  <a:pt x="122555" y="403098"/>
                </a:moveTo>
                <a:lnTo>
                  <a:pt x="73278" y="403098"/>
                </a:lnTo>
                <a:lnTo>
                  <a:pt x="73278" y="452754"/>
                </a:lnTo>
                <a:lnTo>
                  <a:pt x="122555" y="452754"/>
                </a:lnTo>
                <a:lnTo>
                  <a:pt x="122555" y="403098"/>
                </a:lnTo>
                <a:close/>
              </a:path>
              <a:path w="588645" h="576580">
                <a:moveTo>
                  <a:pt x="122555" y="304546"/>
                </a:moveTo>
                <a:lnTo>
                  <a:pt x="73278" y="304546"/>
                </a:lnTo>
                <a:lnTo>
                  <a:pt x="73278" y="354202"/>
                </a:lnTo>
                <a:lnTo>
                  <a:pt x="122555" y="354202"/>
                </a:lnTo>
                <a:lnTo>
                  <a:pt x="122555" y="30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173532" y="6389319"/>
            <a:ext cx="11841480" cy="30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100"/>
              </a:spcBef>
            </a:pP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Все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права</a:t>
            </a:r>
            <a:r>
              <a:rPr sz="900" spc="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защищены.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Никакая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часть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презентации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не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может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быть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воспроизведена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</a:t>
            </a:r>
            <a:r>
              <a:rPr sz="900" spc="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какой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бы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то ни</a:t>
            </a:r>
            <a:r>
              <a:rPr sz="900" spc="-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было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форме</a:t>
            </a:r>
            <a:r>
              <a:rPr sz="900" spc="-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и</a:t>
            </a:r>
            <a:r>
              <a:rPr sz="900" spc="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какими</a:t>
            </a:r>
            <a:r>
              <a:rPr sz="900" spc="-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бы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то ни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было</a:t>
            </a:r>
            <a:r>
              <a:rPr sz="900" spc="5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средствами,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включая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размещение</a:t>
            </a:r>
            <a:r>
              <a:rPr sz="900" spc="-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</a:t>
            </a:r>
            <a:r>
              <a:rPr sz="900" spc="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Интернете</a:t>
            </a:r>
            <a:r>
              <a:rPr sz="900" spc="-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и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в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корпоративных</a:t>
            </a:r>
            <a:r>
              <a:rPr sz="900" spc="-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сетях,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а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также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запись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память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ЭВМ,</a:t>
            </a:r>
            <a:r>
              <a:rPr sz="900" spc="28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для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частного или</a:t>
            </a:r>
            <a:r>
              <a:rPr sz="900" spc="-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публичного</a:t>
            </a:r>
            <a:r>
              <a:rPr sz="900" spc="-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использования,</a:t>
            </a:r>
            <a:r>
              <a:rPr sz="900" spc="-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без</a:t>
            </a:r>
            <a:r>
              <a:rPr sz="90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письменного</a:t>
            </a:r>
            <a:r>
              <a:rPr sz="900" spc="-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разрешения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владельца</a:t>
            </a:r>
            <a:r>
              <a:rPr sz="900" spc="-2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авторских</a:t>
            </a:r>
            <a:r>
              <a:rPr sz="900" spc="-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прав.</a:t>
            </a:r>
            <a:r>
              <a:rPr sz="900" spc="4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3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©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АО</a:t>
            </a:r>
            <a:r>
              <a:rPr sz="900" spc="-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«Издательство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«Просвещение»,</a:t>
            </a:r>
            <a:r>
              <a:rPr sz="900" spc="-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5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2022</a:t>
            </a:r>
            <a:r>
              <a:rPr sz="900" spc="4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 </a:t>
            </a:r>
            <a:r>
              <a:rPr sz="900" spc="10" dirty="0">
                <a:solidFill>
                  <a:srgbClr val="7E7E7E"/>
                </a:solidFill>
                <a:latin typeface="Microsoft JhengHei UI Light"/>
                <a:cs typeface="Microsoft JhengHei UI Light"/>
              </a:rPr>
              <a:t>г.</a:t>
            </a:r>
            <a:endParaRPr sz="900" dirty="0">
              <a:latin typeface="Microsoft JhengHei UI Light"/>
              <a:cs typeface="Microsoft JhengHei UI Ligh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61232" y="3157727"/>
            <a:ext cx="541020" cy="591820"/>
          </a:xfrm>
          <a:custGeom>
            <a:avLst/>
            <a:gdLst/>
            <a:ahLst/>
            <a:cxnLst/>
            <a:rect l="l" t="t" r="r" b="b"/>
            <a:pathLst>
              <a:path w="541020" h="591820">
                <a:moveTo>
                  <a:pt x="541019" y="0"/>
                </a:moveTo>
                <a:lnTo>
                  <a:pt x="294893" y="0"/>
                </a:lnTo>
                <a:lnTo>
                  <a:pt x="294893" y="492887"/>
                </a:lnTo>
                <a:lnTo>
                  <a:pt x="417956" y="591312"/>
                </a:lnTo>
                <a:lnTo>
                  <a:pt x="497193" y="527939"/>
                </a:lnTo>
                <a:lnTo>
                  <a:pt x="417956" y="527939"/>
                </a:lnTo>
                <a:lnTo>
                  <a:pt x="344423" y="469519"/>
                </a:lnTo>
                <a:lnTo>
                  <a:pt x="344423" y="172085"/>
                </a:lnTo>
                <a:lnTo>
                  <a:pt x="541019" y="172085"/>
                </a:lnTo>
                <a:lnTo>
                  <a:pt x="541019" y="123189"/>
                </a:lnTo>
                <a:lnTo>
                  <a:pt x="344423" y="123189"/>
                </a:lnTo>
                <a:lnTo>
                  <a:pt x="344423" y="48895"/>
                </a:lnTo>
                <a:lnTo>
                  <a:pt x="541019" y="48895"/>
                </a:lnTo>
                <a:lnTo>
                  <a:pt x="541019" y="0"/>
                </a:lnTo>
                <a:close/>
              </a:path>
              <a:path w="541020" h="591820">
                <a:moveTo>
                  <a:pt x="541019" y="172085"/>
                </a:moveTo>
                <a:lnTo>
                  <a:pt x="492251" y="172085"/>
                </a:lnTo>
                <a:lnTo>
                  <a:pt x="492251" y="469519"/>
                </a:lnTo>
                <a:lnTo>
                  <a:pt x="417956" y="527939"/>
                </a:lnTo>
                <a:lnTo>
                  <a:pt x="497193" y="527939"/>
                </a:lnTo>
                <a:lnTo>
                  <a:pt x="541019" y="492887"/>
                </a:lnTo>
                <a:lnTo>
                  <a:pt x="541019" y="172085"/>
                </a:lnTo>
                <a:close/>
              </a:path>
              <a:path w="541020" h="591820">
                <a:moveTo>
                  <a:pt x="541019" y="48895"/>
                </a:moveTo>
                <a:lnTo>
                  <a:pt x="492251" y="48895"/>
                </a:lnTo>
                <a:lnTo>
                  <a:pt x="492251" y="123189"/>
                </a:lnTo>
                <a:lnTo>
                  <a:pt x="541019" y="123189"/>
                </a:lnTo>
                <a:lnTo>
                  <a:pt x="541019" y="48895"/>
                </a:lnTo>
                <a:close/>
              </a:path>
              <a:path w="541020" h="591820">
                <a:moveTo>
                  <a:pt x="246125" y="0"/>
                </a:moveTo>
                <a:lnTo>
                  <a:pt x="0" y="0"/>
                </a:lnTo>
                <a:lnTo>
                  <a:pt x="0" y="591312"/>
                </a:lnTo>
                <a:lnTo>
                  <a:pt x="246125" y="591312"/>
                </a:lnTo>
                <a:lnTo>
                  <a:pt x="246125" y="542417"/>
                </a:lnTo>
                <a:lnTo>
                  <a:pt x="48767" y="542417"/>
                </a:lnTo>
                <a:lnTo>
                  <a:pt x="48767" y="48895"/>
                </a:lnTo>
                <a:lnTo>
                  <a:pt x="246125" y="48895"/>
                </a:lnTo>
                <a:lnTo>
                  <a:pt x="246125" y="0"/>
                </a:lnTo>
                <a:close/>
              </a:path>
              <a:path w="541020" h="591820">
                <a:moveTo>
                  <a:pt x="246125" y="48895"/>
                </a:moveTo>
                <a:lnTo>
                  <a:pt x="196595" y="48895"/>
                </a:lnTo>
                <a:lnTo>
                  <a:pt x="196595" y="147955"/>
                </a:lnTo>
                <a:lnTo>
                  <a:pt x="98297" y="147955"/>
                </a:lnTo>
                <a:lnTo>
                  <a:pt x="98297" y="196850"/>
                </a:lnTo>
                <a:lnTo>
                  <a:pt x="196595" y="196850"/>
                </a:lnTo>
                <a:lnTo>
                  <a:pt x="196595" y="271272"/>
                </a:lnTo>
                <a:lnTo>
                  <a:pt x="98297" y="271272"/>
                </a:lnTo>
                <a:lnTo>
                  <a:pt x="98297" y="320039"/>
                </a:lnTo>
                <a:lnTo>
                  <a:pt x="196595" y="320039"/>
                </a:lnTo>
                <a:lnTo>
                  <a:pt x="196595" y="394462"/>
                </a:lnTo>
                <a:lnTo>
                  <a:pt x="98297" y="394462"/>
                </a:lnTo>
                <a:lnTo>
                  <a:pt x="98297" y="443357"/>
                </a:lnTo>
                <a:lnTo>
                  <a:pt x="196595" y="443357"/>
                </a:lnTo>
                <a:lnTo>
                  <a:pt x="196595" y="542417"/>
                </a:lnTo>
                <a:lnTo>
                  <a:pt x="246125" y="542417"/>
                </a:lnTo>
                <a:lnTo>
                  <a:pt x="246125" y="48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6" name="object 56"/>
          <p:cNvGrpSpPr/>
          <p:nvPr/>
        </p:nvGrpSpPr>
        <p:grpSpPr>
          <a:xfrm>
            <a:off x="7572756" y="1429511"/>
            <a:ext cx="2950845" cy="1240790"/>
            <a:chOff x="7572756" y="1429511"/>
            <a:chExt cx="2950845" cy="1240790"/>
          </a:xfrm>
        </p:grpSpPr>
        <p:sp>
          <p:nvSpPr>
            <p:cNvPr id="57" name="object 57"/>
            <p:cNvSpPr/>
            <p:nvPr/>
          </p:nvSpPr>
          <p:spPr>
            <a:xfrm>
              <a:off x="7572756" y="1437131"/>
              <a:ext cx="1478280" cy="1233170"/>
            </a:xfrm>
            <a:custGeom>
              <a:avLst/>
              <a:gdLst/>
              <a:ahLst/>
              <a:cxnLst/>
              <a:rect l="l" t="t" r="r" b="b"/>
              <a:pathLst>
                <a:path w="1478279" h="1233170">
                  <a:moveTo>
                    <a:pt x="1478279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8279" y="1232915"/>
                  </a:lnTo>
                  <a:lnTo>
                    <a:pt x="1478279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046464" y="1429511"/>
              <a:ext cx="1477010" cy="1234440"/>
            </a:xfrm>
            <a:custGeom>
              <a:avLst/>
              <a:gdLst/>
              <a:ahLst/>
              <a:cxnLst/>
              <a:rect l="l" t="t" r="r" b="b"/>
              <a:pathLst>
                <a:path w="1477009" h="1234439">
                  <a:moveTo>
                    <a:pt x="1476755" y="0"/>
                  </a:moveTo>
                  <a:lnTo>
                    <a:pt x="0" y="0"/>
                  </a:lnTo>
                  <a:lnTo>
                    <a:pt x="0" y="1234439"/>
                  </a:lnTo>
                  <a:lnTo>
                    <a:pt x="1476755" y="1234439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0A7E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23476" y="1789175"/>
              <a:ext cx="539750" cy="591820"/>
            </a:xfrm>
            <a:custGeom>
              <a:avLst/>
              <a:gdLst/>
              <a:ahLst/>
              <a:cxnLst/>
              <a:rect l="l" t="t" r="r" b="b"/>
              <a:pathLst>
                <a:path w="539750" h="591819">
                  <a:moveTo>
                    <a:pt x="539496" y="0"/>
                  </a:moveTo>
                  <a:lnTo>
                    <a:pt x="294131" y="0"/>
                  </a:lnTo>
                  <a:lnTo>
                    <a:pt x="294131" y="492887"/>
                  </a:lnTo>
                  <a:lnTo>
                    <a:pt x="416814" y="591312"/>
                  </a:lnTo>
                  <a:lnTo>
                    <a:pt x="495805" y="527938"/>
                  </a:lnTo>
                  <a:lnTo>
                    <a:pt x="416814" y="527938"/>
                  </a:lnTo>
                  <a:lnTo>
                    <a:pt x="343407" y="469519"/>
                  </a:lnTo>
                  <a:lnTo>
                    <a:pt x="343407" y="172085"/>
                  </a:lnTo>
                  <a:lnTo>
                    <a:pt x="539496" y="172085"/>
                  </a:lnTo>
                  <a:lnTo>
                    <a:pt x="539496" y="123189"/>
                  </a:lnTo>
                  <a:lnTo>
                    <a:pt x="343407" y="123189"/>
                  </a:lnTo>
                  <a:lnTo>
                    <a:pt x="343407" y="48895"/>
                  </a:lnTo>
                  <a:lnTo>
                    <a:pt x="539496" y="48895"/>
                  </a:lnTo>
                  <a:lnTo>
                    <a:pt x="539496" y="0"/>
                  </a:lnTo>
                  <a:close/>
                </a:path>
                <a:path w="539750" h="591819">
                  <a:moveTo>
                    <a:pt x="539496" y="172085"/>
                  </a:moveTo>
                  <a:lnTo>
                    <a:pt x="490854" y="172085"/>
                  </a:lnTo>
                  <a:lnTo>
                    <a:pt x="490854" y="469519"/>
                  </a:lnTo>
                  <a:lnTo>
                    <a:pt x="416814" y="527938"/>
                  </a:lnTo>
                  <a:lnTo>
                    <a:pt x="495805" y="527938"/>
                  </a:lnTo>
                  <a:lnTo>
                    <a:pt x="539496" y="492887"/>
                  </a:lnTo>
                  <a:lnTo>
                    <a:pt x="539496" y="172085"/>
                  </a:lnTo>
                  <a:close/>
                </a:path>
                <a:path w="539750" h="591819">
                  <a:moveTo>
                    <a:pt x="539496" y="48895"/>
                  </a:moveTo>
                  <a:lnTo>
                    <a:pt x="490854" y="48895"/>
                  </a:lnTo>
                  <a:lnTo>
                    <a:pt x="490854" y="123189"/>
                  </a:lnTo>
                  <a:lnTo>
                    <a:pt x="539496" y="123189"/>
                  </a:lnTo>
                  <a:lnTo>
                    <a:pt x="539496" y="48895"/>
                  </a:lnTo>
                  <a:close/>
                </a:path>
                <a:path w="539750" h="591819">
                  <a:moveTo>
                    <a:pt x="24536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245364" y="591312"/>
                  </a:lnTo>
                  <a:lnTo>
                    <a:pt x="245364" y="542416"/>
                  </a:lnTo>
                  <a:lnTo>
                    <a:pt x="48641" y="542416"/>
                  </a:lnTo>
                  <a:lnTo>
                    <a:pt x="48641" y="48895"/>
                  </a:lnTo>
                  <a:lnTo>
                    <a:pt x="245364" y="48895"/>
                  </a:lnTo>
                  <a:lnTo>
                    <a:pt x="245364" y="0"/>
                  </a:lnTo>
                  <a:close/>
                </a:path>
                <a:path w="539750" h="591819">
                  <a:moveTo>
                    <a:pt x="245364" y="48895"/>
                  </a:moveTo>
                  <a:lnTo>
                    <a:pt x="196088" y="48895"/>
                  </a:lnTo>
                  <a:lnTo>
                    <a:pt x="196088" y="147954"/>
                  </a:lnTo>
                  <a:lnTo>
                    <a:pt x="98044" y="147954"/>
                  </a:lnTo>
                  <a:lnTo>
                    <a:pt x="98044" y="196850"/>
                  </a:lnTo>
                  <a:lnTo>
                    <a:pt x="196088" y="196850"/>
                  </a:lnTo>
                  <a:lnTo>
                    <a:pt x="196088" y="271272"/>
                  </a:lnTo>
                  <a:lnTo>
                    <a:pt x="98044" y="271272"/>
                  </a:lnTo>
                  <a:lnTo>
                    <a:pt x="98044" y="320039"/>
                  </a:lnTo>
                  <a:lnTo>
                    <a:pt x="196088" y="320039"/>
                  </a:lnTo>
                  <a:lnTo>
                    <a:pt x="196088" y="394462"/>
                  </a:lnTo>
                  <a:lnTo>
                    <a:pt x="98044" y="394462"/>
                  </a:lnTo>
                  <a:lnTo>
                    <a:pt x="98044" y="443357"/>
                  </a:lnTo>
                  <a:lnTo>
                    <a:pt x="196088" y="443357"/>
                  </a:lnTo>
                  <a:lnTo>
                    <a:pt x="196088" y="542416"/>
                  </a:lnTo>
                  <a:lnTo>
                    <a:pt x="245364" y="542416"/>
                  </a:lnTo>
                  <a:lnTo>
                    <a:pt x="245364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6200" y="3906012"/>
            <a:ext cx="11930253" cy="232435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18745" marR="2186305" algn="ctr">
              <a:lnSpc>
                <a:spcPts val="3890"/>
              </a:lnSpc>
              <a:spcBef>
                <a:spcPts val="965"/>
              </a:spcBef>
            </a:pPr>
            <a:r>
              <a:rPr sz="3600" b="1" spc="-5" dirty="0">
                <a:solidFill>
                  <a:srgbClr val="2C2B8D"/>
                </a:solidFill>
                <a:latin typeface="Calibri"/>
                <a:cs typeface="Calibri"/>
              </a:rPr>
              <a:t>Новый </a:t>
            </a:r>
            <a:r>
              <a:rPr sz="3600" b="1" spc="-25" dirty="0">
                <a:solidFill>
                  <a:srgbClr val="2C2B8D"/>
                </a:solidFill>
                <a:latin typeface="Calibri"/>
                <a:cs typeface="Calibri"/>
              </a:rPr>
              <a:t>ФГОС </a:t>
            </a:r>
            <a:r>
              <a:rPr sz="3600" b="1" dirty="0">
                <a:solidFill>
                  <a:srgbClr val="2C2B8D"/>
                </a:solidFill>
                <a:latin typeface="Calibri"/>
                <a:cs typeface="Calibri"/>
              </a:rPr>
              <a:t>и </a:t>
            </a:r>
            <a:r>
              <a:rPr sz="3600" b="1" spc="-20" dirty="0">
                <a:solidFill>
                  <a:srgbClr val="2C2B8D"/>
                </a:solidFill>
                <a:latin typeface="Calibri"/>
                <a:cs typeface="Calibri"/>
              </a:rPr>
              <a:t>его отличительные </a:t>
            </a:r>
            <a:r>
              <a:rPr sz="3600" b="1" dirty="0">
                <a:solidFill>
                  <a:srgbClr val="2C2B8D"/>
                </a:solidFill>
                <a:latin typeface="Calibri"/>
                <a:cs typeface="Calibri"/>
              </a:rPr>
              <a:t>особенности. </a:t>
            </a:r>
            <a:r>
              <a:rPr sz="3600" b="1" spc="-80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2C2B8D"/>
                </a:solidFill>
                <a:latin typeface="Calibri"/>
                <a:cs typeface="Calibri"/>
              </a:rPr>
              <a:t>Введение</a:t>
            </a:r>
            <a:r>
              <a:rPr sz="3600" b="1" spc="-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C2B8D"/>
                </a:solidFill>
                <a:latin typeface="Calibri"/>
                <a:cs typeface="Calibri"/>
              </a:rPr>
              <a:t>стандартов</a:t>
            </a:r>
            <a:r>
              <a:rPr sz="3600" b="1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C2B8D"/>
                </a:solidFill>
                <a:latin typeface="Calibri"/>
                <a:cs typeface="Calibri"/>
              </a:rPr>
              <a:t>1-х</a:t>
            </a:r>
            <a:r>
              <a:rPr sz="3600" b="1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lang="ru-RU" sz="3600" b="1" spc="-5" dirty="0">
                <a:solidFill>
                  <a:srgbClr val="2C2B8D"/>
                </a:solidFill>
                <a:latin typeface="Calibri"/>
                <a:cs typeface="Calibri"/>
              </a:rPr>
              <a:t>и</a:t>
            </a:r>
            <a:r>
              <a:rPr lang="en-US" sz="3600" b="1" spc="-5" dirty="0" smtClean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3600" b="1" spc="-5" dirty="0" smtClean="0">
                <a:solidFill>
                  <a:srgbClr val="2C2B8D"/>
                </a:solidFill>
                <a:latin typeface="Calibri"/>
                <a:cs typeface="Calibri"/>
              </a:rPr>
              <a:t>5-х</a:t>
            </a:r>
            <a:r>
              <a:rPr sz="3600" b="1" spc="-25" dirty="0" smtClean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3600" b="1" spc="-10" dirty="0" smtClean="0">
                <a:solidFill>
                  <a:srgbClr val="2C2B8D"/>
                </a:solidFill>
                <a:latin typeface="Calibri"/>
                <a:cs typeface="Calibri"/>
              </a:rPr>
              <a:t>классов</a:t>
            </a:r>
            <a:endParaRPr lang="en-US" sz="3600" b="1" spc="-10" dirty="0" smtClean="0">
              <a:solidFill>
                <a:srgbClr val="2C2B8D"/>
              </a:solidFill>
              <a:latin typeface="Calibri"/>
              <a:cs typeface="Calibri"/>
            </a:endParaRPr>
          </a:p>
          <a:p>
            <a:pPr marL="118745" marR="2186305" algn="r"/>
            <a:r>
              <a:rPr lang="en-US" b="1" spc="-10" dirty="0" smtClean="0">
                <a:cs typeface="Calibri"/>
              </a:rPr>
              <a:t>                                                                                                                                       </a:t>
            </a:r>
            <a:r>
              <a:rPr lang="ru-RU" b="1" spc="-10" dirty="0" smtClean="0">
                <a:cs typeface="Calibri"/>
              </a:rPr>
              <a:t>Кирюхин </a:t>
            </a:r>
            <a:r>
              <a:rPr lang="ru-RU" b="1" spc="-10" dirty="0">
                <a:cs typeface="Calibri"/>
              </a:rPr>
              <a:t>Олег Анатольевич </a:t>
            </a:r>
            <a:endParaRPr lang="en-US" b="1" spc="-10" dirty="0" smtClean="0">
              <a:cs typeface="Calibri"/>
            </a:endParaRPr>
          </a:p>
          <a:p>
            <a:pPr marL="144000" marR="2186305" algn="r"/>
            <a:r>
              <a:rPr lang="ru-RU" sz="1200" i="1" spc="-10" dirty="0" smtClean="0">
                <a:cs typeface="Calibri"/>
              </a:rPr>
              <a:t>ведущий методист ГК «Издательство «Просвещение», член </a:t>
            </a:r>
            <a:r>
              <a:rPr lang="ru-RU" sz="1200" i="1" spc="-10" dirty="0">
                <a:cs typeface="Calibri"/>
              </a:rPr>
              <a:t>экспертного Совета министерства просвещения РФ, </a:t>
            </a:r>
            <a:br>
              <a:rPr lang="ru-RU" sz="1200" i="1" spc="-10" dirty="0">
                <a:cs typeface="Calibri"/>
              </a:rPr>
            </a:br>
            <a:r>
              <a:rPr lang="ru-RU" sz="1200" i="1" spc="-10" dirty="0">
                <a:cs typeface="Calibri"/>
              </a:rPr>
              <a:t>эксперт «Национальный институт качества образования РФ», </a:t>
            </a:r>
            <a:br>
              <a:rPr lang="ru-RU" sz="1200" i="1" spc="-10" dirty="0">
                <a:cs typeface="Calibri"/>
              </a:rPr>
            </a:br>
            <a:r>
              <a:rPr lang="ru-RU" sz="1200" i="1" spc="-10" dirty="0">
                <a:cs typeface="Calibri"/>
              </a:rPr>
              <a:t>доктор педагогических наук, </a:t>
            </a:r>
            <a:br>
              <a:rPr lang="ru-RU" sz="1200" i="1" spc="-10" dirty="0">
                <a:cs typeface="Calibri"/>
              </a:rPr>
            </a:br>
            <a:r>
              <a:rPr lang="ru-RU" sz="1200" i="1" spc="-10" dirty="0">
                <a:cs typeface="Calibri"/>
              </a:rPr>
              <a:t>профессор, «Почетный работник общего образования РФ», </a:t>
            </a:r>
            <a:br>
              <a:rPr lang="ru-RU" sz="1200" i="1" spc="-10" dirty="0">
                <a:cs typeface="Calibri"/>
              </a:rPr>
            </a:br>
            <a:r>
              <a:rPr lang="ru-RU" sz="1200" i="1" spc="-10" dirty="0">
                <a:cs typeface="Calibri"/>
              </a:rPr>
              <a:t>«Заслуженный учитель РФ», академик Российской академии образования</a:t>
            </a:r>
            <a:endParaRPr sz="1200" i="1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" y="150622"/>
            <a:ext cx="8957945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53135" marR="5080" indent="-941069">
              <a:lnSpc>
                <a:spcPts val="2050"/>
              </a:lnSpc>
              <a:spcBef>
                <a:spcPts val="355"/>
              </a:spcBef>
              <a:tabLst>
                <a:tab pos="552450" algn="l"/>
                <a:tab pos="953135" algn="l"/>
              </a:tabLst>
            </a:pPr>
            <a:r>
              <a:rPr sz="1900" u="heavy" spc="-5" dirty="0"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65" dirty="0"/>
              <a:t>На</a:t>
            </a:r>
            <a:r>
              <a:rPr sz="1900" spc="-50" dirty="0"/>
              <a:t> </a:t>
            </a:r>
            <a:r>
              <a:rPr sz="1900" spc="-25" dirty="0"/>
              <a:t>какой </a:t>
            </a:r>
            <a:r>
              <a:rPr sz="1900" dirty="0"/>
              <a:t>документ</a:t>
            </a:r>
            <a:r>
              <a:rPr sz="1900" spc="-10" dirty="0"/>
              <a:t> </a:t>
            </a:r>
            <a:r>
              <a:rPr sz="1900" spc="5" dirty="0"/>
              <a:t>ориентироваться</a:t>
            </a:r>
            <a:r>
              <a:rPr sz="1900" spc="-5" dirty="0"/>
              <a:t> </a:t>
            </a:r>
            <a:r>
              <a:rPr sz="1900" spc="-20" dirty="0"/>
              <a:t>при</a:t>
            </a:r>
            <a:r>
              <a:rPr sz="1900" spc="-60" dirty="0"/>
              <a:t> </a:t>
            </a:r>
            <a:r>
              <a:rPr sz="1900" spc="-20" dirty="0"/>
              <a:t>закупке </a:t>
            </a:r>
            <a:r>
              <a:rPr sz="1900" spc="-15" dirty="0"/>
              <a:t>учебников</a:t>
            </a:r>
            <a:r>
              <a:rPr sz="1900" spc="-10" dirty="0"/>
              <a:t> </a:t>
            </a:r>
            <a:r>
              <a:rPr sz="1900" spc="10" dirty="0"/>
              <a:t>на</a:t>
            </a:r>
            <a:r>
              <a:rPr sz="1900" spc="-60" dirty="0"/>
              <a:t> </a:t>
            </a:r>
            <a:r>
              <a:rPr sz="1900" spc="-20" dirty="0"/>
              <a:t>2022/23 </a:t>
            </a:r>
            <a:r>
              <a:rPr sz="1900" spc="-580" dirty="0"/>
              <a:t> </a:t>
            </a:r>
            <a:r>
              <a:rPr sz="1900" dirty="0"/>
              <a:t>учебный</a:t>
            </a:r>
            <a:r>
              <a:rPr sz="1900" spc="-55" dirty="0"/>
              <a:t> </a:t>
            </a:r>
            <a:r>
              <a:rPr sz="1900" spc="10" dirty="0"/>
              <a:t>год?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998870"/>
            <a:ext cx="9274175" cy="7804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99465" marR="5080">
              <a:lnSpc>
                <a:spcPts val="1970"/>
              </a:lnSpc>
              <a:spcBef>
                <a:spcPts val="320"/>
              </a:spcBef>
            </a:pPr>
            <a:r>
              <a:rPr sz="1800" b="1" spc="-20" dirty="0">
                <a:latin typeface="Calibri"/>
                <a:cs typeface="Calibri"/>
              </a:rPr>
              <a:t>Все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учебники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АО</a:t>
            </a:r>
            <a:r>
              <a:rPr sz="1800" spc="-30" dirty="0">
                <a:latin typeface="Calibri"/>
                <a:cs typeface="Calibri"/>
              </a:rPr>
              <a:t> «Издательство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«Просвещение»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сохраняют</a:t>
            </a:r>
            <a:r>
              <a:rPr sz="1800" b="1" spc="-20" dirty="0">
                <a:latin typeface="Calibri"/>
                <a:cs typeface="Calibri"/>
              </a:rPr>
              <a:t> свои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позиции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новом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ФПУ.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Существенных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изменений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нет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74191" y="195071"/>
            <a:ext cx="203200" cy="254635"/>
          </a:xfrm>
          <a:custGeom>
            <a:avLst/>
            <a:gdLst/>
            <a:ahLst/>
            <a:cxnLst/>
            <a:rect l="l" t="t" r="r" b="b"/>
            <a:pathLst>
              <a:path w="203200" h="254634">
                <a:moveTo>
                  <a:pt x="101993" y="0"/>
                </a:moveTo>
                <a:lnTo>
                  <a:pt x="0" y="27939"/>
                </a:lnTo>
                <a:lnTo>
                  <a:pt x="13512" y="219710"/>
                </a:lnTo>
                <a:lnTo>
                  <a:pt x="51473" y="235076"/>
                </a:lnTo>
                <a:lnTo>
                  <a:pt x="101993" y="254507"/>
                </a:lnTo>
                <a:lnTo>
                  <a:pt x="133063" y="242062"/>
                </a:lnTo>
                <a:lnTo>
                  <a:pt x="101993" y="242062"/>
                </a:lnTo>
                <a:lnTo>
                  <a:pt x="24447" y="211454"/>
                </a:lnTo>
                <a:lnTo>
                  <a:pt x="17691" y="126619"/>
                </a:lnTo>
                <a:lnTo>
                  <a:pt x="37428" y="126619"/>
                </a:lnTo>
                <a:lnTo>
                  <a:pt x="51473" y="102870"/>
                </a:lnTo>
                <a:lnTo>
                  <a:pt x="62414" y="84835"/>
                </a:lnTo>
                <a:lnTo>
                  <a:pt x="33781" y="84835"/>
                </a:lnTo>
                <a:lnTo>
                  <a:pt x="33781" y="61213"/>
                </a:lnTo>
                <a:lnTo>
                  <a:pt x="32499" y="30606"/>
                </a:lnTo>
                <a:lnTo>
                  <a:pt x="51473" y="25019"/>
                </a:lnTo>
                <a:lnTo>
                  <a:pt x="72072" y="19430"/>
                </a:lnTo>
                <a:lnTo>
                  <a:pt x="101993" y="19430"/>
                </a:lnTo>
                <a:lnTo>
                  <a:pt x="101993" y="11175"/>
                </a:lnTo>
                <a:lnTo>
                  <a:pt x="142273" y="11175"/>
                </a:lnTo>
                <a:lnTo>
                  <a:pt x="101993" y="0"/>
                </a:lnTo>
                <a:close/>
              </a:path>
              <a:path w="203200" h="254634">
                <a:moveTo>
                  <a:pt x="131914" y="45974"/>
                </a:moveTo>
                <a:lnTo>
                  <a:pt x="130619" y="130555"/>
                </a:lnTo>
                <a:lnTo>
                  <a:pt x="101993" y="132206"/>
                </a:lnTo>
                <a:lnTo>
                  <a:pt x="101993" y="242062"/>
                </a:lnTo>
                <a:lnTo>
                  <a:pt x="133063" y="242062"/>
                </a:lnTo>
                <a:lnTo>
                  <a:pt x="188861" y="219710"/>
                </a:lnTo>
                <a:lnTo>
                  <a:pt x="195483" y="127888"/>
                </a:lnTo>
                <a:lnTo>
                  <a:pt x="158940" y="127888"/>
                </a:lnTo>
                <a:lnTo>
                  <a:pt x="163118" y="51307"/>
                </a:lnTo>
                <a:lnTo>
                  <a:pt x="131914" y="45974"/>
                </a:lnTo>
                <a:close/>
              </a:path>
              <a:path w="203200" h="254634">
                <a:moveTo>
                  <a:pt x="101993" y="66801"/>
                </a:moveTo>
                <a:lnTo>
                  <a:pt x="73355" y="66801"/>
                </a:lnTo>
                <a:lnTo>
                  <a:pt x="72072" y="90424"/>
                </a:lnTo>
                <a:lnTo>
                  <a:pt x="73355" y="130555"/>
                </a:lnTo>
                <a:lnTo>
                  <a:pt x="101993" y="132206"/>
                </a:lnTo>
                <a:lnTo>
                  <a:pt x="101993" y="66801"/>
                </a:lnTo>
                <a:close/>
              </a:path>
              <a:path w="203200" h="254634">
                <a:moveTo>
                  <a:pt x="37428" y="126619"/>
                </a:moveTo>
                <a:lnTo>
                  <a:pt x="17691" y="126619"/>
                </a:lnTo>
                <a:lnTo>
                  <a:pt x="36677" y="127888"/>
                </a:lnTo>
                <a:lnTo>
                  <a:pt x="37428" y="126619"/>
                </a:lnTo>
                <a:close/>
              </a:path>
              <a:path w="203200" h="254634">
                <a:moveTo>
                  <a:pt x="142273" y="11175"/>
                </a:moveTo>
                <a:lnTo>
                  <a:pt x="101993" y="11175"/>
                </a:lnTo>
                <a:lnTo>
                  <a:pt x="191757" y="36195"/>
                </a:lnTo>
                <a:lnTo>
                  <a:pt x="185000" y="126619"/>
                </a:lnTo>
                <a:lnTo>
                  <a:pt x="158940" y="127888"/>
                </a:lnTo>
                <a:lnTo>
                  <a:pt x="195483" y="127888"/>
                </a:lnTo>
                <a:lnTo>
                  <a:pt x="202692" y="27939"/>
                </a:lnTo>
                <a:lnTo>
                  <a:pt x="142273" y="11175"/>
                </a:lnTo>
                <a:close/>
              </a:path>
              <a:path w="203200" h="254634">
                <a:moveTo>
                  <a:pt x="101993" y="19430"/>
                </a:moveTo>
                <a:lnTo>
                  <a:pt x="72072" y="19430"/>
                </a:lnTo>
                <a:lnTo>
                  <a:pt x="51473" y="52958"/>
                </a:lnTo>
                <a:lnTo>
                  <a:pt x="33781" y="84835"/>
                </a:lnTo>
                <a:lnTo>
                  <a:pt x="62414" y="84835"/>
                </a:lnTo>
                <a:lnTo>
                  <a:pt x="73355" y="66801"/>
                </a:lnTo>
                <a:lnTo>
                  <a:pt x="101993" y="66801"/>
                </a:lnTo>
                <a:lnTo>
                  <a:pt x="101993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46328" y="1004569"/>
          <a:ext cx="10955655" cy="4881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  <a:gridCol w="3622040"/>
                <a:gridCol w="4281805"/>
              </a:tblGrid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Критерий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1619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Минпросвещения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мая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254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(с учётом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дополнений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приказа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766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23.12.2020)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5899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Проект НПА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https://regulation.gov.ru/projects#npa=123831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действия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Действует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настоящее время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Вступает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 силу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01.09.2022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Включены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учебники,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соответствующие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ФГОС-2021?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Сроки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действия экспертных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заключений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учебники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CECEC"/>
                    </a:solidFill>
                  </a:tcPr>
                </a:tc>
              </a:tr>
              <a:tr h="1798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Изменение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количества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учебников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АО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«Издательство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«Просвещение»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ФПУ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69545" marR="706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включены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линии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географии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(экспертиза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2020)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69545" marR="5080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исключены 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линии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учебников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письму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правообладателя (информатика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1-4,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литературное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чтение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-4,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география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5-9,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немецкий язык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11)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</a:tr>
              <a:tr h="822960">
                <a:tc>
                  <a:txBody>
                    <a:bodyPr/>
                    <a:lstStyle/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Изменение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порядкового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номера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учебника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9042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Частичное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изменение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только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тех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предметных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областей,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где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включены/исключены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учебники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74191" y="195071"/>
            <a:ext cx="203200" cy="254635"/>
          </a:xfrm>
          <a:custGeom>
            <a:avLst/>
            <a:gdLst/>
            <a:ahLst/>
            <a:cxnLst/>
            <a:rect l="l" t="t" r="r" b="b"/>
            <a:pathLst>
              <a:path w="203200" h="254634">
                <a:moveTo>
                  <a:pt x="101993" y="0"/>
                </a:moveTo>
                <a:lnTo>
                  <a:pt x="0" y="27939"/>
                </a:lnTo>
                <a:lnTo>
                  <a:pt x="13512" y="219710"/>
                </a:lnTo>
                <a:lnTo>
                  <a:pt x="51473" y="235076"/>
                </a:lnTo>
                <a:lnTo>
                  <a:pt x="101993" y="254507"/>
                </a:lnTo>
                <a:lnTo>
                  <a:pt x="133063" y="242062"/>
                </a:lnTo>
                <a:lnTo>
                  <a:pt x="101993" y="242062"/>
                </a:lnTo>
                <a:lnTo>
                  <a:pt x="24447" y="211454"/>
                </a:lnTo>
                <a:lnTo>
                  <a:pt x="17691" y="126619"/>
                </a:lnTo>
                <a:lnTo>
                  <a:pt x="37428" y="126619"/>
                </a:lnTo>
                <a:lnTo>
                  <a:pt x="51473" y="102870"/>
                </a:lnTo>
                <a:lnTo>
                  <a:pt x="62414" y="84835"/>
                </a:lnTo>
                <a:lnTo>
                  <a:pt x="33781" y="84835"/>
                </a:lnTo>
                <a:lnTo>
                  <a:pt x="33781" y="61213"/>
                </a:lnTo>
                <a:lnTo>
                  <a:pt x="32499" y="30606"/>
                </a:lnTo>
                <a:lnTo>
                  <a:pt x="51473" y="25019"/>
                </a:lnTo>
                <a:lnTo>
                  <a:pt x="72072" y="19430"/>
                </a:lnTo>
                <a:lnTo>
                  <a:pt x="101993" y="19430"/>
                </a:lnTo>
                <a:lnTo>
                  <a:pt x="101993" y="11175"/>
                </a:lnTo>
                <a:lnTo>
                  <a:pt x="142273" y="11175"/>
                </a:lnTo>
                <a:lnTo>
                  <a:pt x="101993" y="0"/>
                </a:lnTo>
                <a:close/>
              </a:path>
              <a:path w="203200" h="254634">
                <a:moveTo>
                  <a:pt x="131914" y="45974"/>
                </a:moveTo>
                <a:lnTo>
                  <a:pt x="130619" y="130555"/>
                </a:lnTo>
                <a:lnTo>
                  <a:pt x="101993" y="132206"/>
                </a:lnTo>
                <a:lnTo>
                  <a:pt x="101993" y="242062"/>
                </a:lnTo>
                <a:lnTo>
                  <a:pt x="133063" y="242062"/>
                </a:lnTo>
                <a:lnTo>
                  <a:pt x="188861" y="219710"/>
                </a:lnTo>
                <a:lnTo>
                  <a:pt x="195483" y="127888"/>
                </a:lnTo>
                <a:lnTo>
                  <a:pt x="158940" y="127888"/>
                </a:lnTo>
                <a:lnTo>
                  <a:pt x="163118" y="51307"/>
                </a:lnTo>
                <a:lnTo>
                  <a:pt x="131914" y="45974"/>
                </a:lnTo>
                <a:close/>
              </a:path>
              <a:path w="203200" h="254634">
                <a:moveTo>
                  <a:pt x="101993" y="66801"/>
                </a:moveTo>
                <a:lnTo>
                  <a:pt x="73355" y="66801"/>
                </a:lnTo>
                <a:lnTo>
                  <a:pt x="72072" y="90424"/>
                </a:lnTo>
                <a:lnTo>
                  <a:pt x="73355" y="130555"/>
                </a:lnTo>
                <a:lnTo>
                  <a:pt x="101993" y="132206"/>
                </a:lnTo>
                <a:lnTo>
                  <a:pt x="101993" y="66801"/>
                </a:lnTo>
                <a:close/>
              </a:path>
              <a:path w="203200" h="254634">
                <a:moveTo>
                  <a:pt x="37428" y="126619"/>
                </a:moveTo>
                <a:lnTo>
                  <a:pt x="17691" y="126619"/>
                </a:lnTo>
                <a:lnTo>
                  <a:pt x="36677" y="127888"/>
                </a:lnTo>
                <a:lnTo>
                  <a:pt x="37428" y="126619"/>
                </a:lnTo>
                <a:close/>
              </a:path>
              <a:path w="203200" h="254634">
                <a:moveTo>
                  <a:pt x="142273" y="11175"/>
                </a:moveTo>
                <a:lnTo>
                  <a:pt x="101993" y="11175"/>
                </a:lnTo>
                <a:lnTo>
                  <a:pt x="191757" y="36195"/>
                </a:lnTo>
                <a:lnTo>
                  <a:pt x="185000" y="126619"/>
                </a:lnTo>
                <a:lnTo>
                  <a:pt x="158940" y="127888"/>
                </a:lnTo>
                <a:lnTo>
                  <a:pt x="195483" y="127888"/>
                </a:lnTo>
                <a:lnTo>
                  <a:pt x="202692" y="27939"/>
                </a:lnTo>
                <a:lnTo>
                  <a:pt x="142273" y="11175"/>
                </a:lnTo>
                <a:close/>
              </a:path>
              <a:path w="203200" h="254634">
                <a:moveTo>
                  <a:pt x="101993" y="19430"/>
                </a:moveTo>
                <a:lnTo>
                  <a:pt x="72072" y="19430"/>
                </a:lnTo>
                <a:lnTo>
                  <a:pt x="51473" y="52958"/>
                </a:lnTo>
                <a:lnTo>
                  <a:pt x="33781" y="84835"/>
                </a:lnTo>
                <a:lnTo>
                  <a:pt x="62414" y="84835"/>
                </a:lnTo>
                <a:lnTo>
                  <a:pt x="73355" y="66801"/>
                </a:lnTo>
                <a:lnTo>
                  <a:pt x="101993" y="66801"/>
                </a:lnTo>
                <a:lnTo>
                  <a:pt x="101993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13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08380" y="75133"/>
            <a:ext cx="908939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  <a:tabLst>
                <a:tab pos="549275" algn="l"/>
                <a:tab pos="909319" algn="l"/>
              </a:tabLst>
            </a:pPr>
            <a:r>
              <a:rPr u="heavy" dirty="0"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20" dirty="0"/>
              <a:t>Рекомендации</a:t>
            </a:r>
            <a:r>
              <a:rPr spc="-65" dirty="0"/>
              <a:t> </a:t>
            </a:r>
            <a:r>
              <a:rPr spc="-10" dirty="0"/>
              <a:t>по</a:t>
            </a:r>
            <a:r>
              <a:rPr spc="-70" dirty="0"/>
              <a:t> </a:t>
            </a:r>
            <a:r>
              <a:rPr spc="5" dirty="0"/>
              <a:t>обновлению</a:t>
            </a:r>
            <a:r>
              <a:rPr spc="-60" dirty="0"/>
              <a:t> </a:t>
            </a:r>
            <a:r>
              <a:rPr spc="-10" dirty="0"/>
              <a:t>и</a:t>
            </a:r>
            <a:r>
              <a:rPr spc="-65" dirty="0"/>
              <a:t> </a:t>
            </a:r>
            <a:r>
              <a:rPr spc="-5" dirty="0"/>
              <a:t>комплектованию</a:t>
            </a:r>
            <a:r>
              <a:rPr spc="-65" dirty="0"/>
              <a:t> </a:t>
            </a:r>
            <a:r>
              <a:rPr dirty="0"/>
              <a:t>учебниками</a:t>
            </a:r>
            <a:r>
              <a:rPr spc="-50" dirty="0"/>
              <a:t> </a:t>
            </a:r>
            <a:r>
              <a:rPr spc="-5" dirty="0"/>
              <a:t>библиотечных</a:t>
            </a:r>
          </a:p>
          <a:p>
            <a:pPr marL="909319">
              <a:lnSpc>
                <a:spcPts val="2000"/>
              </a:lnSpc>
            </a:pPr>
            <a:r>
              <a:rPr spc="25" dirty="0"/>
              <a:t>фондов</a:t>
            </a:r>
            <a:r>
              <a:rPr spc="-55" dirty="0"/>
              <a:t> </a:t>
            </a:r>
            <a:r>
              <a:rPr spc="5" dirty="0"/>
              <a:t>образовательных</a:t>
            </a:r>
            <a:r>
              <a:rPr spc="-30" dirty="0"/>
              <a:t> </a:t>
            </a:r>
            <a:r>
              <a:rPr spc="-10" dirty="0"/>
              <a:t>организаций</a:t>
            </a:r>
            <a:r>
              <a:rPr spc="-65" dirty="0"/>
              <a:t> </a:t>
            </a:r>
            <a:r>
              <a:rPr spc="10" dirty="0"/>
              <a:t>в</a:t>
            </a:r>
            <a:r>
              <a:rPr spc="-35" dirty="0"/>
              <a:t> </a:t>
            </a:r>
            <a:r>
              <a:rPr b="1" spc="-5" dirty="0">
                <a:latin typeface="Arial"/>
                <a:cs typeface="Arial"/>
              </a:rPr>
              <a:t>2022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году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86194" y="820547"/>
          <a:ext cx="11697334" cy="5407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8770"/>
                <a:gridCol w="6298564"/>
              </a:tblGrid>
              <a:tr h="449961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ПРЕДПОСЫЛКИ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9BED4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9BED4"/>
                    </a:solidFill>
                  </a:tcPr>
                </a:tc>
              </a:tr>
              <a:tr h="556132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Рост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численности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ввод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эксплуатацию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школ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3841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Закупить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1ых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5ых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классов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учётом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увеличения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контингента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школ-новостроек,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школ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после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капремонта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6891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43510" marR="482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Плановый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лицензионный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контроль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над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деятельностью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организаций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44780" marR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классов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, зачисленных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г.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предусмотреть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библиотечных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фондов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учебниками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классов,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НОО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2009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г.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4484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5557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классов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, зачисленных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г.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предусмотреть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библиотечных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фондов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учебниками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классов,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2010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г.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143510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утрата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частичная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либо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полная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утрата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потребительских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свойств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учебников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(утрата,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ветхость,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дефектность,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устарелость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содержанию,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непрофильность)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Обновление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учебников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2018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издания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https://cloud.prosv.ru/apps/onlyoffice/s/PX5YP76RZg8HwfF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633222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Обновление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стандартов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начального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общего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т.ч.: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Закупка учебников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пособий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,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формируемого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отношений,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т.ч.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633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появление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школьных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предметов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316865" marR="164465" indent="-172720">
                        <a:lnSpc>
                          <a:spcPct val="100000"/>
                        </a:lnSpc>
                        <a:spcBef>
                          <a:spcPts val="985"/>
                        </a:spcBef>
                        <a:buFont typeface="Tahoma"/>
                        <a:buChar char="•"/>
                        <a:tabLst>
                          <a:tab pos="317500" algn="l"/>
                        </a:tabLst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Закупка учебников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русскому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родному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языку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русской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литературе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(«Русский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язык»,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«Родная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русская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литература»)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контингент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классов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633183">
                <a:tc>
                  <a:txBody>
                    <a:bodyPr/>
                    <a:lstStyle/>
                    <a:p>
                      <a:pPr marL="143510" marR="43434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требований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формированию функциональной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грамотности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включающей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овладение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ключевыми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компетенциями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316865" marR="534670" indent="-172720">
                        <a:lnSpc>
                          <a:spcPct val="100000"/>
                        </a:lnSpc>
                        <a:spcBef>
                          <a:spcPts val="985"/>
                        </a:spcBef>
                        <a:buFont typeface="Tahoma"/>
                        <a:buChar char="•"/>
                        <a:tabLst>
                          <a:tab pos="317500" algn="l"/>
                        </a:tabLst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Закупка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учебных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пособий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задачи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функциональной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грамотности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учащихся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  <a:tr h="633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обновление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учебных предметов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примерных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</a:t>
                      </a: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  <a:tc>
                  <a:txBody>
                    <a:bodyPr/>
                    <a:lstStyle/>
                    <a:p>
                      <a:pPr marL="316865" indent="-172720">
                        <a:lnSpc>
                          <a:spcPct val="100000"/>
                        </a:lnSpc>
                        <a:spcBef>
                          <a:spcPts val="990"/>
                        </a:spcBef>
                        <a:buFont typeface="Tahoma"/>
                        <a:buChar char="•"/>
                        <a:tabLst>
                          <a:tab pos="317500" algn="l"/>
                        </a:tabLst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Обновление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учебников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издания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учебному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предмету «История»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(учебники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всеобщей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истории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истории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России)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5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39852" y="565404"/>
            <a:ext cx="1268095" cy="134620"/>
            <a:chOff x="339852" y="565404"/>
            <a:chExt cx="1268095" cy="134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1" y="566928"/>
              <a:ext cx="80772" cy="103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28" y="566928"/>
              <a:ext cx="74675" cy="103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39" y="566928"/>
              <a:ext cx="249935" cy="132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8"/>
              <a:ext cx="330707" cy="10363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8501" y="92201"/>
            <a:ext cx="80181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5" dirty="0"/>
              <a:t>Ф</a:t>
            </a:r>
            <a:r>
              <a:rPr sz="2100" spc="-40" dirty="0"/>
              <a:t>Г</a:t>
            </a:r>
            <a:r>
              <a:rPr sz="2100" spc="225" dirty="0"/>
              <a:t>ОС</a:t>
            </a:r>
            <a:r>
              <a:rPr sz="2100" spc="-60" dirty="0"/>
              <a:t>-</a:t>
            </a:r>
            <a:r>
              <a:rPr sz="2100" spc="-5" dirty="0"/>
              <a:t>2021</a:t>
            </a:r>
            <a:r>
              <a:rPr sz="2100" dirty="0"/>
              <a:t>:</a:t>
            </a:r>
            <a:r>
              <a:rPr sz="2100" spc="-75" dirty="0"/>
              <a:t> </a:t>
            </a:r>
            <a:r>
              <a:rPr sz="2100" spc="-45" dirty="0"/>
              <a:t>Т</a:t>
            </a:r>
            <a:r>
              <a:rPr sz="2100" spc="50" dirty="0"/>
              <a:t>р</a:t>
            </a:r>
            <a:r>
              <a:rPr sz="2100" spc="25" dirty="0"/>
              <a:t>е</a:t>
            </a:r>
            <a:r>
              <a:rPr sz="2100" spc="50" dirty="0"/>
              <a:t>бо</a:t>
            </a:r>
            <a:r>
              <a:rPr sz="2100" spc="25" dirty="0"/>
              <a:t>ван</a:t>
            </a:r>
            <a:r>
              <a:rPr sz="2100" spc="20" dirty="0"/>
              <a:t>и</a:t>
            </a:r>
            <a:r>
              <a:rPr sz="2100" spc="45" dirty="0"/>
              <a:t>я</a:t>
            </a:r>
            <a:r>
              <a:rPr sz="2100" spc="-85" dirty="0"/>
              <a:t> </a:t>
            </a:r>
            <a:r>
              <a:rPr sz="2100" spc="-114" dirty="0"/>
              <a:t>к</a:t>
            </a:r>
            <a:r>
              <a:rPr sz="2100" spc="-65" dirty="0"/>
              <a:t> </a:t>
            </a:r>
            <a:r>
              <a:rPr sz="2100" dirty="0"/>
              <a:t>у</a:t>
            </a:r>
            <a:r>
              <a:rPr sz="2100" spc="25" dirty="0"/>
              <a:t>ч</a:t>
            </a:r>
            <a:r>
              <a:rPr sz="2100" dirty="0"/>
              <a:t>е</a:t>
            </a:r>
            <a:r>
              <a:rPr sz="2100" spc="35" dirty="0"/>
              <a:t>бн</a:t>
            </a:r>
            <a:r>
              <a:rPr sz="2100" spc="30" dirty="0"/>
              <a:t>о</a:t>
            </a:r>
            <a:r>
              <a:rPr sz="2100" spc="-60" dirty="0"/>
              <a:t>-</a:t>
            </a:r>
            <a:r>
              <a:rPr sz="2100" spc="114" dirty="0"/>
              <a:t>м</a:t>
            </a:r>
            <a:r>
              <a:rPr sz="2100" spc="10" dirty="0"/>
              <a:t>е</a:t>
            </a:r>
            <a:r>
              <a:rPr sz="2100" spc="-25" dirty="0"/>
              <a:t>т</a:t>
            </a:r>
            <a:r>
              <a:rPr sz="2100" spc="-5" dirty="0"/>
              <a:t>о</a:t>
            </a:r>
            <a:r>
              <a:rPr sz="2100" spc="15" dirty="0"/>
              <a:t>дичес</a:t>
            </a:r>
            <a:r>
              <a:rPr sz="2100" spc="40" dirty="0"/>
              <a:t>к</a:t>
            </a:r>
            <a:r>
              <a:rPr sz="2100" spc="75" dirty="0"/>
              <a:t>о</a:t>
            </a:r>
            <a:r>
              <a:rPr sz="2100" spc="105" dirty="0"/>
              <a:t>м</a:t>
            </a:r>
            <a:r>
              <a:rPr sz="2100" spc="20" dirty="0"/>
              <a:t>у</a:t>
            </a:r>
            <a:r>
              <a:rPr sz="2100" spc="-95" dirty="0"/>
              <a:t> </a:t>
            </a:r>
            <a:r>
              <a:rPr sz="2100" spc="50" dirty="0"/>
              <a:t>о</a:t>
            </a:r>
            <a:r>
              <a:rPr sz="2100" spc="30" dirty="0"/>
              <a:t>б</a:t>
            </a:r>
            <a:r>
              <a:rPr sz="2100" spc="50" dirty="0"/>
              <a:t>есп</a:t>
            </a:r>
            <a:r>
              <a:rPr sz="2100" spc="-20" dirty="0"/>
              <a:t>е</a:t>
            </a:r>
            <a:r>
              <a:rPr sz="2100" spc="10" dirty="0"/>
              <a:t>чению</a:t>
            </a:r>
            <a:endParaRPr sz="2100" dirty="0"/>
          </a:p>
        </p:txBody>
      </p:sp>
      <p:sp>
        <p:nvSpPr>
          <p:cNvPr id="15" name="object 15"/>
          <p:cNvSpPr txBox="1"/>
          <p:nvPr/>
        </p:nvSpPr>
        <p:spPr>
          <a:xfrm>
            <a:off x="1107439" y="92201"/>
            <a:ext cx="5734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60070" algn="l"/>
              </a:tabLst>
            </a:pPr>
            <a:r>
              <a:rPr sz="2100" u="heavy" spc="5" dirty="0">
                <a:solidFill>
                  <a:srgbClr val="2C2B8D"/>
                </a:solidFill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791461" y="1043431"/>
            <a:ext cx="9335135" cy="316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2C2B8D"/>
                </a:solidFill>
                <a:latin typeface="Tahoma"/>
                <a:cs typeface="Tahoma"/>
              </a:rPr>
              <a:t>Нормативы</a:t>
            </a:r>
            <a:r>
              <a:rPr sz="1600" spc="-3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2C2B8D"/>
                </a:solidFill>
                <a:latin typeface="Tahoma"/>
                <a:cs typeface="Tahoma"/>
              </a:rPr>
              <a:t>обеспеченности</a:t>
            </a:r>
            <a:r>
              <a:rPr sz="1600" spc="-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2C2B8D"/>
                </a:solidFill>
                <a:latin typeface="Tahoma"/>
                <a:cs typeface="Tahoma"/>
              </a:rPr>
              <a:t>учащихся</a:t>
            </a:r>
            <a:r>
              <a:rPr sz="1600" spc="-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C2B8D"/>
                </a:solidFill>
                <a:latin typeface="Tahoma"/>
                <a:cs typeface="Tahoma"/>
              </a:rPr>
              <a:t>средствами</a:t>
            </a:r>
            <a:r>
              <a:rPr sz="1600" spc="-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Tahoma"/>
                <a:cs typeface="Tahoma"/>
              </a:rPr>
              <a:t>обучения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00" b="1" spc="-5" dirty="0">
                <a:latin typeface="Calibri"/>
                <a:cs typeface="Calibri"/>
              </a:rPr>
              <a:t>Пункт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36.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(НОО),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пункт 37.2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(ООО)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Каждому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учащемуся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учебник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и(или)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учебное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пособие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необходимого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как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обязательной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части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учебного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плана,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так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части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выбору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участниками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отношений;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52514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Дополнительно(!)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Организация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может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предоставлять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пособия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электронной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форме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частей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учебного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плана.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37147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Обучающимся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должен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обеспечен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доступ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печатным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электронным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ресурсам,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размещенным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федеральных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региональных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базах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данных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ЭОР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1461" y="5117719"/>
            <a:ext cx="9359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Библиотека</a:t>
            </a:r>
            <a:r>
              <a:rPr sz="1600" spc="-5" dirty="0">
                <a:latin typeface="Calibri"/>
                <a:cs typeface="Calibri"/>
              </a:rPr>
              <a:t> Организации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должна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укомплектована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печатными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образовательными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ресурсами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ЭОР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всем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предметам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учебного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иметь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дополнительной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литературы </a:t>
            </a:r>
            <a:r>
              <a:rPr sz="1600" spc="-15" dirty="0">
                <a:latin typeface="Calibri"/>
                <a:cs typeface="Calibri"/>
              </a:rPr>
              <a:t>(художественная,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научно-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популярная,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справочная и </a:t>
            </a:r>
            <a:r>
              <a:rPr sz="1600" spc="-10" dirty="0">
                <a:latin typeface="Calibri"/>
                <a:cs typeface="Calibri"/>
              </a:rPr>
              <a:t>периодические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издания)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14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Регулирование</a:t>
            </a:r>
            <a:r>
              <a:rPr spc="-30" dirty="0"/>
              <a:t> </a:t>
            </a:r>
            <a:r>
              <a:rPr spc="5" dirty="0"/>
              <a:t>обеспечения</a:t>
            </a:r>
            <a:r>
              <a:rPr spc="-45" dirty="0"/>
              <a:t> </a:t>
            </a:r>
            <a:r>
              <a:rPr dirty="0"/>
              <a:t>учебниками</a:t>
            </a:r>
            <a:r>
              <a:rPr spc="-45" dirty="0"/>
              <a:t> </a:t>
            </a:r>
            <a:r>
              <a:rPr spc="-10" dirty="0"/>
              <a:t>и</a:t>
            </a:r>
            <a:r>
              <a:rPr spc="-65" dirty="0"/>
              <a:t> </a:t>
            </a:r>
            <a:r>
              <a:rPr spc="10" dirty="0"/>
              <a:t>учебными</a:t>
            </a:r>
            <a:r>
              <a:rPr spc="-35" dirty="0"/>
              <a:t> </a:t>
            </a:r>
            <a:r>
              <a:rPr spc="20" dirty="0"/>
              <a:t>пособиями</a:t>
            </a:r>
            <a:r>
              <a:rPr spc="-65" dirty="0"/>
              <a:t> </a:t>
            </a:r>
            <a:r>
              <a:rPr spc="-5" dirty="0"/>
              <a:t>библиотечных</a:t>
            </a:r>
            <a:r>
              <a:rPr spc="-85" dirty="0"/>
              <a:t> </a:t>
            </a:r>
            <a:r>
              <a:rPr spc="25" dirty="0"/>
              <a:t>фондов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7439" y="101345"/>
            <a:ext cx="56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275" algn="l"/>
              </a:tabLst>
            </a:pPr>
            <a:r>
              <a:rPr sz="1800" u="heavy" dirty="0">
                <a:solidFill>
                  <a:srgbClr val="2C2B8D"/>
                </a:solidFill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5538" y="334517"/>
            <a:ext cx="673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2C2B8D"/>
                </a:solidFill>
                <a:latin typeface="Tahoma"/>
                <a:cs typeface="Tahoma"/>
              </a:rPr>
              <a:t>образовательных</a:t>
            </a:r>
            <a:r>
              <a:rPr sz="1800" spc="-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Tahoma"/>
                <a:cs typeface="Tahoma"/>
              </a:rPr>
              <a:t>организаций</a:t>
            </a:r>
            <a:r>
              <a:rPr sz="1800" spc="-5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C2B8D"/>
                </a:solidFill>
                <a:latin typeface="Tahoma"/>
                <a:cs typeface="Tahoma"/>
              </a:rPr>
              <a:t>273-ФЗ</a:t>
            </a:r>
            <a:r>
              <a:rPr sz="1800" spc="-6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C2B8D"/>
                </a:solidFill>
                <a:latin typeface="Tahoma"/>
                <a:cs typeface="Tahoma"/>
              </a:rPr>
              <a:t>«Об</a:t>
            </a:r>
            <a:r>
              <a:rPr sz="1800" spc="-7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C2B8D"/>
                </a:solidFill>
                <a:latin typeface="Tahoma"/>
                <a:cs typeface="Tahoma"/>
              </a:rPr>
              <a:t>образовании</a:t>
            </a:r>
            <a:r>
              <a:rPr sz="1800" spc="-4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1800" spc="-5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2C2B8D"/>
                </a:solidFill>
                <a:latin typeface="Tahoma"/>
                <a:cs typeface="Tahoma"/>
              </a:rPr>
              <a:t>РФ»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05328" y="3262629"/>
            <a:ext cx="8275320" cy="972819"/>
          </a:xfrm>
          <a:custGeom>
            <a:avLst/>
            <a:gdLst/>
            <a:ahLst/>
            <a:cxnLst/>
            <a:rect l="l" t="t" r="r" b="b"/>
            <a:pathLst>
              <a:path w="8275320" h="972820">
                <a:moveTo>
                  <a:pt x="8275320" y="0"/>
                </a:moveTo>
                <a:lnTo>
                  <a:pt x="8218424" y="0"/>
                </a:lnTo>
                <a:lnTo>
                  <a:pt x="8218424" y="52070"/>
                </a:lnTo>
                <a:lnTo>
                  <a:pt x="8218424" y="920750"/>
                </a:lnTo>
                <a:lnTo>
                  <a:pt x="57277" y="920750"/>
                </a:lnTo>
                <a:lnTo>
                  <a:pt x="57277" y="52070"/>
                </a:lnTo>
                <a:lnTo>
                  <a:pt x="8218424" y="52070"/>
                </a:lnTo>
                <a:lnTo>
                  <a:pt x="8218424" y="0"/>
                </a:lnTo>
                <a:lnTo>
                  <a:pt x="0" y="0"/>
                </a:lnTo>
                <a:lnTo>
                  <a:pt x="0" y="52070"/>
                </a:lnTo>
                <a:lnTo>
                  <a:pt x="0" y="920750"/>
                </a:lnTo>
                <a:lnTo>
                  <a:pt x="0" y="972820"/>
                </a:lnTo>
                <a:lnTo>
                  <a:pt x="8275320" y="972820"/>
                </a:lnTo>
                <a:lnTo>
                  <a:pt x="8275320" y="920877"/>
                </a:lnTo>
                <a:lnTo>
                  <a:pt x="8275320" y="920750"/>
                </a:lnTo>
                <a:lnTo>
                  <a:pt x="8275320" y="52070"/>
                </a:lnTo>
                <a:lnTo>
                  <a:pt x="8275320" y="51943"/>
                </a:lnTo>
                <a:lnTo>
                  <a:pt x="8275320" y="0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005328" y="5334000"/>
            <a:ext cx="8275320" cy="972819"/>
          </a:xfrm>
          <a:custGeom>
            <a:avLst/>
            <a:gdLst/>
            <a:ahLst/>
            <a:cxnLst/>
            <a:rect l="l" t="t" r="r" b="b"/>
            <a:pathLst>
              <a:path w="8275320" h="972820">
                <a:moveTo>
                  <a:pt x="8275320" y="0"/>
                </a:moveTo>
                <a:lnTo>
                  <a:pt x="0" y="0"/>
                </a:lnTo>
                <a:lnTo>
                  <a:pt x="0" y="52070"/>
                </a:lnTo>
                <a:lnTo>
                  <a:pt x="0" y="920750"/>
                </a:lnTo>
                <a:lnTo>
                  <a:pt x="0" y="972820"/>
                </a:lnTo>
                <a:lnTo>
                  <a:pt x="8275320" y="972820"/>
                </a:lnTo>
                <a:lnTo>
                  <a:pt x="8275320" y="920750"/>
                </a:lnTo>
                <a:lnTo>
                  <a:pt x="57277" y="920750"/>
                </a:lnTo>
                <a:lnTo>
                  <a:pt x="57277" y="52070"/>
                </a:lnTo>
                <a:lnTo>
                  <a:pt x="8218424" y="52070"/>
                </a:lnTo>
                <a:lnTo>
                  <a:pt x="8218424" y="920610"/>
                </a:lnTo>
                <a:lnTo>
                  <a:pt x="8275320" y="920610"/>
                </a:lnTo>
                <a:lnTo>
                  <a:pt x="8275320" y="52070"/>
                </a:lnTo>
                <a:lnTo>
                  <a:pt x="8275320" y="51689"/>
                </a:lnTo>
                <a:lnTo>
                  <a:pt x="8275320" y="0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005328" y="2226309"/>
            <a:ext cx="8275320" cy="972819"/>
          </a:xfrm>
          <a:custGeom>
            <a:avLst/>
            <a:gdLst/>
            <a:ahLst/>
            <a:cxnLst/>
            <a:rect l="l" t="t" r="r" b="b"/>
            <a:pathLst>
              <a:path w="8275320" h="972819">
                <a:moveTo>
                  <a:pt x="8275320" y="0"/>
                </a:moveTo>
                <a:lnTo>
                  <a:pt x="8218424" y="0"/>
                </a:lnTo>
                <a:lnTo>
                  <a:pt x="8218424" y="52070"/>
                </a:lnTo>
                <a:lnTo>
                  <a:pt x="8218424" y="920750"/>
                </a:lnTo>
                <a:lnTo>
                  <a:pt x="57277" y="920750"/>
                </a:lnTo>
                <a:lnTo>
                  <a:pt x="57277" y="52070"/>
                </a:lnTo>
                <a:lnTo>
                  <a:pt x="8218424" y="52070"/>
                </a:lnTo>
                <a:lnTo>
                  <a:pt x="8218424" y="0"/>
                </a:lnTo>
                <a:lnTo>
                  <a:pt x="0" y="0"/>
                </a:lnTo>
                <a:lnTo>
                  <a:pt x="0" y="52070"/>
                </a:lnTo>
                <a:lnTo>
                  <a:pt x="0" y="920750"/>
                </a:lnTo>
                <a:lnTo>
                  <a:pt x="0" y="972820"/>
                </a:lnTo>
                <a:lnTo>
                  <a:pt x="8275320" y="972820"/>
                </a:lnTo>
                <a:lnTo>
                  <a:pt x="8275320" y="920877"/>
                </a:lnTo>
                <a:lnTo>
                  <a:pt x="8275320" y="920750"/>
                </a:lnTo>
                <a:lnTo>
                  <a:pt x="8275320" y="52070"/>
                </a:lnTo>
                <a:lnTo>
                  <a:pt x="8275320" y="51943"/>
                </a:lnTo>
                <a:lnTo>
                  <a:pt x="8275320" y="0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005328" y="4297679"/>
            <a:ext cx="8275320" cy="972819"/>
          </a:xfrm>
          <a:custGeom>
            <a:avLst/>
            <a:gdLst/>
            <a:ahLst/>
            <a:cxnLst/>
            <a:rect l="l" t="t" r="r" b="b"/>
            <a:pathLst>
              <a:path w="8275320" h="972820">
                <a:moveTo>
                  <a:pt x="8275320" y="0"/>
                </a:moveTo>
                <a:lnTo>
                  <a:pt x="0" y="0"/>
                </a:lnTo>
                <a:lnTo>
                  <a:pt x="0" y="52070"/>
                </a:lnTo>
                <a:lnTo>
                  <a:pt x="0" y="920750"/>
                </a:lnTo>
                <a:lnTo>
                  <a:pt x="0" y="972820"/>
                </a:lnTo>
                <a:lnTo>
                  <a:pt x="8275320" y="972820"/>
                </a:lnTo>
                <a:lnTo>
                  <a:pt x="8275320" y="920750"/>
                </a:lnTo>
                <a:lnTo>
                  <a:pt x="57277" y="920750"/>
                </a:lnTo>
                <a:lnTo>
                  <a:pt x="57277" y="52070"/>
                </a:lnTo>
                <a:lnTo>
                  <a:pt x="8218424" y="52070"/>
                </a:lnTo>
                <a:lnTo>
                  <a:pt x="8218424" y="920623"/>
                </a:lnTo>
                <a:lnTo>
                  <a:pt x="8275320" y="920623"/>
                </a:lnTo>
                <a:lnTo>
                  <a:pt x="8275320" y="52070"/>
                </a:lnTo>
                <a:lnTo>
                  <a:pt x="8275320" y="51689"/>
                </a:lnTo>
                <a:lnTo>
                  <a:pt x="8275320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005328" y="1188719"/>
            <a:ext cx="8275320" cy="974090"/>
          </a:xfrm>
          <a:custGeom>
            <a:avLst/>
            <a:gdLst/>
            <a:ahLst/>
            <a:cxnLst/>
            <a:rect l="l" t="t" r="r" b="b"/>
            <a:pathLst>
              <a:path w="8275320" h="974089">
                <a:moveTo>
                  <a:pt x="8275320" y="0"/>
                </a:moveTo>
                <a:lnTo>
                  <a:pt x="8218424" y="0"/>
                </a:lnTo>
                <a:lnTo>
                  <a:pt x="8218424" y="52070"/>
                </a:lnTo>
                <a:lnTo>
                  <a:pt x="8218424" y="922020"/>
                </a:lnTo>
                <a:lnTo>
                  <a:pt x="57277" y="922020"/>
                </a:lnTo>
                <a:lnTo>
                  <a:pt x="57277" y="52070"/>
                </a:lnTo>
                <a:lnTo>
                  <a:pt x="8218424" y="52070"/>
                </a:lnTo>
                <a:lnTo>
                  <a:pt x="8218424" y="0"/>
                </a:lnTo>
                <a:lnTo>
                  <a:pt x="0" y="0"/>
                </a:lnTo>
                <a:lnTo>
                  <a:pt x="0" y="52070"/>
                </a:lnTo>
                <a:lnTo>
                  <a:pt x="0" y="922020"/>
                </a:lnTo>
                <a:lnTo>
                  <a:pt x="0" y="974090"/>
                </a:lnTo>
                <a:lnTo>
                  <a:pt x="8275320" y="974090"/>
                </a:lnTo>
                <a:lnTo>
                  <a:pt x="8275320" y="922020"/>
                </a:lnTo>
                <a:lnTo>
                  <a:pt x="8275320" y="52070"/>
                </a:lnTo>
                <a:lnTo>
                  <a:pt x="8275320" y="51816"/>
                </a:lnTo>
                <a:lnTo>
                  <a:pt x="827532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58140" y="1659635"/>
            <a:ext cx="289560" cy="1005840"/>
          </a:xfrm>
          <a:custGeom>
            <a:avLst/>
            <a:gdLst/>
            <a:ahLst/>
            <a:cxnLst/>
            <a:rect l="l" t="t" r="r" b="b"/>
            <a:pathLst>
              <a:path w="289559" h="1005839">
                <a:moveTo>
                  <a:pt x="289560" y="0"/>
                </a:moveTo>
                <a:lnTo>
                  <a:pt x="0" y="0"/>
                </a:lnTo>
                <a:lnTo>
                  <a:pt x="0" y="932814"/>
                </a:lnTo>
                <a:lnTo>
                  <a:pt x="126047" y="932814"/>
                </a:lnTo>
                <a:lnTo>
                  <a:pt x="126047" y="1005839"/>
                </a:lnTo>
                <a:lnTo>
                  <a:pt x="289560" y="915415"/>
                </a:lnTo>
                <a:lnTo>
                  <a:pt x="126047" y="824991"/>
                </a:lnTo>
                <a:lnTo>
                  <a:pt x="126047" y="898016"/>
                </a:lnTo>
                <a:lnTo>
                  <a:pt x="34569" y="898016"/>
                </a:lnTo>
                <a:lnTo>
                  <a:pt x="34569" y="34416"/>
                </a:lnTo>
                <a:lnTo>
                  <a:pt x="289560" y="34416"/>
                </a:lnTo>
                <a:lnTo>
                  <a:pt x="289560" y="0"/>
                </a:lnTo>
                <a:close/>
              </a:path>
            </a:pathLst>
          </a:custGeom>
          <a:solidFill>
            <a:srgbClr val="6F86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58140" y="2740151"/>
            <a:ext cx="289560" cy="1005840"/>
          </a:xfrm>
          <a:custGeom>
            <a:avLst/>
            <a:gdLst/>
            <a:ahLst/>
            <a:cxnLst/>
            <a:rect l="l" t="t" r="r" b="b"/>
            <a:pathLst>
              <a:path w="289559" h="1005839">
                <a:moveTo>
                  <a:pt x="289560" y="0"/>
                </a:moveTo>
                <a:lnTo>
                  <a:pt x="0" y="0"/>
                </a:lnTo>
                <a:lnTo>
                  <a:pt x="0" y="932815"/>
                </a:lnTo>
                <a:lnTo>
                  <a:pt x="126047" y="932815"/>
                </a:lnTo>
                <a:lnTo>
                  <a:pt x="126047" y="1005840"/>
                </a:lnTo>
                <a:lnTo>
                  <a:pt x="289560" y="915416"/>
                </a:lnTo>
                <a:lnTo>
                  <a:pt x="126047" y="824992"/>
                </a:lnTo>
                <a:lnTo>
                  <a:pt x="126047" y="898017"/>
                </a:lnTo>
                <a:lnTo>
                  <a:pt x="34569" y="898017"/>
                </a:lnTo>
                <a:lnTo>
                  <a:pt x="34569" y="34671"/>
                </a:lnTo>
                <a:lnTo>
                  <a:pt x="289560" y="34671"/>
                </a:lnTo>
                <a:lnTo>
                  <a:pt x="289560" y="0"/>
                </a:lnTo>
                <a:close/>
              </a:path>
            </a:pathLst>
          </a:custGeom>
          <a:solidFill>
            <a:srgbClr val="6F86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58140" y="3823715"/>
            <a:ext cx="289560" cy="1005840"/>
          </a:xfrm>
          <a:custGeom>
            <a:avLst/>
            <a:gdLst/>
            <a:ahLst/>
            <a:cxnLst/>
            <a:rect l="l" t="t" r="r" b="b"/>
            <a:pathLst>
              <a:path w="289559" h="1005839">
                <a:moveTo>
                  <a:pt x="289560" y="0"/>
                </a:moveTo>
                <a:lnTo>
                  <a:pt x="0" y="0"/>
                </a:lnTo>
                <a:lnTo>
                  <a:pt x="0" y="932814"/>
                </a:lnTo>
                <a:lnTo>
                  <a:pt x="126047" y="932814"/>
                </a:lnTo>
                <a:lnTo>
                  <a:pt x="126047" y="1005839"/>
                </a:lnTo>
                <a:lnTo>
                  <a:pt x="289560" y="915415"/>
                </a:lnTo>
                <a:lnTo>
                  <a:pt x="126047" y="824991"/>
                </a:lnTo>
                <a:lnTo>
                  <a:pt x="126047" y="898016"/>
                </a:lnTo>
                <a:lnTo>
                  <a:pt x="34569" y="898016"/>
                </a:lnTo>
                <a:lnTo>
                  <a:pt x="34569" y="34670"/>
                </a:lnTo>
                <a:lnTo>
                  <a:pt x="289560" y="34670"/>
                </a:lnTo>
                <a:lnTo>
                  <a:pt x="289560" y="0"/>
                </a:lnTo>
                <a:close/>
              </a:path>
            </a:pathLst>
          </a:custGeom>
          <a:solidFill>
            <a:srgbClr val="6F86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58140" y="4904232"/>
            <a:ext cx="289560" cy="1005840"/>
          </a:xfrm>
          <a:custGeom>
            <a:avLst/>
            <a:gdLst/>
            <a:ahLst/>
            <a:cxnLst/>
            <a:rect l="l" t="t" r="r" b="b"/>
            <a:pathLst>
              <a:path w="289559" h="1005839">
                <a:moveTo>
                  <a:pt x="289560" y="0"/>
                </a:moveTo>
                <a:lnTo>
                  <a:pt x="0" y="0"/>
                </a:lnTo>
                <a:lnTo>
                  <a:pt x="0" y="932751"/>
                </a:lnTo>
                <a:lnTo>
                  <a:pt x="126047" y="932751"/>
                </a:lnTo>
                <a:lnTo>
                  <a:pt x="126047" y="1005840"/>
                </a:lnTo>
                <a:lnTo>
                  <a:pt x="289560" y="915390"/>
                </a:lnTo>
                <a:lnTo>
                  <a:pt x="126047" y="825296"/>
                </a:lnTo>
                <a:lnTo>
                  <a:pt x="126047" y="898385"/>
                </a:lnTo>
                <a:lnTo>
                  <a:pt x="34569" y="898385"/>
                </a:lnTo>
                <a:lnTo>
                  <a:pt x="34569" y="34671"/>
                </a:lnTo>
                <a:lnTo>
                  <a:pt x="289560" y="34671"/>
                </a:lnTo>
                <a:lnTo>
                  <a:pt x="289560" y="0"/>
                </a:lnTo>
                <a:close/>
              </a:path>
            </a:pathLst>
          </a:custGeom>
          <a:solidFill>
            <a:srgbClr val="6F86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062604" y="1401571"/>
            <a:ext cx="8161655" cy="5010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46685" marR="546735">
              <a:lnSpc>
                <a:spcPts val="1150"/>
              </a:lnSpc>
              <a:spcBef>
                <a:spcPts val="380"/>
              </a:spcBef>
            </a:pPr>
            <a:r>
              <a:rPr sz="1200" spc="-20" dirty="0">
                <a:latin typeface="Calibri"/>
                <a:cs typeface="Calibri"/>
              </a:rPr>
              <a:t>Ст.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п.1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…Библиотечный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фонд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должен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быть</a:t>
            </a:r>
            <a:r>
              <a:rPr sz="1200" spc="-5" dirty="0">
                <a:latin typeface="Calibri"/>
                <a:cs typeface="Calibri"/>
              </a:rPr>
              <a:t> укомплектован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печатными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и/или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электронными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учебными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издания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(включая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учебные </a:t>
            </a:r>
            <a:r>
              <a:rPr sz="1200" spc="-5" dirty="0">
                <a:latin typeface="Calibri"/>
                <a:cs typeface="Calibri"/>
              </a:rPr>
              <a:t>пособия),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методическими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периодическими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изданиями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всем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входящим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реализуемые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основные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образовательные</a:t>
            </a:r>
            <a:r>
              <a:rPr sz="1200" dirty="0">
                <a:latin typeface="Calibri"/>
                <a:cs typeface="Calibri"/>
              </a:rPr>
              <a:t> программы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учебным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предметам,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курсам,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дисциплинам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(модулям)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62604" y="2246503"/>
            <a:ext cx="8161655" cy="9404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46685" marR="56515">
              <a:lnSpc>
                <a:spcPct val="80000"/>
              </a:lnSpc>
              <a:spcBef>
                <a:spcPts val="385"/>
              </a:spcBef>
            </a:pPr>
            <a:r>
              <a:rPr sz="1200" spc="-20" dirty="0">
                <a:latin typeface="Calibri"/>
                <a:cs typeface="Calibri"/>
              </a:rPr>
              <a:t>Ст.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Организации,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осуществляющие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образовательную</a:t>
            </a:r>
            <a:r>
              <a:rPr sz="1200" spc="-10" dirty="0">
                <a:latin typeface="Calibri"/>
                <a:cs typeface="Calibri"/>
              </a:rPr>
              <a:t> деятельность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имеющим </a:t>
            </a:r>
            <a:r>
              <a:rPr sz="1200" spc="-10" dirty="0">
                <a:latin typeface="Calibri"/>
                <a:cs typeface="Calibri"/>
              </a:rPr>
              <a:t>государственную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аккредитацию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образовательным</a:t>
            </a:r>
            <a:r>
              <a:rPr sz="1200" dirty="0">
                <a:latin typeface="Calibri"/>
                <a:cs typeface="Calibri"/>
              </a:rPr>
              <a:t> программам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общего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использования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реализации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указанных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выбирают:</a:t>
            </a:r>
            <a:endParaRPr sz="1200" dirty="0">
              <a:latin typeface="Calibri"/>
              <a:cs typeface="Calibri"/>
            </a:endParaRPr>
          </a:p>
          <a:p>
            <a:pPr marL="295275" indent="-149225">
              <a:lnSpc>
                <a:spcPts val="1010"/>
              </a:lnSpc>
              <a:buAutoNum type="arabicParenR"/>
              <a:tabLst>
                <a:tab pos="295910" algn="l"/>
              </a:tabLst>
            </a:pPr>
            <a:r>
              <a:rPr sz="1200" b="1" spc="-40" dirty="0">
                <a:latin typeface="Calibri"/>
                <a:cs typeface="Calibri"/>
              </a:rPr>
              <a:t>учебники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числа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входящих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федеральный </a:t>
            </a:r>
            <a:r>
              <a:rPr sz="1200" dirty="0">
                <a:latin typeface="Calibri"/>
                <a:cs typeface="Calibri"/>
              </a:rPr>
              <a:t>перечень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учебников…;</a:t>
            </a:r>
            <a:endParaRPr sz="1200" dirty="0">
              <a:latin typeface="Calibri"/>
              <a:cs typeface="Calibri"/>
            </a:endParaRPr>
          </a:p>
          <a:p>
            <a:pPr marL="295275" marR="87630" indent="-148590">
              <a:lnSpc>
                <a:spcPts val="1150"/>
              </a:lnSpc>
              <a:spcBef>
                <a:spcPts val="135"/>
              </a:spcBef>
              <a:buAutoNum type="arabicParenR"/>
              <a:tabLst>
                <a:tab pos="295910" algn="l"/>
              </a:tabLst>
            </a:pPr>
            <a:r>
              <a:rPr sz="1200" b="1" spc="-35" dirty="0">
                <a:latin typeface="Calibri"/>
                <a:cs typeface="Calibri"/>
              </a:rPr>
              <a:t>учебные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пособия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выпущенные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организациями,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входящими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перечень </a:t>
            </a:r>
            <a:r>
              <a:rPr sz="1200" spc="-5" dirty="0">
                <a:latin typeface="Calibri"/>
                <a:cs typeface="Calibri"/>
              </a:rPr>
              <a:t>организаций,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осуществляющих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выпуск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учебных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пособий...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2604" y="3321177"/>
            <a:ext cx="816165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1295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Ст.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3.9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компетенции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образовательной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организации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установленной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сфере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деятельности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относятся: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определение</a:t>
            </a:r>
            <a:endParaRPr sz="1200" dirty="0">
              <a:latin typeface="Calibri"/>
              <a:cs typeface="Calibri"/>
            </a:endParaRPr>
          </a:p>
          <a:p>
            <a:pPr marL="146685">
              <a:lnSpc>
                <a:spcPts val="1150"/>
              </a:lnSpc>
            </a:pPr>
            <a:r>
              <a:rPr sz="1200" spc="-5" dirty="0">
                <a:latin typeface="Calibri"/>
                <a:cs typeface="Calibri"/>
              </a:rPr>
              <a:t>списка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учебников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соответствии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утвержденным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федеральным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перечнем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учебников,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рекомендованных</a:t>
            </a:r>
            <a:r>
              <a:rPr sz="1200" dirty="0">
                <a:latin typeface="Calibri"/>
                <a:cs typeface="Calibri"/>
              </a:rPr>
              <a:t> к</a:t>
            </a:r>
          </a:p>
          <a:p>
            <a:pPr marL="146685" marR="561975">
              <a:lnSpc>
                <a:spcPct val="8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использованию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-5" dirty="0">
                <a:latin typeface="Calibri"/>
                <a:cs typeface="Calibri"/>
              </a:rPr>
              <a:t> реализации</a:t>
            </a:r>
            <a:r>
              <a:rPr sz="1200" dirty="0">
                <a:latin typeface="Calibri"/>
                <a:cs typeface="Calibri"/>
              </a:rPr>
              <a:t> имеющих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государственную </a:t>
            </a:r>
            <a:r>
              <a:rPr sz="1200" spc="-5" dirty="0">
                <a:latin typeface="Calibri"/>
                <a:cs typeface="Calibri"/>
              </a:rPr>
              <a:t>аккредитацию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образовательных</a:t>
            </a:r>
            <a:r>
              <a:rPr sz="1200" dirty="0">
                <a:latin typeface="Calibri"/>
                <a:cs typeface="Calibri"/>
              </a:rPr>
              <a:t> программ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 общего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организациями,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осуществляющими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образовательную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деятельность,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-5" dirty="0">
                <a:latin typeface="Calibri"/>
                <a:cs typeface="Calibri"/>
              </a:rPr>
              <a:t>также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пособий,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допущенныхк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использованию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реализации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указанных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образовательных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такими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организациями…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2604" y="5478576"/>
            <a:ext cx="8161655" cy="647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48590" marR="516890">
              <a:lnSpc>
                <a:spcPct val="80000"/>
              </a:lnSpc>
              <a:spcBef>
                <a:spcPts val="385"/>
              </a:spcBef>
            </a:pPr>
            <a:r>
              <a:rPr sz="1200" spc="-20" dirty="0">
                <a:latin typeface="Calibri"/>
                <a:cs typeface="Calibri"/>
              </a:rPr>
              <a:t>Ст.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п. 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Обучающимся</a:t>
            </a:r>
            <a:r>
              <a:rPr sz="1200" spc="-40" dirty="0">
                <a:latin typeface="Calibri"/>
                <a:cs typeface="Calibri"/>
              </a:rPr>
              <a:t>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осваивающим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основные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образовательные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счет </a:t>
            </a:r>
            <a:r>
              <a:rPr sz="1200" spc="-10" dirty="0">
                <a:latin typeface="Calibri"/>
                <a:cs typeface="Calibri"/>
              </a:rPr>
              <a:t>бюджетных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ассигнований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федерального </a:t>
            </a:r>
            <a:r>
              <a:rPr sz="1200" spc="-10" dirty="0">
                <a:latin typeface="Calibri"/>
                <a:cs typeface="Calibri"/>
              </a:rPr>
              <a:t>бюджета, бюджетов </a:t>
            </a:r>
            <a:r>
              <a:rPr sz="1200" spc="-5" dirty="0">
                <a:latin typeface="Calibri"/>
                <a:cs typeface="Calibri"/>
              </a:rPr>
              <a:t>субъектов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endParaRPr sz="1200" dirty="0">
              <a:latin typeface="Calibri"/>
              <a:cs typeface="Calibri"/>
            </a:endParaRPr>
          </a:p>
          <a:p>
            <a:pPr marL="148590">
              <a:lnSpc>
                <a:spcPts val="1010"/>
              </a:lnSpc>
            </a:pPr>
            <a:r>
              <a:rPr sz="1200" spc="-5" dirty="0">
                <a:latin typeface="Calibri"/>
                <a:cs typeface="Calibri"/>
              </a:rPr>
              <a:t>Федерации</a:t>
            </a:r>
            <a:r>
              <a:rPr sz="1200" dirty="0">
                <a:latin typeface="Calibri"/>
                <a:cs typeface="Calibri"/>
              </a:rPr>
              <a:t> 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местных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бюджетов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пределах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ФГОС,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организациями,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осуществляющими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образовательную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деятельность,</a:t>
            </a:r>
            <a:endParaRPr sz="1200" dirty="0">
              <a:latin typeface="Calibri"/>
              <a:cs typeface="Calibri"/>
            </a:endParaRPr>
          </a:p>
          <a:p>
            <a:pPr marL="148590">
              <a:lnSpc>
                <a:spcPts val="1295"/>
              </a:lnSpc>
            </a:pPr>
            <a:r>
              <a:rPr sz="1200" b="1" spc="-40" dirty="0">
                <a:latin typeface="Calibri"/>
                <a:cs typeface="Calibri"/>
              </a:rPr>
              <a:t>бесплатно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предоставляются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пользование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время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получения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учебникии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учебные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пособия…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62604" y="4509261"/>
            <a:ext cx="8161655" cy="5010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46685" marR="558800">
              <a:lnSpc>
                <a:spcPts val="1150"/>
              </a:lnSpc>
              <a:spcBef>
                <a:spcPts val="380"/>
              </a:spcBef>
            </a:pPr>
            <a:r>
              <a:rPr sz="1200" spc="-20" dirty="0">
                <a:latin typeface="Calibri"/>
                <a:cs typeface="Calibri"/>
              </a:rPr>
              <a:t>Ст. </a:t>
            </a:r>
            <a:r>
              <a:rPr sz="1200" dirty="0">
                <a:latin typeface="Calibri"/>
                <a:cs typeface="Calibri"/>
              </a:rPr>
              <a:t>35, п. 2 </a:t>
            </a:r>
            <a:r>
              <a:rPr sz="1200" b="1" spc="-40" dirty="0">
                <a:latin typeface="Calibri"/>
                <a:cs typeface="Calibri"/>
              </a:rPr>
              <a:t>Обеспечение </a:t>
            </a:r>
            <a:r>
              <a:rPr sz="1200" b="1" spc="-45" dirty="0">
                <a:latin typeface="Calibri"/>
                <a:cs typeface="Calibri"/>
              </a:rPr>
              <a:t>учебниками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40" dirty="0">
                <a:latin typeface="Calibri"/>
                <a:cs typeface="Calibri"/>
              </a:rPr>
              <a:t>учебными </a:t>
            </a:r>
            <a:r>
              <a:rPr sz="1200" b="1" spc="-35" dirty="0">
                <a:latin typeface="Calibri"/>
                <a:cs typeface="Calibri"/>
              </a:rPr>
              <a:t>пособиями </a:t>
            </a:r>
            <a:r>
              <a:rPr sz="1200" dirty="0">
                <a:latin typeface="Calibri"/>
                <a:cs typeface="Calibri"/>
              </a:rPr>
              <a:t>…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организаций, осуществляющих образовательную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деятельность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-5" dirty="0">
                <a:latin typeface="Calibri"/>
                <a:cs typeface="Calibri"/>
              </a:rPr>
              <a:t>основным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образовательным </a:t>
            </a:r>
            <a:r>
              <a:rPr sz="1200" dirty="0">
                <a:latin typeface="Calibri"/>
                <a:cs typeface="Calibri"/>
              </a:rPr>
              <a:t>программам, в </a:t>
            </a:r>
            <a:r>
              <a:rPr sz="1200" spc="-10" dirty="0">
                <a:latin typeface="Calibri"/>
                <a:cs typeface="Calibri"/>
              </a:rPr>
              <a:t>пределах </a:t>
            </a:r>
            <a:r>
              <a:rPr sz="1200" spc="-15" dirty="0">
                <a:latin typeface="Calibri"/>
                <a:cs typeface="Calibri"/>
              </a:rPr>
              <a:t>ФГОС </a:t>
            </a:r>
            <a:r>
              <a:rPr sz="1200" dirty="0">
                <a:latin typeface="Calibri"/>
                <a:cs typeface="Calibri"/>
              </a:rPr>
              <a:t>… </a:t>
            </a:r>
            <a:r>
              <a:rPr sz="1200" b="1" spc="-45" dirty="0">
                <a:latin typeface="Calibri"/>
                <a:cs typeface="Calibri"/>
              </a:rPr>
              <a:t>осуществляется </a:t>
            </a:r>
            <a:r>
              <a:rPr sz="1200" b="1" spc="-20" dirty="0">
                <a:latin typeface="Calibri"/>
                <a:cs typeface="Calibri"/>
              </a:rPr>
              <a:t>за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счет </a:t>
            </a:r>
            <a:r>
              <a:rPr sz="1200" spc="-10" dirty="0">
                <a:latin typeface="Calibri"/>
                <a:cs typeface="Calibri"/>
              </a:rPr>
              <a:t>бюджетных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ассигнований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федерального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бюджета,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бюджетов</a:t>
            </a:r>
            <a:r>
              <a:rPr sz="1200" b="1" spc="135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субъектов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Российской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Федерации</a:t>
            </a:r>
            <a:r>
              <a:rPr sz="1200" b="1" spc="-1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местных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45" dirty="0">
                <a:latin typeface="Calibri"/>
                <a:cs typeface="Calibri"/>
              </a:rPr>
              <a:t>бюджетов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5048" y="1214627"/>
            <a:ext cx="2066925" cy="922019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10489">
              <a:lnSpc>
                <a:spcPts val="1370"/>
              </a:lnSpc>
            </a:pPr>
            <a:r>
              <a:rPr sz="1200" dirty="0">
                <a:latin typeface="Calibri"/>
                <a:cs typeface="Calibri"/>
              </a:rPr>
              <a:t>Би</a:t>
            </a:r>
            <a:r>
              <a:rPr sz="1200" spc="-3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ли</a:t>
            </a:r>
            <a:r>
              <a:rPr sz="1200" spc="-10" dirty="0">
                <a:latin typeface="Calibri"/>
                <a:cs typeface="Calibri"/>
              </a:rPr>
              <a:t>от</a:t>
            </a:r>
            <a:r>
              <a:rPr sz="1200" dirty="0">
                <a:latin typeface="Calibri"/>
                <a:cs typeface="Calibri"/>
              </a:rPr>
              <a:t>еч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д</a:t>
            </a:r>
          </a:p>
          <a:p>
            <a:pPr marL="110489">
              <a:lnSpc>
                <a:spcPts val="1295"/>
              </a:lnSpc>
            </a:pPr>
            <a:r>
              <a:rPr sz="1200" spc="-10" dirty="0">
                <a:latin typeface="Calibri"/>
                <a:cs typeface="Calibri"/>
              </a:rPr>
              <a:t>школы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должен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быть</a:t>
            </a:r>
            <a:endParaRPr sz="1200" dirty="0">
              <a:latin typeface="Calibri"/>
              <a:cs typeface="Calibri"/>
            </a:endParaRPr>
          </a:p>
          <a:p>
            <a:pPr marL="110489">
              <a:lnSpc>
                <a:spcPts val="1370"/>
              </a:lnSpc>
            </a:pPr>
            <a:r>
              <a:rPr sz="1200" spc="-5" dirty="0">
                <a:latin typeface="Calibri"/>
                <a:cs typeface="Calibri"/>
              </a:rPr>
              <a:t>укомплектован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100%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65048" y="2250948"/>
            <a:ext cx="2066925" cy="920750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10489" marR="507365">
              <a:lnSpc>
                <a:spcPts val="1300"/>
              </a:lnSpc>
            </a:pPr>
            <a:r>
              <a:rPr sz="1200" spc="-10" dirty="0">
                <a:latin typeface="Calibri"/>
                <a:cs typeface="Calibri"/>
              </a:rPr>
              <a:t>Школа </a:t>
            </a:r>
            <a:r>
              <a:rPr sz="1200" spc="-5" dirty="0">
                <a:latin typeface="Calibri"/>
                <a:cs typeface="Calibri"/>
              </a:rPr>
              <a:t>сама выбирает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учебники</a:t>
            </a:r>
            <a:r>
              <a:rPr sz="1200" dirty="0">
                <a:latin typeface="Calibri"/>
                <a:cs typeface="Calibri"/>
              </a:rPr>
              <a:t> 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учебные</a:t>
            </a:r>
            <a:endParaRPr sz="1200" dirty="0">
              <a:latin typeface="Calibri"/>
              <a:cs typeface="Calibri"/>
            </a:endParaRPr>
          </a:p>
          <a:p>
            <a:pPr marL="110489">
              <a:lnSpc>
                <a:spcPts val="1270"/>
              </a:lnSpc>
            </a:pPr>
            <a:r>
              <a:rPr sz="1200" dirty="0">
                <a:latin typeface="Calibri"/>
                <a:cs typeface="Calibri"/>
              </a:rPr>
              <a:t>пособия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5048" y="3287267"/>
            <a:ext cx="2066925" cy="920750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8890" rIns="0" bIns="0" rtlCol="0">
            <a:spAutoFit/>
          </a:bodyPr>
          <a:lstStyle/>
          <a:p>
            <a:pPr marL="110489">
              <a:lnSpc>
                <a:spcPts val="1370"/>
              </a:lnSpc>
              <a:spcBef>
                <a:spcPts val="70"/>
              </a:spcBef>
            </a:pPr>
            <a:r>
              <a:rPr sz="1200" spc="-10" dirty="0">
                <a:latin typeface="Calibri"/>
                <a:cs typeface="Calibri"/>
              </a:rPr>
              <a:t>Школа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сама</a:t>
            </a:r>
            <a:r>
              <a:rPr sz="1200" spc="-10" dirty="0">
                <a:latin typeface="Calibri"/>
                <a:cs typeface="Calibri"/>
              </a:rPr>
              <a:t> допускает</a:t>
            </a:r>
            <a:endParaRPr sz="1200" dirty="0">
              <a:latin typeface="Calibri"/>
              <a:cs typeface="Calibri"/>
            </a:endParaRPr>
          </a:p>
          <a:p>
            <a:pPr marL="110489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к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использованию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</a:p>
          <a:p>
            <a:pPr marL="110489" marR="579755">
              <a:lnSpc>
                <a:spcPts val="1300"/>
              </a:lnSpc>
              <a:spcBef>
                <a:spcPts val="85"/>
              </a:spcBef>
            </a:pPr>
            <a:r>
              <a:rPr sz="1200" spc="-5" dirty="0">
                <a:latin typeface="Calibri"/>
                <a:cs typeface="Calibri"/>
              </a:rPr>
              <a:t>учебном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процессе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те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иные учебные</a:t>
            </a:r>
            <a:endParaRPr sz="1200" dirty="0">
              <a:latin typeface="Calibri"/>
              <a:cs typeface="Calibri"/>
            </a:endParaRPr>
          </a:p>
          <a:p>
            <a:pPr marL="110489">
              <a:lnSpc>
                <a:spcPts val="1270"/>
              </a:lnSpc>
            </a:pPr>
            <a:r>
              <a:rPr sz="1200" dirty="0">
                <a:latin typeface="Calibri"/>
                <a:cs typeface="Calibri"/>
              </a:rPr>
              <a:t>пособия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5048" y="4323588"/>
            <a:ext cx="2066925" cy="920750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91440" rIns="0" bIns="0" rtlCol="0">
            <a:spAutoFit/>
          </a:bodyPr>
          <a:lstStyle/>
          <a:p>
            <a:pPr marL="120014">
              <a:lnSpc>
                <a:spcPts val="1370"/>
              </a:lnSpc>
              <a:spcBef>
                <a:spcPts val="720"/>
              </a:spcBef>
            </a:pPr>
            <a:r>
              <a:rPr sz="1200" spc="-10" dirty="0">
                <a:latin typeface="Calibri"/>
                <a:cs typeface="Calibri"/>
              </a:rPr>
              <a:t>Школа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закупает</a:t>
            </a:r>
            <a:endParaRPr sz="1200" dirty="0">
              <a:latin typeface="Calibri"/>
              <a:cs typeface="Calibri"/>
            </a:endParaRPr>
          </a:p>
          <a:p>
            <a:pPr marL="120014">
              <a:lnSpc>
                <a:spcPts val="1295"/>
              </a:lnSpc>
            </a:pPr>
            <a:r>
              <a:rPr sz="1200" spc="-5" dirty="0">
                <a:latin typeface="Calibri"/>
                <a:cs typeface="Calibri"/>
              </a:rPr>
              <a:t>учебники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учебные</a:t>
            </a:r>
            <a:endParaRPr sz="1200" dirty="0">
              <a:latin typeface="Calibri"/>
              <a:cs typeface="Calibri"/>
            </a:endParaRPr>
          </a:p>
          <a:p>
            <a:pPr marL="120014" marR="347980">
              <a:lnSpc>
                <a:spcPts val="1300"/>
              </a:lnSpc>
              <a:spcBef>
                <a:spcPts val="85"/>
              </a:spcBef>
            </a:pPr>
            <a:r>
              <a:rPr sz="1200" dirty="0">
                <a:latin typeface="Calibri"/>
                <a:cs typeface="Calibri"/>
              </a:rPr>
              <a:t>пособия </a:t>
            </a:r>
            <a:r>
              <a:rPr sz="1200" spc="-5" dirty="0">
                <a:latin typeface="Calibri"/>
                <a:cs typeface="Calibri"/>
              </a:rPr>
              <a:t>за счет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средств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различных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бюджетов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5048" y="5361432"/>
            <a:ext cx="2066925" cy="920750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3825" marR="213360">
              <a:lnSpc>
                <a:spcPts val="1300"/>
              </a:lnSpc>
              <a:spcBef>
                <a:spcPts val="300"/>
              </a:spcBef>
            </a:pPr>
            <a:r>
              <a:rPr sz="1200" spc="-10" dirty="0">
                <a:latin typeface="Calibri"/>
                <a:cs typeface="Calibri"/>
              </a:rPr>
              <a:t>Школа </a:t>
            </a:r>
            <a:r>
              <a:rPr sz="1200" spc="-5" dirty="0">
                <a:latin typeface="Calibri"/>
                <a:cs typeface="Calibri"/>
              </a:rPr>
              <a:t>бесплатно </a:t>
            </a:r>
            <a:r>
              <a:rPr sz="1200" dirty="0">
                <a:latin typeface="Calibri"/>
                <a:cs typeface="Calibri"/>
              </a:rPr>
              <a:t>из </a:t>
            </a:r>
            <a:r>
              <a:rPr sz="1200" spc="-5" dirty="0">
                <a:latin typeface="Calibri"/>
                <a:cs typeface="Calibri"/>
              </a:rPr>
              <a:t>своих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фондов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предоставляет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</a:p>
          <a:p>
            <a:pPr marL="123825">
              <a:lnSpc>
                <a:spcPts val="1200"/>
              </a:lnSpc>
            </a:pPr>
            <a:r>
              <a:rPr sz="1200" spc="-5" dirty="0">
                <a:latin typeface="Calibri"/>
                <a:cs typeface="Calibri"/>
              </a:rPr>
              <a:t>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обучающимся</a:t>
            </a:r>
            <a:endParaRPr sz="1200" dirty="0">
              <a:latin typeface="Calibri"/>
              <a:cs typeface="Calibri"/>
            </a:endParaRPr>
          </a:p>
          <a:p>
            <a:pPr marL="123825" marR="612140">
              <a:lnSpc>
                <a:spcPts val="1300"/>
              </a:lnSpc>
              <a:spcBef>
                <a:spcPts val="85"/>
              </a:spcBef>
            </a:pPr>
            <a:r>
              <a:rPr sz="1200" spc="-5" dirty="0">
                <a:latin typeface="Calibri"/>
                <a:cs typeface="Calibri"/>
              </a:rPr>
              <a:t>учебники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учебные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пособия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47897" y="113286"/>
            <a:ext cx="10444103" cy="63094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4160"/>
              </a:lnSpc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Примерная рабочая программа начального общего образования по литературному чтению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 bwMode="auto">
          <a:xfrm>
            <a:off x="630048" y="116189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1700" b="1" dirty="0"/>
              <a:t>Основные особенности  содержания примерной рабочей программы </a:t>
            </a:r>
          </a:p>
          <a:p>
            <a:pPr>
              <a:defRPr/>
            </a:pPr>
            <a:r>
              <a:rPr lang="ru-RU" sz="2000" dirty="0" smtClean="0"/>
              <a:t>Соотнесены личностные и метапредметные результаты со спецификой предметного содержания </a:t>
            </a:r>
          </a:p>
          <a:p>
            <a:pPr>
              <a:defRPr/>
            </a:pPr>
            <a:r>
              <a:rPr lang="ru-RU" sz="2000" dirty="0" smtClean="0"/>
              <a:t>Усилено внимание к личностным результатам: обогащение нравственного опыта через организацию учебного диалога</a:t>
            </a:r>
          </a:p>
          <a:p>
            <a:pPr>
              <a:defRPr/>
            </a:pPr>
            <a:r>
              <a:rPr lang="ru-RU" sz="2000" dirty="0" smtClean="0"/>
              <a:t>Выделен специальный подраздел в метапредметных результатах: совместная деятельность</a:t>
            </a:r>
          </a:p>
          <a:p>
            <a:pPr>
              <a:defRPr/>
            </a:pPr>
            <a:r>
              <a:rPr lang="ru-RU" sz="2000" dirty="0" smtClean="0"/>
              <a:t>Распределены предметные результаты по годам обучения </a:t>
            </a:r>
          </a:p>
          <a:p>
            <a:pPr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5909012" y="5661248"/>
            <a:ext cx="49685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000" spc="-19" dirty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  <a:hlinkClick r:id="rId2"/>
              </a:rPr>
              <a:t>https://</a:t>
            </a:r>
            <a:r>
              <a:rPr lang="en-US" sz="2000" spc="-19" dirty="0" smtClean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  <a:hlinkClick r:id="rId2"/>
              </a:rPr>
              <a:t>clck.ru/ZNjjf</a:t>
            </a:r>
            <a:r>
              <a:rPr lang="ru-RU" sz="2000" spc="-19" dirty="0" smtClean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</a:rPr>
              <a:t> </a:t>
            </a:r>
            <a:endParaRPr lang="ru-RU" sz="2000" b="0" i="0" u="none" strike="noStrike" cap="none" spc="-19" dirty="0">
              <a:ln w="0"/>
              <a:solidFill>
                <a:srgbClr val="2D2B8D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9" name="Прямоугольник 37"/>
          <p:cNvSpPr/>
          <p:nvPr/>
        </p:nvSpPr>
        <p:spPr bwMode="auto">
          <a:xfrm>
            <a:off x="0" y="6615411"/>
            <a:ext cx="2718262" cy="163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lang="ru-RU" sz="10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</p:txBody>
      </p:sp>
      <p:grpSp>
        <p:nvGrpSpPr>
          <p:cNvPr id="10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1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5" name="Прямая соединительная линия 25"/>
          <p:cNvCxnSpPr>
            <a:cxnSpLocks/>
          </p:cNvCxnSpPr>
          <p:nvPr/>
        </p:nvCxnSpPr>
        <p:spPr bwMode="auto">
          <a:xfrm>
            <a:off x="1753355" y="-2967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6080" y="1085515"/>
            <a:ext cx="343360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3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3119" y="-29643"/>
            <a:ext cx="9000000" cy="63094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4160"/>
              </a:lnSpc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Соответствие содержания учебника разделам примерной рабочей программы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6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7" name="Группа 7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8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Прямая соединительная линия 23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74140"/>
              </p:ext>
            </p:extLst>
          </p:nvPr>
        </p:nvGraphicFramePr>
        <p:xfrm>
          <a:off x="1504083" y="456476"/>
          <a:ext cx="10557324" cy="6351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08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учебника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Примерная рабочая программа  по предмету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Комментарий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речи. 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Развитие речи.  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9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Слово и предложение. Восприятие слова как объекта изучения, материала для анализа. Наблюдение над значением слова. Различение слова и предложения. Работа с предложением: выделение слов, изменение их порядка.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Слово и предложение. Различение слова и предложения. Работа с предложением: выделение слов, изменение их порядка. Восприятие слова как объекта изучения, материала для анализа. Наблюдение над значением слова.</a:t>
                      </a:r>
                      <a:endParaRPr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  <a:p>
                      <a:pPr>
                        <a:defRPr/>
                      </a:pP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6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Фонетика. Звуки речи. 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Фонетика. Звуки речи. 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Графика. Различение звука и буквы: буква как знак звука. Овладение позиционным способом обозначения звуков буквами. Буквы гласных как показатель твёрдости-мягкости согласных звуков. Функция букв е, ё, ю, я. Мягкий знак (ь) как показатель мягкости предшествующего согласного звука. Знакомство с русским алфавитом как последовательностью букв.</a:t>
                      </a:r>
                      <a:endParaRPr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Графика. Различение звука и буквы: буква как знак звука. Слоговой принцип русской графики. Буквы гласных как показатель твёрдости — мягкости согласных звуков. Функции букв е, ё, ю, я. Мягкий знак как показатель мягкости предшествующего согласного звука в конце слова. Последовательность букв в русском алфавите.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  <a:p>
                      <a:pPr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Чтение.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0309613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Письмо. Письмо букв, буквосочетаний, слогов, слов, предложений с соблюдением гигиенических норм.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Письмо. Письмо букв, буквосочетаний, слогов, слов, предложений с соблюдением гигиенических норм.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0007090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Орфография. Знакомство с правилами правописания и их применение: раздельное написание слов; обозначение гласных после шипящих (ча—ща, чу—щу, жи—ши); прописная (заглавная) буква в начале предложения, в именах собственных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Орфография и пунктуация. Правила правописания и их применение: раздельное написание слов; обозначение гласных после шипящих в сочетаниях жи, ши (в положении под ударением), ча, ща, чу, щу; прописная буква в начале предложения, в именах собственных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070106907"/>
                  </a:ext>
                </a:extLst>
              </a:tr>
            </a:tbl>
          </a:graphicData>
        </a:graphic>
      </p:graphicFrame>
      <p:pic>
        <p:nvPicPr>
          <p:cNvPr id="24" name="Picture 6" descr="C:\Users\AZueva\Desktop\НОВЫЕ обложки\ШР\1 кл\Goreckiy Azbuka-1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2" y="719233"/>
            <a:ext cx="1094605" cy="142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6535" y="-63743"/>
            <a:ext cx="9000000" cy="7192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Соответствие содержания учебника разделам примерной рабочей программы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6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7" name="Группа 7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8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Прямая соединительная линия 23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505949"/>
              </p:ext>
            </p:extLst>
          </p:nvPr>
        </p:nvGraphicFramePr>
        <p:xfrm>
          <a:off x="1818866" y="451401"/>
          <a:ext cx="9960269" cy="6087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7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8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4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0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Содержание учебника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Примерная рабочая программа  по предмету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Комментарий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Развитие речи.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Развитие речи. 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Полностью соответствует элементам содержания ПРП</a:t>
                      </a:r>
                      <a:endParaRPr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Слово и предложение. Выделение предложений из речевого потока. Слово как объект изучения, материал для анализа. Значение слова. Различение слова и предложения. Работа с предложением: выделение слов, изменение их порядка, распространение и сокращение предложения.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Слово и предложение. Различение слова и предложения. Работа с предложением: выделение слов, изменение их порядка. Восприятие слова как объекта изучения, материала для анализа. Наблюдение над значением слова.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Полностью соответствует элементам содержания ПРП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9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Фонетика.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Фонетика.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Графика. Различение звука и буквы: буква как знак звука.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Графика. Различение звука и буквы: буква как знак звука.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4679958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Чтение.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7482309"/>
                  </a:ext>
                </a:extLst>
              </a:tr>
              <a:tr h="48142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Письмо.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2612738"/>
                  </a:ext>
                </a:extLst>
              </a:tr>
              <a:tr h="91862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Орфография и пунктуация. Знакомство с правилами правописания и их применение: раздельное написание слов; 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Орфография и пунктуация. Правила правописания и их применение: раздельное написание слов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643494"/>
                  </a:ext>
                </a:extLst>
              </a:tr>
              <a:tr h="91862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Восприятие художественного произведения. Восприятие художественного произведения, читаемого взрослым или одноклассником.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101075284"/>
                  </a:ext>
                </a:extLst>
              </a:tr>
            </a:tbl>
          </a:graphicData>
        </a:graphic>
      </p:graphicFrame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80" y="779386"/>
            <a:ext cx="1105807" cy="145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9822" y="44145"/>
            <a:ext cx="9000000" cy="63094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4160"/>
              </a:lnSpc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Соответствие содержания учебника разделам примерной рабочей программы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6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7" name="Группа 7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8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Прямая соединительная линия 23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98608"/>
              </p:ext>
            </p:extLst>
          </p:nvPr>
        </p:nvGraphicFramePr>
        <p:xfrm>
          <a:off x="1286786" y="1070687"/>
          <a:ext cx="10380785" cy="4332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0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8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2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52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учебника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Примерная рабочая программа  по предмету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Комментарий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«Жили-были буквы»</a:t>
                      </a:r>
                    </a:p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«Сказки, загадки, небылицы»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Сказка народная (фольклорная) и литературная (авторская)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«Я и мои друзья»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Произведения о детях и для детей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«Апрель, апрель. Звенит капель...»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Произведения о родной природе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«Сказки, загадки, небылицы»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Устное народное творчество — малые фольклорные жанры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«О братьях наших меньших»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Произведения о братьях наших меньших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5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Произведения о маме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элементы содержания 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50906338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«И в шутку и всерьёз»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«Жили-были буквы»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Фольклорные и авторские произведения о чудесах и фантазии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05162655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Вводный урок , рубрика «В мире книг» на последующих уроках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Библиографическая культура (работа с детской книгой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элементам содержания ПРП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00927152"/>
                  </a:ext>
                </a:extLst>
              </a:tr>
            </a:tbl>
          </a:graphicData>
        </a:graphic>
      </p:graphicFrame>
      <p:pic>
        <p:nvPicPr>
          <p:cNvPr id="24" name="Picture 3" descr="C:\Users\AZueva\Desktop\НОВЫЕ обложки\ШР\1 кл\LCH-1-1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1" y="769071"/>
            <a:ext cx="839938" cy="108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53355" y="24451"/>
            <a:ext cx="10473923" cy="63094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4160"/>
              </a:lnSpc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Примерная рабочая программа основного общего образования по окружающему </a:t>
            </a:r>
            <a:r>
              <a:rPr lang="ru-RU" sz="20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миру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7608042" y="5776852"/>
            <a:ext cx="28084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000" spc="-19" dirty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  <a:hlinkClick r:id="rId2"/>
              </a:rPr>
              <a:t>https://</a:t>
            </a:r>
            <a:r>
              <a:rPr lang="en-US" sz="2000" spc="-19" dirty="0" smtClean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  <a:hlinkClick r:id="rId2"/>
              </a:rPr>
              <a:t>clck.ru/Ze57F</a:t>
            </a:r>
            <a:endParaRPr lang="ru-RU" sz="2000" spc="-19" dirty="0" smtClean="0">
              <a:ln w="0"/>
              <a:solidFill>
                <a:srgbClr val="2D2B8D"/>
              </a:solidFill>
              <a:latin typeface="+mj-lt"/>
              <a:ea typeface="+mj-lt"/>
              <a:cs typeface="+mj-lt"/>
            </a:endParaRPr>
          </a:p>
          <a:p>
            <a:pPr algn="ctr">
              <a:defRPr/>
            </a:pPr>
            <a:r>
              <a:rPr lang="ru-RU" sz="2000" spc="-19" dirty="0" smtClean="0">
                <a:ln w="0"/>
                <a:solidFill>
                  <a:srgbClr val="2D2B8D"/>
                </a:solidFill>
                <a:latin typeface="+mj-lt"/>
                <a:ea typeface="+mj-lt"/>
                <a:cs typeface="+mj-lt"/>
              </a:rPr>
              <a:t> </a:t>
            </a:r>
            <a:endParaRPr lang="ru-RU" sz="2000" b="0" i="0" u="none" strike="noStrike" cap="none" spc="-19" dirty="0">
              <a:ln w="0"/>
              <a:solidFill>
                <a:srgbClr val="2D2B8D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9" name="Прямоугольник 37"/>
          <p:cNvSpPr/>
          <p:nvPr/>
        </p:nvSpPr>
        <p:spPr bwMode="auto">
          <a:xfrm>
            <a:off x="0" y="6615411"/>
            <a:ext cx="2718262" cy="163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lang="ru-RU" sz="10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</p:txBody>
      </p:sp>
      <p:grpSp>
        <p:nvGrpSpPr>
          <p:cNvPr id="10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1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5" name="Прямая соединительная линия 25"/>
          <p:cNvCxnSpPr>
            <a:cxnSpLocks/>
          </p:cNvCxnSpPr>
          <p:nvPr/>
        </p:nvCxnSpPr>
        <p:spPr bwMode="auto">
          <a:xfrm>
            <a:off x="1753355" y="-2967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9426" y="1228178"/>
            <a:ext cx="330566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Объект 4"/>
          <p:cNvSpPr>
            <a:spLocks noGrp="1"/>
          </p:cNvSpPr>
          <p:nvPr>
            <p:ph sz="half" idx="1"/>
          </p:nvPr>
        </p:nvSpPr>
        <p:spPr bwMode="auto">
          <a:xfrm>
            <a:off x="685042" y="1253330"/>
            <a:ext cx="4978910" cy="47679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 b="1" dirty="0"/>
              <a:t>Основные особенности  содержания примерной рабочей программы </a:t>
            </a:r>
          </a:p>
          <a:p>
            <a:pPr>
              <a:defRPr/>
            </a:pPr>
            <a:r>
              <a:rPr lang="ru-RU" sz="2000" dirty="0" smtClean="0"/>
              <a:t>Соотнесены личностные и метапредметные результаты со спецификой предметного содержания </a:t>
            </a:r>
          </a:p>
          <a:p>
            <a:pPr>
              <a:defRPr/>
            </a:pPr>
            <a:r>
              <a:rPr lang="ru-RU" sz="2000" dirty="0" smtClean="0"/>
              <a:t>Содержание </a:t>
            </a:r>
            <a:r>
              <a:rPr lang="ru-RU" sz="2000" dirty="0"/>
              <a:t>курса «Окружающий мир» </a:t>
            </a:r>
            <a:r>
              <a:rPr lang="ru-RU" sz="2000" dirty="0" smtClean="0"/>
              <a:t>ориентировано  на раскрытие </a:t>
            </a:r>
            <a:r>
              <a:rPr lang="ru-RU" sz="2000" dirty="0"/>
              <a:t>роли человека в природе и </a:t>
            </a:r>
            <a:r>
              <a:rPr lang="ru-RU" sz="2000" dirty="0" smtClean="0"/>
              <a:t>обществе, освоение </a:t>
            </a:r>
            <a:r>
              <a:rPr lang="ru-RU" sz="2000" dirty="0"/>
              <a:t>общечеловеческих ценностей взаимодействия в системах «Человек и природа», «Человек и общество», «Человек и другие люди», «Человек и его самость», «Человек и познание»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Выделен специальный подраздел в метапредметных результатах: совместная деятельность</a:t>
            </a:r>
          </a:p>
          <a:p>
            <a:pPr>
              <a:defRPr/>
            </a:pPr>
            <a:r>
              <a:rPr lang="ru-RU" sz="2000" dirty="0" smtClean="0"/>
              <a:t>Распределены предметные результаты по годам обучения </a:t>
            </a:r>
          </a:p>
          <a:p>
            <a:pPr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98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31886" y="99112"/>
            <a:ext cx="10538652" cy="40011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Соответствие содержания учебника </a:t>
            </a:r>
            <a:r>
              <a:rPr lang="ru-RU" sz="20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разделам </a:t>
            </a: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примерной рабочей программы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6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7" name="Группа 7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8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Прямая соединительная линия 23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420514"/>
              </p:ext>
            </p:extLst>
          </p:nvPr>
        </p:nvGraphicFramePr>
        <p:xfrm>
          <a:off x="1753354" y="601299"/>
          <a:ext cx="10200236" cy="5572380"/>
        </p:xfrm>
        <a:graphic>
          <a:graphicData uri="http://schemas.openxmlformats.org/drawingml/2006/table">
            <a:tbl>
              <a:tblPr firstRow="1" bandRow="1"/>
              <a:tblGrid>
                <a:gridCol w="3542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8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8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6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Содержание учебника </a:t>
                      </a:r>
                      <a:endParaRPr sz="11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Примерная рабочая программа  по предмету</a:t>
                      </a:r>
                      <a:endParaRPr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Комментарий</a:t>
                      </a:r>
                      <a:endParaRPr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95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«Где 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когда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?»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учиться интересно?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«Мой класс и моя школа»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«Что и кто?»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Родина?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 о народах России?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 о Москве?</a:t>
                      </a:r>
                    </a:p>
                    <a:p>
                      <a:pPr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«Как, откуда и куда?»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живёт семья?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мы станем взрослыми?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и общество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«Рабочее место школьника. Правила безопасной работы на  учебном месте, режим труда и  отдыха". Ценность</a:t>
                      </a:r>
                      <a:r>
                        <a:rPr lang="ru-RU" sz="1100" b="1" dirty="0" smtClean="0"/>
                        <a:t> и красота рукотворного мира. 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617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«Что и кто?»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и природа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«Природа и предметы, созданные человеком. Природные материалы. Бережное отношение к  предметам, вещам, уход за ними. Неживая и живая природа. Погода и термометр. Наблюдение за погодой своего края. Сезонные изменения в природе»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17586984"/>
                  </a:ext>
                </a:extLst>
              </a:tr>
              <a:tr h="1720002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«Что и кто?»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вокруг нас может быть опасным?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«Как, откуда и куда?»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Откуда в наш дом приходит электричество?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«Почему и зачем?»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Зачем мы спим ночью?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полезно есть овощи и фрукты?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нужно чистить зубы и мыть руки?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 автомобиле и поезде нужно соблюдать правила безопасности?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на корабле и в самолёте нужно соблюдать правила безопасности?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безопасной жизни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«Безопасность в сети Интернет (электронный дневник и электронные ресурсы школы) в  условиях контролируемого доступа в  Интернет»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6278803"/>
                  </a:ext>
                </a:extLst>
              </a:tr>
            </a:tbl>
          </a:graphicData>
        </a:graphic>
      </p:graphicFrame>
      <p:pic>
        <p:nvPicPr>
          <p:cNvPr id="24" name="Picture 5" descr="C:\Users\AZueva\Desktop\НОВЫЕ обложки\ШР\1 кл\OM ShRos 1_1 Cover__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4" y="870486"/>
            <a:ext cx="1138460" cy="142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3938015"/>
            <a:ext cx="11765280" cy="2543810"/>
          </a:xfrm>
          <a:custGeom>
            <a:avLst/>
            <a:gdLst/>
            <a:ahLst/>
            <a:cxnLst/>
            <a:rect l="l" t="t" r="r" b="b"/>
            <a:pathLst>
              <a:path w="11765280" h="2543810">
                <a:moveTo>
                  <a:pt x="11765280" y="0"/>
                </a:moveTo>
                <a:lnTo>
                  <a:pt x="0" y="0"/>
                </a:lnTo>
                <a:lnTo>
                  <a:pt x="0" y="2543556"/>
                </a:lnTo>
                <a:lnTo>
                  <a:pt x="11765280" y="2543556"/>
                </a:lnTo>
                <a:lnTo>
                  <a:pt x="1176528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035795" y="1286255"/>
            <a:ext cx="2654935" cy="2281555"/>
            <a:chOff x="9035795" y="1286255"/>
            <a:chExt cx="2654935" cy="2281555"/>
          </a:xfrm>
        </p:grpSpPr>
        <p:sp>
          <p:nvSpPr>
            <p:cNvPr id="4" name="object 4"/>
            <p:cNvSpPr/>
            <p:nvPr/>
          </p:nvSpPr>
          <p:spPr>
            <a:xfrm>
              <a:off x="9050273" y="1300733"/>
              <a:ext cx="2626360" cy="2252980"/>
            </a:xfrm>
            <a:custGeom>
              <a:avLst/>
              <a:gdLst/>
              <a:ahLst/>
              <a:cxnLst/>
              <a:rect l="l" t="t" r="r" b="b"/>
              <a:pathLst>
                <a:path w="2626359" h="2252979">
                  <a:moveTo>
                    <a:pt x="0" y="2252472"/>
                  </a:moveTo>
                  <a:lnTo>
                    <a:pt x="2625852" y="2252472"/>
                  </a:lnTo>
                  <a:lnTo>
                    <a:pt x="2625852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28956">
              <a:solidFill>
                <a:srgbClr val="40A7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049511" y="1299971"/>
              <a:ext cx="2626360" cy="896619"/>
            </a:xfrm>
            <a:custGeom>
              <a:avLst/>
              <a:gdLst/>
              <a:ahLst/>
              <a:cxnLst/>
              <a:rect l="l" t="t" r="r" b="b"/>
              <a:pathLst>
                <a:path w="2626359" h="896619">
                  <a:moveTo>
                    <a:pt x="2625852" y="0"/>
                  </a:moveTo>
                  <a:lnTo>
                    <a:pt x="0" y="0"/>
                  </a:lnTo>
                  <a:lnTo>
                    <a:pt x="0" y="896112"/>
                  </a:lnTo>
                  <a:lnTo>
                    <a:pt x="2625852" y="896112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6508" y="1345564"/>
            <a:ext cx="2650490" cy="2199640"/>
            <a:chOff x="516508" y="1345564"/>
            <a:chExt cx="2650490" cy="2199640"/>
          </a:xfrm>
        </p:grpSpPr>
        <p:sp>
          <p:nvSpPr>
            <p:cNvPr id="7" name="object 7"/>
            <p:cNvSpPr/>
            <p:nvPr/>
          </p:nvSpPr>
          <p:spPr>
            <a:xfrm>
              <a:off x="531113" y="1360169"/>
              <a:ext cx="2621280" cy="2170430"/>
            </a:xfrm>
            <a:custGeom>
              <a:avLst/>
              <a:gdLst/>
              <a:ahLst/>
              <a:cxnLst/>
              <a:rect l="l" t="t" r="r" b="b"/>
              <a:pathLst>
                <a:path w="2621280" h="2170429">
                  <a:moveTo>
                    <a:pt x="0" y="2170176"/>
                  </a:moveTo>
                  <a:lnTo>
                    <a:pt x="2621280" y="2170176"/>
                  </a:lnTo>
                  <a:lnTo>
                    <a:pt x="262128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30351" y="1362455"/>
              <a:ext cx="2621280" cy="897890"/>
            </a:xfrm>
            <a:custGeom>
              <a:avLst/>
              <a:gdLst/>
              <a:ahLst/>
              <a:cxnLst/>
              <a:rect l="l" t="t" r="r" b="b"/>
              <a:pathLst>
                <a:path w="2621280" h="897889">
                  <a:moveTo>
                    <a:pt x="2621280" y="0"/>
                  </a:moveTo>
                  <a:lnTo>
                    <a:pt x="0" y="0"/>
                  </a:lnTo>
                  <a:lnTo>
                    <a:pt x="0" y="897636"/>
                  </a:lnTo>
                  <a:lnTo>
                    <a:pt x="2621280" y="897636"/>
                  </a:lnTo>
                  <a:lnTo>
                    <a:pt x="2621280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970913" y="248792"/>
            <a:ext cx="890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Ключевые</a:t>
            </a:r>
            <a:r>
              <a:rPr spc="-60" dirty="0"/>
              <a:t> </a:t>
            </a:r>
            <a:r>
              <a:rPr spc="-10" dirty="0"/>
              <a:t>приоритеты</a:t>
            </a:r>
            <a:r>
              <a:rPr spc="-40" dirty="0"/>
              <a:t> </a:t>
            </a:r>
            <a:r>
              <a:rPr spc="35" dirty="0"/>
              <a:t>системы</a:t>
            </a:r>
            <a:r>
              <a:rPr spc="-50" dirty="0"/>
              <a:t> </a:t>
            </a:r>
            <a:r>
              <a:rPr spc="5" dirty="0"/>
              <a:t>образования</a:t>
            </a:r>
            <a:r>
              <a:rPr spc="-30" dirty="0"/>
              <a:t> </a:t>
            </a:r>
            <a:r>
              <a:rPr spc="95" dirty="0"/>
              <a:t>РФ</a:t>
            </a:r>
            <a:r>
              <a:rPr spc="-65" dirty="0"/>
              <a:t> </a:t>
            </a:r>
            <a:r>
              <a:rPr spc="5" dirty="0"/>
              <a:t>закреплены</a:t>
            </a:r>
            <a:r>
              <a:rPr spc="-35" dirty="0"/>
              <a:t> </a:t>
            </a:r>
            <a:r>
              <a:rPr spc="10" dirty="0"/>
              <a:t>в</a:t>
            </a:r>
            <a:r>
              <a:rPr spc="-55" dirty="0"/>
              <a:t> </a:t>
            </a:r>
            <a:r>
              <a:rPr spc="10" dirty="0"/>
              <a:t>обновлённых</a:t>
            </a:r>
            <a:r>
              <a:rPr spc="-40" dirty="0"/>
              <a:t> </a:t>
            </a:r>
            <a:r>
              <a:rPr spc="80" dirty="0"/>
              <a:t>ФГОС</a:t>
            </a: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35495" y="4002023"/>
            <a:ext cx="731520" cy="8092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25374" y="6520992"/>
            <a:ext cx="2371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02040" y="4002023"/>
            <a:ext cx="729996" cy="80924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768" y="4066032"/>
            <a:ext cx="731519" cy="8092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63084" y="4035552"/>
            <a:ext cx="731520" cy="80924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6272021" y="1300733"/>
            <a:ext cx="2626360" cy="2252980"/>
          </a:xfrm>
          <a:custGeom>
            <a:avLst/>
            <a:gdLst/>
            <a:ahLst/>
            <a:cxnLst/>
            <a:rect l="l" t="t" r="r" b="b"/>
            <a:pathLst>
              <a:path w="2626359" h="2252979">
                <a:moveTo>
                  <a:pt x="0" y="2252472"/>
                </a:moveTo>
                <a:lnTo>
                  <a:pt x="2625852" y="2252472"/>
                </a:lnTo>
                <a:lnTo>
                  <a:pt x="2625852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28956">
            <a:solidFill>
              <a:srgbClr val="43D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9064752" y="2543301"/>
            <a:ext cx="2597150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20370" marR="247650" indent="-193675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Безо</a:t>
            </a:r>
            <a:r>
              <a:rPr sz="1400" b="1" spc="5" dirty="0">
                <a:solidFill>
                  <a:srgbClr val="252525"/>
                </a:solidFill>
                <a:latin typeface="Calibri"/>
                <a:cs typeface="Calibri"/>
              </a:rPr>
              <a:t>п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ас</a:t>
            </a:r>
            <a:r>
              <a:rPr sz="1400" b="1" spc="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исп</a:t>
            </a:r>
            <a:r>
              <a:rPr sz="1400" b="1" spc="-2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льз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е  цифровых</a:t>
            </a:r>
            <a:r>
              <a:rPr sz="14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технологий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591" y="2549398"/>
            <a:ext cx="2592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2460" marR="226695" indent="-43307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динство</a:t>
            </a:r>
            <a:r>
              <a:rPr sz="1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образов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ат</a:t>
            </a:r>
            <a:r>
              <a:rPr sz="1400" b="1" spc="-2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о  пространства</a:t>
            </a:r>
            <a:r>
              <a:rPr sz="1400" b="1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РФ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86500" y="2312365"/>
            <a:ext cx="25971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Развитие</a:t>
            </a:r>
            <a:r>
              <a:rPr sz="1400" b="1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личностных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качеств</a:t>
            </a:r>
            <a:endParaRPr sz="1400" dirty="0">
              <a:latin typeface="Calibri"/>
              <a:cs typeface="Calibri"/>
            </a:endParaRPr>
          </a:p>
          <a:p>
            <a:pPr marR="8255" algn="ctr">
              <a:lnSpc>
                <a:spcPct val="100000"/>
              </a:lnSpc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для</a:t>
            </a:r>
            <a:r>
              <a:rPr sz="14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адаптации</a:t>
            </a:r>
            <a:r>
              <a:rPr sz="1400" b="1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endParaRPr sz="1400" dirty="0">
              <a:latin typeface="Calibri"/>
              <a:cs typeface="Calibri"/>
            </a:endParaRPr>
          </a:p>
          <a:p>
            <a:pPr marL="274955" marR="282575" algn="ctr">
              <a:lnSpc>
                <a:spcPct val="100000"/>
              </a:lnSpc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изменяющимся</a:t>
            </a:r>
            <a:r>
              <a:rPr sz="1400" b="1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условиям </a:t>
            </a:r>
            <a:r>
              <a:rPr sz="1400" b="1" spc="-3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социальной и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природной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среды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63640" y="1298447"/>
            <a:ext cx="2626360" cy="922019"/>
            <a:chOff x="6263640" y="1298447"/>
            <a:chExt cx="2626360" cy="922019"/>
          </a:xfrm>
        </p:grpSpPr>
        <p:sp>
          <p:nvSpPr>
            <p:cNvPr id="34" name="object 34"/>
            <p:cNvSpPr/>
            <p:nvPr/>
          </p:nvSpPr>
          <p:spPr>
            <a:xfrm>
              <a:off x="6263640" y="1298447"/>
              <a:ext cx="2626360" cy="922019"/>
            </a:xfrm>
            <a:custGeom>
              <a:avLst/>
              <a:gdLst/>
              <a:ahLst/>
              <a:cxnLst/>
              <a:rect l="l" t="t" r="r" b="b"/>
              <a:pathLst>
                <a:path w="2626359" h="922019">
                  <a:moveTo>
                    <a:pt x="2625852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2625852" y="922019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294309" y="1467066"/>
              <a:ext cx="593725" cy="528320"/>
            </a:xfrm>
            <a:custGeom>
              <a:avLst/>
              <a:gdLst/>
              <a:ahLst/>
              <a:cxnLst/>
              <a:rect l="l" t="t" r="r" b="b"/>
              <a:pathLst>
                <a:path w="593725" h="528319">
                  <a:moveTo>
                    <a:pt x="158771" y="48660"/>
                  </a:moveTo>
                  <a:lnTo>
                    <a:pt x="80395" y="48660"/>
                  </a:lnTo>
                  <a:lnTo>
                    <a:pt x="88073" y="49313"/>
                  </a:lnTo>
                  <a:lnTo>
                    <a:pt x="95159" y="51113"/>
                  </a:lnTo>
                  <a:lnTo>
                    <a:pt x="123148" y="96430"/>
                  </a:lnTo>
                  <a:lnTo>
                    <a:pt x="123260" y="97192"/>
                  </a:lnTo>
                  <a:lnTo>
                    <a:pt x="118918" y="137483"/>
                  </a:lnTo>
                  <a:lnTo>
                    <a:pt x="103089" y="179754"/>
                  </a:lnTo>
                  <a:lnTo>
                    <a:pt x="79056" y="216572"/>
                  </a:lnTo>
                  <a:lnTo>
                    <a:pt x="73468" y="222795"/>
                  </a:lnTo>
                  <a:lnTo>
                    <a:pt x="73468" y="230288"/>
                  </a:lnTo>
                  <a:lnTo>
                    <a:pt x="77834" y="287343"/>
                  </a:lnTo>
                  <a:lnTo>
                    <a:pt x="94167" y="338230"/>
                  </a:lnTo>
                  <a:lnTo>
                    <a:pt x="128967" y="389927"/>
                  </a:lnTo>
                  <a:lnTo>
                    <a:pt x="161441" y="417204"/>
                  </a:lnTo>
                  <a:lnTo>
                    <a:pt x="200452" y="436600"/>
                  </a:lnTo>
                  <a:lnTo>
                    <a:pt x="245821" y="448184"/>
                  </a:lnTo>
                  <a:lnTo>
                    <a:pt x="297369" y="452030"/>
                  </a:lnTo>
                  <a:lnTo>
                    <a:pt x="348463" y="448184"/>
                  </a:lnTo>
                  <a:lnTo>
                    <a:pt x="393508" y="436600"/>
                  </a:lnTo>
                  <a:lnTo>
                    <a:pt x="432457" y="417204"/>
                  </a:lnTo>
                  <a:lnTo>
                    <a:pt x="448767" y="403643"/>
                  </a:lnTo>
                  <a:lnTo>
                    <a:pt x="296734" y="403643"/>
                  </a:lnTo>
                  <a:lnTo>
                    <a:pt x="256064" y="400692"/>
                  </a:lnTo>
                  <a:lnTo>
                    <a:pt x="190060" y="377122"/>
                  </a:lnTo>
                  <a:lnTo>
                    <a:pt x="142300" y="324471"/>
                  </a:lnTo>
                  <a:lnTo>
                    <a:pt x="123976" y="261693"/>
                  </a:lnTo>
                  <a:lnTo>
                    <a:pt x="122744" y="241210"/>
                  </a:lnTo>
                  <a:lnTo>
                    <a:pt x="145679" y="204795"/>
                  </a:lnTo>
                  <a:lnTo>
                    <a:pt x="163327" y="162149"/>
                  </a:lnTo>
                  <a:lnTo>
                    <a:pt x="172542" y="117300"/>
                  </a:lnTo>
                  <a:lnTo>
                    <a:pt x="170220" y="74050"/>
                  </a:lnTo>
                  <a:lnTo>
                    <a:pt x="158771" y="48660"/>
                  </a:lnTo>
                  <a:close/>
                </a:path>
                <a:path w="593725" h="528319">
                  <a:moveTo>
                    <a:pt x="515307" y="0"/>
                  </a:moveTo>
                  <a:lnTo>
                    <a:pt x="465485" y="12944"/>
                  </a:lnTo>
                  <a:lnTo>
                    <a:pt x="424010" y="73725"/>
                  </a:lnTo>
                  <a:lnTo>
                    <a:pt x="421721" y="116534"/>
                  </a:lnTo>
                  <a:lnTo>
                    <a:pt x="421716" y="117300"/>
                  </a:lnTo>
                  <a:lnTo>
                    <a:pt x="430928" y="162190"/>
                  </a:lnTo>
                  <a:lnTo>
                    <a:pt x="448556" y="204800"/>
                  </a:lnTo>
                  <a:lnTo>
                    <a:pt x="471486" y="241210"/>
                  </a:lnTo>
                  <a:lnTo>
                    <a:pt x="469813" y="262014"/>
                  </a:lnTo>
                  <a:lnTo>
                    <a:pt x="451180" y="324578"/>
                  </a:lnTo>
                  <a:lnTo>
                    <a:pt x="428433" y="356526"/>
                  </a:lnTo>
                  <a:lnTo>
                    <a:pt x="373537" y="391848"/>
                  </a:lnTo>
                  <a:lnTo>
                    <a:pt x="296734" y="403643"/>
                  </a:lnTo>
                  <a:lnTo>
                    <a:pt x="448767" y="403643"/>
                  </a:lnTo>
                  <a:lnTo>
                    <a:pt x="499632" y="338230"/>
                  </a:lnTo>
                  <a:lnTo>
                    <a:pt x="515809" y="287343"/>
                  </a:lnTo>
                  <a:lnTo>
                    <a:pt x="520556" y="247838"/>
                  </a:lnTo>
                  <a:lnTo>
                    <a:pt x="520635" y="230288"/>
                  </a:lnTo>
                  <a:lnTo>
                    <a:pt x="520000" y="222795"/>
                  </a:lnTo>
                  <a:lnTo>
                    <a:pt x="515174" y="216572"/>
                  </a:lnTo>
                  <a:lnTo>
                    <a:pt x="490711" y="179744"/>
                  </a:lnTo>
                  <a:lnTo>
                    <a:pt x="474725" y="137404"/>
                  </a:lnTo>
                  <a:lnTo>
                    <a:pt x="470515" y="97192"/>
                  </a:lnTo>
                  <a:lnTo>
                    <a:pt x="470514" y="96430"/>
                  </a:lnTo>
                  <a:lnTo>
                    <a:pt x="481138" y="64426"/>
                  </a:lnTo>
                  <a:lnTo>
                    <a:pt x="513495" y="48660"/>
                  </a:lnTo>
                  <a:lnTo>
                    <a:pt x="587773" y="48660"/>
                  </a:lnTo>
                  <a:lnTo>
                    <a:pt x="583746" y="37822"/>
                  </a:lnTo>
                  <a:lnTo>
                    <a:pt x="563688" y="15912"/>
                  </a:lnTo>
                  <a:lnTo>
                    <a:pt x="548514" y="7623"/>
                  </a:lnTo>
                  <a:lnTo>
                    <a:pt x="532303" y="2276"/>
                  </a:lnTo>
                  <a:lnTo>
                    <a:pt x="515307" y="0"/>
                  </a:lnTo>
                  <a:close/>
                </a:path>
                <a:path w="593725" h="528319">
                  <a:moveTo>
                    <a:pt x="271715" y="39153"/>
                  </a:moveTo>
                  <a:lnTo>
                    <a:pt x="222566" y="39153"/>
                  </a:lnTo>
                  <a:lnTo>
                    <a:pt x="222566" y="365416"/>
                  </a:lnTo>
                  <a:lnTo>
                    <a:pt x="236979" y="369597"/>
                  </a:lnTo>
                  <a:lnTo>
                    <a:pt x="246902" y="372957"/>
                  </a:lnTo>
                  <a:lnTo>
                    <a:pt x="256945" y="375435"/>
                  </a:lnTo>
                  <a:lnTo>
                    <a:pt x="271715" y="376973"/>
                  </a:lnTo>
                  <a:lnTo>
                    <a:pt x="271715" y="39153"/>
                  </a:lnTo>
                  <a:close/>
                </a:path>
                <a:path w="593725" h="528319">
                  <a:moveTo>
                    <a:pt x="371664" y="39153"/>
                  </a:moveTo>
                  <a:lnTo>
                    <a:pt x="321753" y="39153"/>
                  </a:lnTo>
                  <a:lnTo>
                    <a:pt x="321753" y="376973"/>
                  </a:lnTo>
                  <a:lnTo>
                    <a:pt x="336535" y="375435"/>
                  </a:lnTo>
                  <a:lnTo>
                    <a:pt x="346661" y="372957"/>
                  </a:lnTo>
                  <a:lnTo>
                    <a:pt x="356811" y="369597"/>
                  </a:lnTo>
                  <a:lnTo>
                    <a:pt x="371664" y="365416"/>
                  </a:lnTo>
                  <a:lnTo>
                    <a:pt x="371664" y="39153"/>
                  </a:lnTo>
                  <a:close/>
                </a:path>
                <a:path w="593725" h="528319">
                  <a:moveTo>
                    <a:pt x="78762" y="0"/>
                  </a:moveTo>
                  <a:lnTo>
                    <a:pt x="30542" y="15912"/>
                  </a:lnTo>
                  <a:lnTo>
                    <a:pt x="13" y="64426"/>
                  </a:lnTo>
                  <a:lnTo>
                    <a:pt x="0" y="65061"/>
                  </a:lnTo>
                  <a:lnTo>
                    <a:pt x="842" y="92833"/>
                  </a:lnTo>
                  <a:lnTo>
                    <a:pt x="21208" y="128692"/>
                  </a:lnTo>
                  <a:lnTo>
                    <a:pt x="62383" y="145014"/>
                  </a:lnTo>
                  <a:lnTo>
                    <a:pt x="71150" y="141595"/>
                  </a:lnTo>
                  <a:lnTo>
                    <a:pt x="77965" y="135247"/>
                  </a:lnTo>
                  <a:lnTo>
                    <a:pt x="81850" y="126529"/>
                  </a:lnTo>
                  <a:lnTo>
                    <a:pt x="81896" y="116534"/>
                  </a:lnTo>
                  <a:lnTo>
                    <a:pt x="78405" y="107717"/>
                  </a:lnTo>
                  <a:lnTo>
                    <a:pt x="71938" y="100972"/>
                  </a:lnTo>
                  <a:lnTo>
                    <a:pt x="63054" y="97192"/>
                  </a:lnTo>
                  <a:lnTo>
                    <a:pt x="58863" y="96430"/>
                  </a:lnTo>
                  <a:lnTo>
                    <a:pt x="55434" y="94398"/>
                  </a:lnTo>
                  <a:lnTo>
                    <a:pt x="53402" y="90969"/>
                  </a:lnTo>
                  <a:lnTo>
                    <a:pt x="49177" y="81968"/>
                  </a:lnTo>
                  <a:lnTo>
                    <a:pt x="48941" y="72205"/>
                  </a:lnTo>
                  <a:lnTo>
                    <a:pt x="52491" y="62966"/>
                  </a:lnTo>
                  <a:lnTo>
                    <a:pt x="59625" y="55536"/>
                  </a:lnTo>
                  <a:lnTo>
                    <a:pt x="66088" y="51974"/>
                  </a:lnTo>
                  <a:lnTo>
                    <a:pt x="73039" y="49615"/>
                  </a:lnTo>
                  <a:lnTo>
                    <a:pt x="80395" y="48660"/>
                  </a:lnTo>
                  <a:lnTo>
                    <a:pt x="158771" y="48660"/>
                  </a:lnTo>
                  <a:lnTo>
                    <a:pt x="153224" y="36359"/>
                  </a:lnTo>
                  <a:lnTo>
                    <a:pt x="141709" y="23358"/>
                  </a:lnTo>
                  <a:lnTo>
                    <a:pt x="128157" y="13023"/>
                  </a:lnTo>
                  <a:lnTo>
                    <a:pt x="112879" y="5488"/>
                  </a:lnTo>
                  <a:lnTo>
                    <a:pt x="96328" y="926"/>
                  </a:lnTo>
                  <a:lnTo>
                    <a:pt x="78762" y="0"/>
                  </a:lnTo>
                  <a:close/>
                </a:path>
                <a:path w="593725" h="528319">
                  <a:moveTo>
                    <a:pt x="587773" y="48660"/>
                  </a:moveTo>
                  <a:lnTo>
                    <a:pt x="513495" y="48660"/>
                  </a:lnTo>
                  <a:lnTo>
                    <a:pt x="520857" y="49615"/>
                  </a:lnTo>
                  <a:lnTo>
                    <a:pt x="527981" y="51974"/>
                  </a:lnTo>
                  <a:lnTo>
                    <a:pt x="534605" y="55536"/>
                  </a:lnTo>
                  <a:lnTo>
                    <a:pt x="541298" y="62966"/>
                  </a:lnTo>
                  <a:lnTo>
                    <a:pt x="544622" y="72205"/>
                  </a:lnTo>
                  <a:lnTo>
                    <a:pt x="544303" y="81968"/>
                  </a:lnTo>
                  <a:lnTo>
                    <a:pt x="540066" y="90969"/>
                  </a:lnTo>
                  <a:lnTo>
                    <a:pt x="538034" y="94398"/>
                  </a:lnTo>
                  <a:lnTo>
                    <a:pt x="534605" y="96430"/>
                  </a:lnTo>
                  <a:lnTo>
                    <a:pt x="531049" y="97192"/>
                  </a:lnTo>
                  <a:lnTo>
                    <a:pt x="521798" y="100972"/>
                  </a:lnTo>
                  <a:lnTo>
                    <a:pt x="515142" y="107717"/>
                  </a:lnTo>
                  <a:lnTo>
                    <a:pt x="511582" y="116534"/>
                  </a:lnTo>
                  <a:lnTo>
                    <a:pt x="511618" y="126529"/>
                  </a:lnTo>
                  <a:lnTo>
                    <a:pt x="515513" y="135247"/>
                  </a:lnTo>
                  <a:lnTo>
                    <a:pt x="522397" y="141595"/>
                  </a:lnTo>
                  <a:lnTo>
                    <a:pt x="531353" y="145014"/>
                  </a:lnTo>
                  <a:lnTo>
                    <a:pt x="541463" y="144944"/>
                  </a:lnTo>
                  <a:lnTo>
                    <a:pt x="580960" y="119671"/>
                  </a:lnTo>
                  <a:lnTo>
                    <a:pt x="593645" y="65061"/>
                  </a:lnTo>
                  <a:lnTo>
                    <a:pt x="593631" y="64426"/>
                  </a:lnTo>
                  <a:lnTo>
                    <a:pt x="587773" y="48660"/>
                  </a:lnTo>
                  <a:close/>
                </a:path>
                <a:path w="593725" h="528319">
                  <a:moveTo>
                    <a:pt x="395921" y="478700"/>
                  </a:moveTo>
                  <a:lnTo>
                    <a:pt x="197547" y="478700"/>
                  </a:lnTo>
                  <a:lnTo>
                    <a:pt x="197547" y="527849"/>
                  </a:lnTo>
                  <a:lnTo>
                    <a:pt x="395921" y="527849"/>
                  </a:lnTo>
                  <a:lnTo>
                    <a:pt x="395921" y="47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0067" y="4058411"/>
            <a:ext cx="729995" cy="80924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304669" y="4947284"/>
            <a:ext cx="1781810" cy="13608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46685" marR="142240" algn="ct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Федеральный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закон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spc="-2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31.07.2020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 304-ФЗ</a:t>
            </a:r>
            <a:endParaRPr sz="1200" dirty="0">
              <a:latin typeface="Calibri"/>
              <a:cs typeface="Calibri"/>
            </a:endParaRPr>
          </a:p>
          <a:p>
            <a:pPr marL="31115" algn="ctr">
              <a:lnSpc>
                <a:spcPts val="12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внесении</a:t>
            </a:r>
            <a:r>
              <a:rPr sz="12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изменений</a:t>
            </a:r>
            <a:endParaRPr sz="1200" dirty="0">
              <a:latin typeface="Calibri"/>
              <a:cs typeface="Calibri"/>
            </a:endParaRPr>
          </a:p>
          <a:p>
            <a:pPr marL="12700" marR="5080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Федеральный</a:t>
            </a:r>
            <a:r>
              <a:rPr sz="12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закон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«Об </a:t>
            </a:r>
            <a:r>
              <a:rPr sz="1200" b="1" spc="-25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образовании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ий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200" b="1" spc="-30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ой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ции»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по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вопросам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воспитания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обучающихся»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811" y="4947284"/>
            <a:ext cx="150431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370"/>
              </a:lnSpc>
              <a:spcBef>
                <a:spcPts val="100"/>
              </a:spcBef>
            </a:pP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Указ</a:t>
            </a:r>
            <a:endParaRPr sz="1200" dirty="0">
              <a:latin typeface="Calibri"/>
              <a:cs typeface="Calibri"/>
            </a:endParaRPr>
          </a:p>
          <a:p>
            <a:pPr marL="147955" marR="140970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</a:t>
            </a:r>
            <a:r>
              <a:rPr sz="12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национальных </a:t>
            </a:r>
            <a:r>
              <a:rPr sz="1200" b="1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целях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развития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Российской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195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Федерации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на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период</a:t>
            </a:r>
            <a:endParaRPr sz="1200" dirty="0">
              <a:latin typeface="Calibri"/>
              <a:cs typeface="Calibri"/>
            </a:endParaRPr>
          </a:p>
          <a:p>
            <a:pPr marL="201295" marR="192405" algn="ctr">
              <a:lnSpc>
                <a:spcPts val="13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до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2030 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года»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21.07.2020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40695" y="1476755"/>
            <a:ext cx="591820" cy="512445"/>
          </a:xfrm>
          <a:custGeom>
            <a:avLst/>
            <a:gdLst/>
            <a:ahLst/>
            <a:cxnLst/>
            <a:rect l="l" t="t" r="r" b="b"/>
            <a:pathLst>
              <a:path w="591820" h="512444">
                <a:moveTo>
                  <a:pt x="418592" y="0"/>
                </a:moveTo>
                <a:lnTo>
                  <a:pt x="172084" y="0"/>
                </a:lnTo>
                <a:lnTo>
                  <a:pt x="172084" y="49022"/>
                </a:lnTo>
                <a:lnTo>
                  <a:pt x="418592" y="49022"/>
                </a:lnTo>
                <a:lnTo>
                  <a:pt x="418592" y="0"/>
                </a:lnTo>
                <a:close/>
              </a:path>
              <a:path w="591820" h="512444">
                <a:moveTo>
                  <a:pt x="98425" y="341884"/>
                </a:moveTo>
                <a:lnTo>
                  <a:pt x="48895" y="341884"/>
                </a:lnTo>
                <a:lnTo>
                  <a:pt x="48895" y="454914"/>
                </a:lnTo>
                <a:lnTo>
                  <a:pt x="52865" y="474184"/>
                </a:lnTo>
                <a:lnTo>
                  <a:pt x="63611" y="492680"/>
                </a:lnTo>
                <a:lnTo>
                  <a:pt x="79380" y="506581"/>
                </a:lnTo>
                <a:lnTo>
                  <a:pt x="98425" y="512064"/>
                </a:lnTo>
                <a:lnTo>
                  <a:pt x="492886" y="512064"/>
                </a:lnTo>
                <a:lnTo>
                  <a:pt x="511831" y="506581"/>
                </a:lnTo>
                <a:lnTo>
                  <a:pt x="527383" y="492680"/>
                </a:lnTo>
                <a:lnTo>
                  <a:pt x="537910" y="474184"/>
                </a:lnTo>
                <a:lnTo>
                  <a:pt x="540021" y="463677"/>
                </a:lnTo>
                <a:lnTo>
                  <a:pt x="98425" y="463677"/>
                </a:lnTo>
                <a:lnTo>
                  <a:pt x="98425" y="341884"/>
                </a:lnTo>
                <a:close/>
              </a:path>
              <a:path w="591820" h="512444">
                <a:moveTo>
                  <a:pt x="541781" y="341884"/>
                </a:moveTo>
                <a:lnTo>
                  <a:pt x="492886" y="341884"/>
                </a:lnTo>
                <a:lnTo>
                  <a:pt x="492886" y="463677"/>
                </a:lnTo>
                <a:lnTo>
                  <a:pt x="540021" y="463677"/>
                </a:lnTo>
                <a:lnTo>
                  <a:pt x="541781" y="454914"/>
                </a:lnTo>
                <a:lnTo>
                  <a:pt x="541781" y="341884"/>
                </a:lnTo>
                <a:close/>
              </a:path>
              <a:path w="591820" h="512444">
                <a:moveTo>
                  <a:pt x="221614" y="317373"/>
                </a:moveTo>
                <a:lnTo>
                  <a:pt x="172084" y="317373"/>
                </a:lnTo>
                <a:lnTo>
                  <a:pt x="172084" y="365633"/>
                </a:lnTo>
                <a:lnTo>
                  <a:pt x="221614" y="365633"/>
                </a:lnTo>
                <a:lnTo>
                  <a:pt x="221614" y="317373"/>
                </a:lnTo>
                <a:close/>
              </a:path>
              <a:path w="591820" h="512444">
                <a:moveTo>
                  <a:pt x="418592" y="317373"/>
                </a:moveTo>
                <a:lnTo>
                  <a:pt x="369697" y="317373"/>
                </a:lnTo>
                <a:lnTo>
                  <a:pt x="369697" y="365633"/>
                </a:lnTo>
                <a:lnTo>
                  <a:pt x="418592" y="365633"/>
                </a:lnTo>
                <a:lnTo>
                  <a:pt x="418592" y="317373"/>
                </a:lnTo>
                <a:close/>
              </a:path>
              <a:path w="591820" h="512444">
                <a:moveTo>
                  <a:pt x="591311" y="97409"/>
                </a:moveTo>
                <a:lnTo>
                  <a:pt x="0" y="97409"/>
                </a:lnTo>
                <a:lnTo>
                  <a:pt x="0" y="256032"/>
                </a:lnTo>
                <a:lnTo>
                  <a:pt x="3853" y="277082"/>
                </a:lnTo>
                <a:lnTo>
                  <a:pt x="14350" y="296894"/>
                </a:lnTo>
                <a:lnTo>
                  <a:pt x="29896" y="311610"/>
                </a:lnTo>
                <a:lnTo>
                  <a:pt x="48895" y="317373"/>
                </a:lnTo>
                <a:lnTo>
                  <a:pt x="542417" y="317373"/>
                </a:lnTo>
                <a:lnTo>
                  <a:pt x="576960" y="296894"/>
                </a:lnTo>
                <a:lnTo>
                  <a:pt x="48895" y="268351"/>
                </a:lnTo>
                <a:lnTo>
                  <a:pt x="48895" y="146431"/>
                </a:lnTo>
                <a:lnTo>
                  <a:pt x="591311" y="146431"/>
                </a:lnTo>
                <a:lnTo>
                  <a:pt x="591311" y="97409"/>
                </a:lnTo>
                <a:close/>
              </a:path>
              <a:path w="591820" h="512444">
                <a:moveTo>
                  <a:pt x="221614" y="219202"/>
                </a:moveTo>
                <a:lnTo>
                  <a:pt x="172084" y="219202"/>
                </a:lnTo>
                <a:lnTo>
                  <a:pt x="172084" y="268351"/>
                </a:lnTo>
                <a:lnTo>
                  <a:pt x="221614" y="268351"/>
                </a:lnTo>
                <a:lnTo>
                  <a:pt x="221614" y="219202"/>
                </a:lnTo>
                <a:close/>
              </a:path>
              <a:path w="591820" h="512444">
                <a:moveTo>
                  <a:pt x="418592" y="219202"/>
                </a:moveTo>
                <a:lnTo>
                  <a:pt x="369697" y="219202"/>
                </a:lnTo>
                <a:lnTo>
                  <a:pt x="369697" y="268351"/>
                </a:lnTo>
                <a:lnTo>
                  <a:pt x="418592" y="268351"/>
                </a:lnTo>
                <a:lnTo>
                  <a:pt x="418592" y="219202"/>
                </a:lnTo>
                <a:close/>
              </a:path>
              <a:path w="591820" h="512444">
                <a:moveTo>
                  <a:pt x="591311" y="146431"/>
                </a:moveTo>
                <a:lnTo>
                  <a:pt x="541781" y="146431"/>
                </a:lnTo>
                <a:lnTo>
                  <a:pt x="541781" y="268351"/>
                </a:lnTo>
                <a:lnTo>
                  <a:pt x="589056" y="268351"/>
                </a:lnTo>
                <a:lnTo>
                  <a:pt x="591311" y="256032"/>
                </a:lnTo>
                <a:lnTo>
                  <a:pt x="591311" y="146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0" name="object 40"/>
          <p:cNvGrpSpPr/>
          <p:nvPr/>
        </p:nvGrpSpPr>
        <p:grpSpPr>
          <a:xfrm>
            <a:off x="332231" y="1286128"/>
            <a:ext cx="11521440" cy="2471420"/>
            <a:chOff x="332231" y="1286128"/>
            <a:chExt cx="11521440" cy="2471420"/>
          </a:xfrm>
        </p:grpSpPr>
        <p:sp>
          <p:nvSpPr>
            <p:cNvPr id="41" name="object 41"/>
            <p:cNvSpPr/>
            <p:nvPr/>
          </p:nvSpPr>
          <p:spPr>
            <a:xfrm>
              <a:off x="1531620" y="1517903"/>
              <a:ext cx="591820" cy="481965"/>
            </a:xfrm>
            <a:custGeom>
              <a:avLst/>
              <a:gdLst/>
              <a:ahLst/>
              <a:cxnLst/>
              <a:rect l="l" t="t" r="r" b="b"/>
              <a:pathLst>
                <a:path w="591819" h="481964">
                  <a:moveTo>
                    <a:pt x="295656" y="0"/>
                  </a:moveTo>
                  <a:lnTo>
                    <a:pt x="0" y="160782"/>
                  </a:lnTo>
                  <a:lnTo>
                    <a:pt x="99060" y="213868"/>
                  </a:lnTo>
                  <a:lnTo>
                    <a:pt x="99060" y="304165"/>
                  </a:lnTo>
                  <a:lnTo>
                    <a:pt x="130295" y="344987"/>
                  </a:lnTo>
                  <a:lnTo>
                    <a:pt x="164924" y="373415"/>
                  </a:lnTo>
                  <a:lnTo>
                    <a:pt x="204965" y="394588"/>
                  </a:lnTo>
                  <a:lnTo>
                    <a:pt x="249012" y="407807"/>
                  </a:lnTo>
                  <a:lnTo>
                    <a:pt x="295656" y="412369"/>
                  </a:lnTo>
                  <a:lnTo>
                    <a:pt x="321284" y="410958"/>
                  </a:lnTo>
                  <a:lnTo>
                    <a:pt x="346376" y="406796"/>
                  </a:lnTo>
                  <a:lnTo>
                    <a:pt x="370683" y="399992"/>
                  </a:lnTo>
                  <a:lnTo>
                    <a:pt x="393954" y="390651"/>
                  </a:lnTo>
                  <a:lnTo>
                    <a:pt x="393954" y="338074"/>
                  </a:lnTo>
                  <a:lnTo>
                    <a:pt x="371736" y="350186"/>
                  </a:lnTo>
                  <a:lnTo>
                    <a:pt x="347662" y="359251"/>
                  </a:lnTo>
                  <a:lnTo>
                    <a:pt x="322159" y="364934"/>
                  </a:lnTo>
                  <a:lnTo>
                    <a:pt x="295656" y="366903"/>
                  </a:lnTo>
                  <a:lnTo>
                    <a:pt x="251858" y="361668"/>
                  </a:lnTo>
                  <a:lnTo>
                    <a:pt x="211407" y="346646"/>
                  </a:lnTo>
                  <a:lnTo>
                    <a:pt x="176123" y="322861"/>
                  </a:lnTo>
                  <a:lnTo>
                    <a:pt x="147828" y="291338"/>
                  </a:lnTo>
                  <a:lnTo>
                    <a:pt x="147828" y="240792"/>
                  </a:lnTo>
                  <a:lnTo>
                    <a:pt x="295656" y="320801"/>
                  </a:lnTo>
                  <a:lnTo>
                    <a:pt x="380238" y="275336"/>
                  </a:lnTo>
                  <a:lnTo>
                    <a:pt x="332105" y="248538"/>
                  </a:lnTo>
                  <a:lnTo>
                    <a:pt x="295656" y="267716"/>
                  </a:lnTo>
                  <a:lnTo>
                    <a:pt x="97662" y="160782"/>
                  </a:lnTo>
                  <a:lnTo>
                    <a:pt x="295656" y="53212"/>
                  </a:lnTo>
                  <a:lnTo>
                    <a:pt x="493649" y="160782"/>
                  </a:lnTo>
                  <a:lnTo>
                    <a:pt x="429006" y="195325"/>
                  </a:lnTo>
                  <a:lnTo>
                    <a:pt x="312166" y="130683"/>
                  </a:lnTo>
                  <a:lnTo>
                    <a:pt x="268859" y="158242"/>
                  </a:lnTo>
                  <a:lnTo>
                    <a:pt x="268097" y="159512"/>
                  </a:lnTo>
                  <a:lnTo>
                    <a:pt x="443484" y="256794"/>
                  </a:lnTo>
                  <a:lnTo>
                    <a:pt x="443484" y="481584"/>
                  </a:lnTo>
                  <a:lnTo>
                    <a:pt x="493013" y="481584"/>
                  </a:lnTo>
                  <a:lnTo>
                    <a:pt x="493013" y="230505"/>
                  </a:lnTo>
                  <a:lnTo>
                    <a:pt x="477138" y="222250"/>
                  </a:lnTo>
                  <a:lnTo>
                    <a:pt x="591312" y="16078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51281" y="3251453"/>
              <a:ext cx="11483340" cy="487045"/>
            </a:xfrm>
            <a:custGeom>
              <a:avLst/>
              <a:gdLst/>
              <a:ahLst/>
              <a:cxnLst/>
              <a:rect l="l" t="t" r="r" b="b"/>
              <a:pathLst>
                <a:path w="11483340" h="487045">
                  <a:moveTo>
                    <a:pt x="24383" y="486791"/>
                  </a:moveTo>
                  <a:lnTo>
                    <a:pt x="24383" y="44196"/>
                  </a:lnTo>
                </a:path>
                <a:path w="11483340" h="487045">
                  <a:moveTo>
                    <a:pt x="7620" y="36575"/>
                  </a:moveTo>
                  <a:lnTo>
                    <a:pt x="122948" y="36575"/>
                  </a:lnTo>
                </a:path>
                <a:path w="11483340" h="487045">
                  <a:moveTo>
                    <a:pt x="11466576" y="442595"/>
                  </a:moveTo>
                  <a:lnTo>
                    <a:pt x="11466576" y="0"/>
                  </a:lnTo>
                </a:path>
                <a:path w="11483340" h="487045">
                  <a:moveTo>
                    <a:pt x="11361420" y="21336"/>
                  </a:moveTo>
                  <a:lnTo>
                    <a:pt x="11476736" y="21336"/>
                  </a:lnTo>
                </a:path>
                <a:path w="11483340" h="487045">
                  <a:moveTo>
                    <a:pt x="0" y="484759"/>
                  </a:moveTo>
                  <a:lnTo>
                    <a:pt x="11483340" y="440436"/>
                  </a:lnTo>
                </a:path>
              </a:pathLst>
            </a:custGeom>
            <a:ln w="381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458717" y="1300733"/>
              <a:ext cx="2626360" cy="2252980"/>
            </a:xfrm>
            <a:custGeom>
              <a:avLst/>
              <a:gdLst/>
              <a:ahLst/>
              <a:cxnLst/>
              <a:rect l="l" t="t" r="r" b="b"/>
              <a:pathLst>
                <a:path w="2626360" h="2252979">
                  <a:moveTo>
                    <a:pt x="0" y="2252472"/>
                  </a:moveTo>
                  <a:lnTo>
                    <a:pt x="2625852" y="2252472"/>
                  </a:lnTo>
                  <a:lnTo>
                    <a:pt x="2625852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28956">
              <a:solidFill>
                <a:srgbClr val="F5B04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4720" y="1299971"/>
              <a:ext cx="2601595" cy="960119"/>
            </a:xfrm>
            <a:custGeom>
              <a:avLst/>
              <a:gdLst/>
              <a:ahLst/>
              <a:cxnLst/>
              <a:rect l="l" t="t" r="r" b="b"/>
              <a:pathLst>
                <a:path w="2601595" h="960119">
                  <a:moveTo>
                    <a:pt x="2601468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2601468" y="960119"/>
                  </a:lnTo>
                  <a:lnTo>
                    <a:pt x="2601468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298819" y="4875021"/>
            <a:ext cx="1498600" cy="1525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3030" marR="28575" indent="-7620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Приказ</a:t>
            </a:r>
            <a:r>
              <a:rPr sz="1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Министерства </a:t>
            </a:r>
            <a:r>
              <a:rPr sz="1200" spc="-25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просвещения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РФ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31.05.2021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286</a:t>
            </a:r>
            <a:endParaRPr sz="1200" dirty="0">
              <a:latin typeface="Calibri"/>
              <a:cs typeface="Calibri"/>
            </a:endParaRPr>
          </a:p>
          <a:p>
            <a:pPr marL="154305">
              <a:lnSpc>
                <a:spcPts val="1195"/>
              </a:lnSpc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«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б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вер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нии</a:t>
            </a:r>
            <a:endParaRPr sz="1200" dirty="0">
              <a:latin typeface="Calibri"/>
              <a:cs typeface="Calibri"/>
            </a:endParaRPr>
          </a:p>
          <a:p>
            <a:pPr marL="147955" marR="139065" indent="124460">
              <a:lnSpc>
                <a:spcPts val="13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государственного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образовательного</a:t>
            </a:r>
            <a:endParaRPr sz="1200" dirty="0">
              <a:latin typeface="Calibri"/>
              <a:cs typeface="Calibri"/>
            </a:endParaRPr>
          </a:p>
          <a:p>
            <a:pPr marL="21590">
              <a:lnSpc>
                <a:spcPts val="1195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ста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нд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рта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ачаль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но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общего</a:t>
            </a:r>
            <a:r>
              <a:rPr sz="12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56269" y="4887214"/>
            <a:ext cx="1498600" cy="1525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3030" marR="28575" indent="-7620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Приказ</a:t>
            </a:r>
            <a:r>
              <a:rPr sz="1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Министерства </a:t>
            </a:r>
            <a:r>
              <a:rPr sz="1200" spc="-25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просвещения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РФ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31.05.2021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287</a:t>
            </a:r>
            <a:endParaRPr sz="1200" dirty="0">
              <a:latin typeface="Calibri"/>
              <a:cs typeface="Calibri"/>
            </a:endParaRPr>
          </a:p>
          <a:p>
            <a:pPr marL="154305">
              <a:lnSpc>
                <a:spcPts val="1195"/>
              </a:lnSpc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«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ут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нии</a:t>
            </a:r>
            <a:endParaRPr sz="1200" dirty="0">
              <a:latin typeface="Calibri"/>
              <a:cs typeface="Calibri"/>
            </a:endParaRPr>
          </a:p>
          <a:p>
            <a:pPr marL="147955" marR="138430" indent="124460">
              <a:lnSpc>
                <a:spcPts val="1300"/>
              </a:lnSpc>
              <a:spcBef>
                <a:spcPts val="85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государственного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образовательного</a:t>
            </a:r>
            <a:endParaRPr sz="1200" dirty="0">
              <a:latin typeface="Calibri"/>
              <a:cs typeface="Calibri"/>
            </a:endParaRPr>
          </a:p>
          <a:p>
            <a:pPr marL="59690">
              <a:lnSpc>
                <a:spcPts val="1200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стандарта</a:t>
            </a:r>
            <a:r>
              <a:rPr sz="12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основного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общего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42981" y="4882642"/>
            <a:ext cx="1603375" cy="11963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3820" marR="75565" indent="635" algn="ctr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Протокол ФУМО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по 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общему</a:t>
            </a:r>
            <a:r>
              <a:rPr sz="12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образованию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3/21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27.09.2021</a:t>
            </a:r>
            <a:endParaRPr sz="1200" dirty="0">
              <a:latin typeface="Calibri"/>
              <a:cs typeface="Calibri"/>
            </a:endParaRPr>
          </a:p>
          <a:p>
            <a:pPr marL="12700" marR="5080" indent="635" algn="ctr">
              <a:lnSpc>
                <a:spcPts val="1300"/>
              </a:lnSpc>
              <a:spcBef>
                <a:spcPts val="85"/>
              </a:spcBef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Примерные рабочие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программы</a:t>
            </a:r>
            <a:r>
              <a:rPr sz="12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начального </a:t>
            </a:r>
            <a:r>
              <a:rPr sz="1200" b="1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основного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общего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70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61904" y="4011167"/>
            <a:ext cx="731520" cy="80924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4600702" y="4893055"/>
            <a:ext cx="122237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Паспорт</a:t>
            </a:r>
            <a:r>
              <a:rPr sz="1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стратегии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«Цифровая</a:t>
            </a:r>
            <a:endParaRPr sz="1200" dirty="0">
              <a:latin typeface="Calibri"/>
              <a:cs typeface="Calibri"/>
            </a:endParaRPr>
          </a:p>
          <a:p>
            <a:pPr marL="79375" marR="73025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тр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ма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ция  образования» 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15.07.2021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73196" y="2553081"/>
            <a:ext cx="25971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Единство</a:t>
            </a:r>
            <a:r>
              <a:rPr sz="14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учебной</a:t>
            </a:r>
            <a:r>
              <a:rPr sz="1400" b="1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R="38735" algn="ctr">
              <a:lnSpc>
                <a:spcPct val="100000"/>
              </a:lnSpc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воспитательной</a:t>
            </a:r>
            <a:r>
              <a:rPr sz="1400" b="1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деятельности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75988" y="1539239"/>
            <a:ext cx="546100" cy="559435"/>
          </a:xfrm>
          <a:custGeom>
            <a:avLst/>
            <a:gdLst/>
            <a:ahLst/>
            <a:cxnLst/>
            <a:rect l="l" t="t" r="r" b="b"/>
            <a:pathLst>
              <a:path w="546100" h="559435">
                <a:moveTo>
                  <a:pt x="135889" y="388874"/>
                </a:moveTo>
                <a:lnTo>
                  <a:pt x="79375" y="388874"/>
                </a:lnTo>
                <a:lnTo>
                  <a:pt x="48488" y="395559"/>
                </a:lnTo>
                <a:lnTo>
                  <a:pt x="23256" y="413781"/>
                </a:lnTo>
                <a:lnTo>
                  <a:pt x="6240" y="440791"/>
                </a:lnTo>
                <a:lnTo>
                  <a:pt x="0" y="473837"/>
                </a:lnTo>
                <a:lnTo>
                  <a:pt x="6240" y="506908"/>
                </a:lnTo>
                <a:lnTo>
                  <a:pt x="23256" y="534098"/>
                </a:lnTo>
                <a:lnTo>
                  <a:pt x="48488" y="552525"/>
                </a:lnTo>
                <a:lnTo>
                  <a:pt x="79375" y="559308"/>
                </a:lnTo>
                <a:lnTo>
                  <a:pt x="545591" y="559308"/>
                </a:lnTo>
                <a:lnTo>
                  <a:pt x="545591" y="510413"/>
                </a:lnTo>
                <a:lnTo>
                  <a:pt x="79375" y="510413"/>
                </a:lnTo>
                <a:lnTo>
                  <a:pt x="65980" y="507555"/>
                </a:lnTo>
                <a:lnTo>
                  <a:pt x="55086" y="499744"/>
                </a:lnTo>
                <a:lnTo>
                  <a:pt x="47763" y="488124"/>
                </a:lnTo>
                <a:lnTo>
                  <a:pt x="45085" y="473837"/>
                </a:lnTo>
                <a:lnTo>
                  <a:pt x="47763" y="459896"/>
                </a:lnTo>
                <a:lnTo>
                  <a:pt x="55086" y="448421"/>
                </a:lnTo>
                <a:lnTo>
                  <a:pt x="65980" y="440636"/>
                </a:lnTo>
                <a:lnTo>
                  <a:pt x="79375" y="437769"/>
                </a:lnTo>
                <a:lnTo>
                  <a:pt x="135889" y="437769"/>
                </a:lnTo>
                <a:lnTo>
                  <a:pt x="135889" y="388874"/>
                </a:lnTo>
                <a:close/>
              </a:path>
              <a:path w="546100" h="559435">
                <a:moveTo>
                  <a:pt x="204470" y="291846"/>
                </a:moveTo>
                <a:lnTo>
                  <a:pt x="158750" y="291846"/>
                </a:lnTo>
                <a:lnTo>
                  <a:pt x="158750" y="473837"/>
                </a:lnTo>
                <a:lnTo>
                  <a:pt x="250189" y="425576"/>
                </a:lnTo>
                <a:lnTo>
                  <a:pt x="341122" y="425576"/>
                </a:lnTo>
                <a:lnTo>
                  <a:pt x="341122" y="395097"/>
                </a:lnTo>
                <a:lnTo>
                  <a:pt x="204470" y="395097"/>
                </a:lnTo>
                <a:lnTo>
                  <a:pt x="204470" y="291846"/>
                </a:lnTo>
                <a:close/>
              </a:path>
              <a:path w="546100" h="559435">
                <a:moveTo>
                  <a:pt x="341122" y="425576"/>
                </a:moveTo>
                <a:lnTo>
                  <a:pt x="250189" y="425576"/>
                </a:lnTo>
                <a:lnTo>
                  <a:pt x="341122" y="473837"/>
                </a:lnTo>
                <a:lnTo>
                  <a:pt x="341122" y="425576"/>
                </a:lnTo>
                <a:close/>
              </a:path>
              <a:path w="546100" h="559435">
                <a:moveTo>
                  <a:pt x="545591" y="388874"/>
                </a:moveTo>
                <a:lnTo>
                  <a:pt x="363982" y="388874"/>
                </a:lnTo>
                <a:lnTo>
                  <a:pt x="363982" y="437769"/>
                </a:lnTo>
                <a:lnTo>
                  <a:pt x="545591" y="437769"/>
                </a:lnTo>
                <a:lnTo>
                  <a:pt x="545591" y="388874"/>
                </a:lnTo>
                <a:close/>
              </a:path>
              <a:path w="546100" h="559435">
                <a:moveTo>
                  <a:pt x="250189" y="371348"/>
                </a:moveTo>
                <a:lnTo>
                  <a:pt x="204470" y="395097"/>
                </a:lnTo>
                <a:lnTo>
                  <a:pt x="295401" y="395097"/>
                </a:lnTo>
                <a:lnTo>
                  <a:pt x="250189" y="371348"/>
                </a:lnTo>
                <a:close/>
              </a:path>
              <a:path w="546100" h="559435">
                <a:moveTo>
                  <a:pt x="341122" y="291846"/>
                </a:moveTo>
                <a:lnTo>
                  <a:pt x="295401" y="291846"/>
                </a:lnTo>
                <a:lnTo>
                  <a:pt x="295401" y="395097"/>
                </a:lnTo>
                <a:lnTo>
                  <a:pt x="341122" y="395097"/>
                </a:lnTo>
                <a:lnTo>
                  <a:pt x="341122" y="291846"/>
                </a:lnTo>
                <a:close/>
              </a:path>
              <a:path w="546100" h="559435">
                <a:moveTo>
                  <a:pt x="499872" y="194183"/>
                </a:moveTo>
                <a:lnTo>
                  <a:pt x="125095" y="194183"/>
                </a:lnTo>
                <a:lnTo>
                  <a:pt x="94108" y="200947"/>
                </a:lnTo>
                <a:lnTo>
                  <a:pt x="68659" y="219344"/>
                </a:lnTo>
                <a:lnTo>
                  <a:pt x="51425" y="246528"/>
                </a:lnTo>
                <a:lnTo>
                  <a:pt x="45085" y="279654"/>
                </a:lnTo>
                <a:lnTo>
                  <a:pt x="51425" y="312679"/>
                </a:lnTo>
                <a:lnTo>
                  <a:pt x="68659" y="339645"/>
                </a:lnTo>
                <a:lnTo>
                  <a:pt x="94108" y="357824"/>
                </a:lnTo>
                <a:lnTo>
                  <a:pt x="125095" y="364489"/>
                </a:lnTo>
                <a:lnTo>
                  <a:pt x="135889" y="364489"/>
                </a:lnTo>
                <a:lnTo>
                  <a:pt x="135889" y="316357"/>
                </a:lnTo>
                <a:lnTo>
                  <a:pt x="125095" y="316357"/>
                </a:lnTo>
                <a:lnTo>
                  <a:pt x="111700" y="313390"/>
                </a:lnTo>
                <a:lnTo>
                  <a:pt x="100806" y="305387"/>
                </a:lnTo>
                <a:lnTo>
                  <a:pt x="93483" y="293693"/>
                </a:lnTo>
                <a:lnTo>
                  <a:pt x="90804" y="279654"/>
                </a:lnTo>
                <a:lnTo>
                  <a:pt x="93483" y="265346"/>
                </a:lnTo>
                <a:lnTo>
                  <a:pt x="100806" y="253682"/>
                </a:lnTo>
                <a:lnTo>
                  <a:pt x="111700" y="245828"/>
                </a:lnTo>
                <a:lnTo>
                  <a:pt x="125095" y="242950"/>
                </a:lnTo>
                <a:lnTo>
                  <a:pt x="499872" y="242950"/>
                </a:lnTo>
                <a:lnTo>
                  <a:pt x="499872" y="194183"/>
                </a:lnTo>
                <a:close/>
              </a:path>
              <a:path w="546100" h="559435">
                <a:moveTo>
                  <a:pt x="499872" y="316357"/>
                </a:moveTo>
                <a:lnTo>
                  <a:pt x="363982" y="316357"/>
                </a:lnTo>
                <a:lnTo>
                  <a:pt x="363982" y="364489"/>
                </a:lnTo>
                <a:lnTo>
                  <a:pt x="499872" y="364489"/>
                </a:lnTo>
                <a:lnTo>
                  <a:pt x="499872" y="316357"/>
                </a:lnTo>
                <a:close/>
              </a:path>
              <a:path w="546100" h="559435">
                <a:moveTo>
                  <a:pt x="420497" y="0"/>
                </a:moveTo>
                <a:lnTo>
                  <a:pt x="90804" y="0"/>
                </a:lnTo>
                <a:lnTo>
                  <a:pt x="90804" y="48895"/>
                </a:lnTo>
                <a:lnTo>
                  <a:pt x="420497" y="48895"/>
                </a:lnTo>
                <a:lnTo>
                  <a:pt x="433891" y="51742"/>
                </a:lnTo>
                <a:lnTo>
                  <a:pt x="444785" y="59483"/>
                </a:lnTo>
                <a:lnTo>
                  <a:pt x="452108" y="70915"/>
                </a:lnTo>
                <a:lnTo>
                  <a:pt x="454787" y="84836"/>
                </a:lnTo>
                <a:lnTo>
                  <a:pt x="452108" y="99143"/>
                </a:lnTo>
                <a:lnTo>
                  <a:pt x="444785" y="110807"/>
                </a:lnTo>
                <a:lnTo>
                  <a:pt x="433891" y="118661"/>
                </a:lnTo>
                <a:lnTo>
                  <a:pt x="420497" y="121538"/>
                </a:lnTo>
                <a:lnTo>
                  <a:pt x="90804" y="121538"/>
                </a:lnTo>
                <a:lnTo>
                  <a:pt x="90804" y="170434"/>
                </a:lnTo>
                <a:lnTo>
                  <a:pt x="420497" y="170434"/>
                </a:lnTo>
                <a:lnTo>
                  <a:pt x="451483" y="163649"/>
                </a:lnTo>
                <a:lnTo>
                  <a:pt x="476932" y="145208"/>
                </a:lnTo>
                <a:lnTo>
                  <a:pt x="494166" y="117981"/>
                </a:lnTo>
                <a:lnTo>
                  <a:pt x="500507" y="84836"/>
                </a:lnTo>
                <a:lnTo>
                  <a:pt x="494166" y="51810"/>
                </a:lnTo>
                <a:lnTo>
                  <a:pt x="476932" y="24844"/>
                </a:lnTo>
                <a:lnTo>
                  <a:pt x="451483" y="6665"/>
                </a:lnTo>
                <a:lnTo>
                  <a:pt x="420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9822" y="0"/>
            <a:ext cx="9000000" cy="7192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Соответствие содержания учебника </a:t>
            </a:r>
            <a:r>
              <a:rPr lang="ru-RU" sz="20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разделам </a:t>
            </a: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примерной рабочей программы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6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7" name="Группа 7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8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Прямая соединительная линия 23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52752"/>
              </p:ext>
            </p:extLst>
          </p:nvPr>
        </p:nvGraphicFramePr>
        <p:xfrm>
          <a:off x="1753354" y="601299"/>
          <a:ext cx="10200236" cy="4023392"/>
        </p:xfrm>
        <a:graphic>
          <a:graphicData uri="http://schemas.openxmlformats.org/drawingml/2006/table">
            <a:tbl>
              <a:tblPr firstRow="1" bandRow="1"/>
              <a:tblGrid>
                <a:gridCol w="3542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8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8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46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Содержание учебника </a:t>
                      </a:r>
                      <a:endParaRPr sz="11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Примерная рабочая программа  по предмету</a:t>
                      </a:r>
                      <a:endParaRPr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Комментарий</a:t>
                      </a:r>
                      <a:endParaRPr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100" dirty="0" smtClean="0"/>
                        <a:t>Введение. Этот удивительный мир. Мы — школьники. Я и другие люди.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Труд людей. Семья. Наша страна — Россия. Родной край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и общество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«Рабочее место школьника. Правила безопасной работы на  учебном месте, режим труда и  отдыха"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4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Труд людей. Родная природа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и природа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«Погода и термометр.</a:t>
                      </a:r>
                      <a:r>
                        <a:rPr lang="ru-RU" sz="1100" b="1" dirty="0" smtClean="0"/>
                        <a:t> Определение температуры воздуха (воды) по термометру.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dirty="0" smtClean="0"/>
                        <a:t>Части растения (называние, краткая характеристика значения для жизни растения): корень, стебель, лист, цветок, плод, семя.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17586984"/>
                  </a:ext>
                </a:extLst>
              </a:tr>
              <a:tr h="15782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100" dirty="0" smtClean="0"/>
                        <a:t>Твоё здоровье. Наша страна — Россия. Родной край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безопасной жизни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«Безопасность в сети Интернет (электронный дневник и электронные ресурсы школы) в  условиях контролируемого доступа в  Интернет»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6278803"/>
                  </a:ext>
                </a:extLst>
              </a:tr>
            </a:tbl>
          </a:graphicData>
        </a:graphic>
      </p:graphicFrame>
      <p:pic>
        <p:nvPicPr>
          <p:cNvPr id="24" name="Picture 2" descr="D:\Downloads\cover1__w600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50" y="913956"/>
            <a:ext cx="1239070" cy="160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872842" y="194744"/>
            <a:ext cx="9000000" cy="6411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Рекомендации по компенсации отсутствующих элементов содержания</a:t>
            </a:r>
            <a:endParaRPr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5" name="Прямоугольник 37"/>
          <p:cNvSpPr/>
          <p:nvPr/>
        </p:nvSpPr>
        <p:spPr bwMode="auto">
          <a:xfrm>
            <a:off x="0" y="6615410"/>
            <a:ext cx="2718261" cy="1631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dirty="0"/>
          </a:p>
        </p:txBody>
      </p:sp>
      <p:grpSp>
        <p:nvGrpSpPr>
          <p:cNvPr id="6" name="Группа 4"/>
          <p:cNvGrpSpPr/>
          <p:nvPr/>
        </p:nvGrpSpPr>
        <p:grpSpPr bwMode="auto">
          <a:xfrm>
            <a:off x="240696" y="194744"/>
            <a:ext cx="1268959" cy="438774"/>
            <a:chOff x="254664" y="195485"/>
            <a:chExt cx="951719" cy="329080"/>
          </a:xfrm>
        </p:grpSpPr>
        <p:sp>
          <p:nvSpPr>
            <p:cNvPr id="7" name="Freeform 6"/>
            <p:cNvSpPr/>
            <p:nvPr/>
          </p:nvSpPr>
          <p:spPr bwMode="auto">
            <a:xfrm>
              <a:off x="257798" y="350100"/>
              <a:ext cx="362509" cy="2089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39695" y="350100"/>
              <a:ext cx="362509" cy="20893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4664" y="425319"/>
              <a:ext cx="82531" cy="7730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51821" y="425319"/>
              <a:ext cx="56413" cy="77307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23905" y="424274"/>
              <a:ext cx="76262" cy="79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17928" y="424274"/>
              <a:ext cx="69993" cy="79396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03594" y="425319"/>
              <a:ext cx="60591" cy="77307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81945" y="425319"/>
              <a:ext cx="56413" cy="77307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54030" y="425319"/>
              <a:ext cx="119095" cy="99246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84617" y="425319"/>
              <a:ext cx="57457" cy="77307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57746" y="425319"/>
              <a:ext cx="81486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052814" y="425319"/>
              <a:ext cx="82531" cy="77307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147881" y="425319"/>
              <a:ext cx="58502" cy="77307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654784" y="195485"/>
              <a:ext cx="151480" cy="19117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9" tIns="60959" rIns="121919" bIns="609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Прямая соединительная линия 21"/>
          <p:cNvCxnSpPr>
            <a:cxnSpLocks/>
          </p:cNvCxnSpPr>
          <p:nvPr/>
        </p:nvCxnSpPr>
        <p:spPr bwMode="auto">
          <a:xfrm>
            <a:off x="1753354" y="-2966"/>
            <a:ext cx="0" cy="60426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47369"/>
              </p:ext>
            </p:extLst>
          </p:nvPr>
        </p:nvGraphicFramePr>
        <p:xfrm>
          <a:off x="2219497" y="1026847"/>
          <a:ext cx="9458723" cy="2926080"/>
        </p:xfrm>
        <a:graphic>
          <a:graphicData uri="http://schemas.openxmlformats.org/drawingml/2006/table">
            <a:tbl>
              <a:tblPr firstRow="1" bandRow="1"/>
              <a:tblGrid>
                <a:gridCol w="4473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5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35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/>
                        <a:t>Отсутствующие элементы содержания</a:t>
                      </a:r>
                      <a:endParaRPr sz="12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/>
                        <a:t>Рекомендации по компенсации</a:t>
                      </a:r>
                      <a:endParaRPr sz="1200" dirty="0"/>
                    </a:p>
                    <a:p>
                      <a:pPr algn="ctr">
                        <a:defRPr/>
                      </a:pPr>
                      <a:r>
                        <a:rPr lang="ru-RU" sz="1200" dirty="0"/>
                        <a:t>(при отсутствии элементов содержания)</a:t>
                      </a:r>
                      <a:endParaRPr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Погода и термометр. Наблюдение за погодой своего края. Сезонные изменения в природе. Части растения (называние, краткая характеристика значения для жизни растения): корень, стебель, лист, цветок, плод , семя.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Использовать</a:t>
                      </a:r>
                      <a:r>
                        <a:rPr lang="ru-RU" sz="1200" b="1" baseline="0" dirty="0" smtClean="0"/>
                        <a:t> пособие «Опыты и эксперименты» 1-2 класс Дорохина Н.Н., Паршина О.А.  (темы «Живая и неживая природа», «Температура и термометр», «Осадки. Явления природы»</a:t>
                      </a:r>
                      <a:r>
                        <a:rPr lang="ru-RU" sz="1200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использовать материал учебника 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«Естествознание. Азбука экологии» 1 класс Шпотова Т.В. (тема «В некотором царстве. Растения»)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«Рабочее место школьника. Правила безопасной работы на  учебном месте, режим труда и  отдыха.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Включить материал о рабочем месте школьника и правилах безопасной работы на учебном месте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тему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37038092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отдельные элементы содержания «Безопасность в сети Интернет (электронный дневник и электронные ресурсы школы) в  условиях контролируемого доступа в  Интернет»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материалы пособия «Информационная безопасность, или Как вести себя в Сети» Сиденко А.Г.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71868244"/>
                  </a:ext>
                </a:extLst>
              </a:tr>
            </a:tbl>
          </a:graphicData>
        </a:graphic>
      </p:graphicFrame>
      <p:pic>
        <p:nvPicPr>
          <p:cNvPr id="178178" name="Picture 2" descr="Изображение Опыты и эксперименты в начальной школе. 1-2 клас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06" y="4055389"/>
            <a:ext cx="1817815" cy="243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4" descr="Изображение Естествознание. Азбука экологии. 1 клас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55" y="4063092"/>
            <a:ext cx="1835164" cy="24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 descr="Изображение Информационная безопасность, или Как вести себя в Сети.  2 - 4 клас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853" y="4063092"/>
            <a:ext cx="1851595" cy="244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Downloads\cover1__w600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50" y="913956"/>
            <a:ext cx="1239070" cy="160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240697" y="194747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1753355" y="197058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06646" y="279950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УЧЕБНЫЕ ПОСОБИЯ ДЛЯ РЕАЛИЗАЦИИ ВНЕУРОЧНОЙ ДЕЯТЕЛЬНОСТИ</a:t>
            </a:r>
            <a:endParaRPr lang="ru-RU" sz="20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48407"/>
              </p:ext>
            </p:extLst>
          </p:nvPr>
        </p:nvGraphicFramePr>
        <p:xfrm>
          <a:off x="137989" y="1070794"/>
          <a:ext cx="7399323" cy="4914836"/>
        </p:xfrm>
        <a:graphic>
          <a:graphicData uri="http://schemas.openxmlformats.org/drawingml/2006/table">
            <a:tbl>
              <a:tblPr/>
              <a:tblGrid>
                <a:gridCol w="1818751">
                  <a:extLst>
                    <a:ext uri="{9D8B030D-6E8A-4147-A177-3AD203B41FA5}">
                      <a16:colId xmlns="" xmlns:a16="http://schemas.microsoft.com/office/drawing/2014/main" val="405908439"/>
                    </a:ext>
                  </a:extLst>
                </a:gridCol>
                <a:gridCol w="5580572">
                  <a:extLst>
                    <a:ext uri="{9D8B030D-6E8A-4147-A177-3AD203B41FA5}">
                      <a16:colId xmlns="" xmlns:a16="http://schemas.microsoft.com/office/drawing/2014/main" val="152928745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НАПРАВЛЕНИЯ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F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АВТОР/НАЗВАНИЕ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 КУРСА ВНЕУРОЧНОЙ ДЕЯТЕЛЬНОСТИ 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391618"/>
                  </a:ext>
                </a:extLst>
              </a:tr>
              <a:tr h="34462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Общеинтеллектуальное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М.К.Антошин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Грамотный читатель. Обучение смысловому чтению (1–4)</a:t>
                      </a:r>
                      <a:endParaRPr lang="ru-RU" sz="800" b="1" i="0" u="non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Т.А.Ладыженская, Н.В.Ладыженская, Р.И.Никольская, Г.И.Сорокина </a:t>
                      </a:r>
                      <a:r>
                        <a:rPr lang="ru-RU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Детская риторика в рассказах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и картинках (1-4)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Л.В.Петленко, В.Ю.Романова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Русский язык.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Познавательные истории с заданиями</a:t>
                      </a:r>
                      <a:endParaRPr lang="ru-RU" sz="800" b="1" i="0" u="non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С.И.Волкова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Геометрия вокруг нас (1–4)</a:t>
                      </a:r>
                      <a:endParaRPr lang="ru-RU" sz="800" b="1" i="0" u="non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Ю.И.Глаголева 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Развитие математических способностей (1–4)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Е.Э.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Кочурова 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Занимательная математика (1-4)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Н.Г.Калашникова </a:t>
                      </a:r>
                      <a:r>
                        <a:rPr lang="ru-RU" sz="12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и др.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Секреты финансовой грамоты (2-4)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О.Н.Журавлева, С.В. Александрова.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Моя конституция (1-4)</a:t>
                      </a:r>
                      <a:endParaRPr lang="ru-RU" sz="800" b="1" i="0" u="non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Н.Н.Дорохина, О.А.Паршина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Опыты и эксперименты в начальной школе (1-2)</a:t>
                      </a:r>
                      <a:endParaRPr lang="ru-RU" sz="800" b="1" i="0" u="none" strike="noStrike" kern="1200" cap="non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И.К.Лапина, В.Г.Сурдин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Школа юного астронома (3-4)</a:t>
                      </a:r>
                      <a:endParaRPr lang="ru-RU" sz="8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Т.А.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Корнева, О.А.Корнев </a:t>
                      </a:r>
                      <a:r>
                        <a:rPr lang="ru-RU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Проектная мастерская (1)</a:t>
                      </a: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037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Общекультурное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И.Ю.Алексашина, О.И.Лагутенко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Что мы знаем про то, что нас окружает? </a:t>
                      </a: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Тетрадь-практикум. В 2 ч. (1-4)</a:t>
                      </a: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4314606"/>
                  </a:ext>
                </a:extLst>
              </a:tr>
              <a:tr h="4497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Спортивно­-оздоровительное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Под ред. Г.Г.Онищенко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Open Sans" pitchFamily="34" charset="0"/>
                          <a:cs typeface="Open Sans" pitchFamily="34" charset="0"/>
                        </a:rPr>
                        <a:t>Здорово быть здоровым</a:t>
                      </a:r>
                    </a:p>
                  </a:txBody>
                  <a:tcPr marL="108000" marR="108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5073343"/>
                  </a:ext>
                </a:extLst>
              </a:tr>
            </a:tbl>
          </a:graphicData>
        </a:graphic>
      </p:graphicFrame>
      <p:pic>
        <p:nvPicPr>
          <p:cNvPr id="34" name="Picture 2" descr="C:\Users\MRomanova\AppData\Local\Microsoft\Windows\Temporary Internet Files\Content.Outlook\1ALXYQT3\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673" y="2872931"/>
            <a:ext cx="1332009" cy="169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06" y="1084083"/>
            <a:ext cx="1334076" cy="166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72" y="2864448"/>
            <a:ext cx="1340211" cy="170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7713970" y="1089915"/>
            <a:ext cx="4125721" cy="5291457"/>
            <a:chOff x="8293007" y="2485967"/>
            <a:chExt cx="2178971" cy="235229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3007" y="4067676"/>
              <a:ext cx="708210" cy="7705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1" t="11105" r="29883" b="6661"/>
            <a:stretch/>
          </p:blipFill>
          <p:spPr bwMode="auto">
            <a:xfrm>
              <a:off x="9794383" y="2485967"/>
              <a:ext cx="672824" cy="738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607" y="3274831"/>
              <a:ext cx="685371" cy="744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7" name="Picture 4" descr="Изображение Грамотный читатель. Обучение смысловому чтению.  1-2 класс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65" y="1055981"/>
            <a:ext cx="1350351" cy="169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Romanova\AppData\Local\Microsoft\Windows\Temporary Internet Files\Content.Outlook\1ALXYQT3\Cover Opit--Eksperiment 1-2 k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2312" y="4648450"/>
            <a:ext cx="1328096" cy="173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8" name="Picture 2" descr="Изображение Детская риторика в рассказах и рисунках. 3 класс. В 2 ч. Ч. 1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73" y="4648450"/>
            <a:ext cx="1332006" cy="173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79794" y="840036"/>
            <a:ext cx="1141683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74" y="3857624"/>
            <a:ext cx="564200" cy="20232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74" y="4126622"/>
            <a:ext cx="564200" cy="202323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MRomanova\AppData\Local\Microsoft\Windows\Temporary Internet Files\Content.Outlook\1ALXYQT3\Cover Opit--Eksperiment 1-2 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6" y="1406996"/>
            <a:ext cx="2576522" cy="339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1753355" y="197058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870512" y="1959958"/>
            <a:ext cx="7684311" cy="13553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0073B8"/>
              </a:buClr>
              <a:buSzPct val="66000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285744" indent="-285744">
              <a:spcAft>
                <a:spcPts val="120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200" dirty="0">
                <a:solidFill>
                  <a:schemeClr val="tx1"/>
                </a:solidFill>
              </a:rPr>
              <a:t>В результате работы с </a:t>
            </a:r>
            <a:r>
              <a:rPr lang="ru-RU" sz="1200" dirty="0" smtClean="0">
                <a:solidFill>
                  <a:schemeClr val="tx1"/>
                </a:solidFill>
              </a:rPr>
              <a:t>книгой учащиеся </a:t>
            </a:r>
            <a:r>
              <a:rPr lang="ru-RU" sz="1200" dirty="0">
                <a:solidFill>
                  <a:schemeClr val="tx1"/>
                </a:solidFill>
              </a:rPr>
              <a:t>будут учиться добывать знания самостоятельно, видеть необычное в привычных предметах и явлениях, научно объяснять явления, понимать особенности естественнонаучного исследования, использовать выводы, полученные в ходе опытов и экспериментов</a:t>
            </a:r>
          </a:p>
          <a:p>
            <a:pPr marL="285744" indent="-285744">
              <a:spcAft>
                <a:spcPts val="120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285744" indent="-285744">
              <a:spcAft>
                <a:spcPts val="120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200" dirty="0">
                <a:solidFill>
                  <a:schemeClr val="tx1"/>
                </a:solidFill>
              </a:rPr>
              <a:t>Все необходимые для проведения опытов инструменты и материалы соответствуют  материально-техническим условиям реализации основной образовательной программы начального общего образования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8197" y="300085"/>
            <a:ext cx="999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Формирование </a:t>
            </a:r>
            <a:r>
              <a:rPr lang="ru-RU" sz="2000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основ естественно-научной функциональной </a:t>
            </a:r>
            <a:r>
              <a:rPr lang="ru-RU" sz="20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грамотности</a:t>
            </a:r>
            <a:endParaRPr lang="ru-RU" sz="2000" b="1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7987" y="839222"/>
            <a:ext cx="1141683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http://qrcoder.ru/code/?https%3A%2F%2Fshop.prosv.ru%2Fkatalog%23%2Forderby%3D5%26sFilters%3D4%212304%3B13%2117879%3B&amp;8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30" y="5581439"/>
            <a:ext cx="958493" cy="9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804242" y="5948979"/>
            <a:ext cx="1873257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100000"/>
              <a:tabLst>
                <a:tab pos="457200" algn="l"/>
              </a:tabLst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Купить</a:t>
            </a: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ru-RU" sz="16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4532" y="6068916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2" y="1011007"/>
            <a:ext cx="2047861" cy="73436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12189460" cy="5417820"/>
            <a:chOff x="0" y="1028700"/>
            <a:chExt cx="12189460" cy="5417820"/>
          </a:xfrm>
        </p:grpSpPr>
        <p:sp>
          <p:nvSpPr>
            <p:cNvPr id="3" name="object 3"/>
            <p:cNvSpPr/>
            <p:nvPr/>
          </p:nvSpPr>
          <p:spPr>
            <a:xfrm>
              <a:off x="0" y="1028700"/>
              <a:ext cx="12189460" cy="5372100"/>
            </a:xfrm>
            <a:custGeom>
              <a:avLst/>
              <a:gdLst/>
              <a:ahLst/>
              <a:cxnLst/>
              <a:rect l="l" t="t" r="r" b="b"/>
              <a:pathLst>
                <a:path w="12189460" h="5372100">
                  <a:moveTo>
                    <a:pt x="12188952" y="0"/>
                  </a:moveTo>
                  <a:lnTo>
                    <a:pt x="0" y="0"/>
                  </a:lnTo>
                  <a:lnTo>
                    <a:pt x="0" y="5372100"/>
                  </a:lnTo>
                  <a:lnTo>
                    <a:pt x="12188952" y="53721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6183" y="2993135"/>
              <a:ext cx="5125212" cy="345338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70519" y="1219200"/>
            <a:ext cx="3874135" cy="353695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2295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https://uchitel.club/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4857" y="2194306"/>
            <a:ext cx="376809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93040" indent="-287020">
              <a:lnSpc>
                <a:spcPct val="100000"/>
              </a:lnSpc>
              <a:spcBef>
                <a:spcPts val="105"/>
              </a:spcBef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Портал,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на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котором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собраны нормативные </a:t>
            </a:r>
            <a:r>
              <a:rPr sz="1400" spc="-3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документы</a:t>
            </a:r>
            <a:r>
              <a:rPr sz="1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методические</a:t>
            </a:r>
            <a:r>
              <a:rPr sz="1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материалы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 в</a:t>
            </a:r>
            <a:endParaRPr sz="1400" dirty="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помощь</a:t>
            </a:r>
            <a:r>
              <a:rPr sz="1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учителям</a:t>
            </a:r>
            <a:r>
              <a:rPr sz="1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для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организации</a:t>
            </a:r>
            <a:r>
              <a:rPr sz="14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обучения </a:t>
            </a:r>
            <a:r>
              <a:rPr sz="1400" spc="-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 период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перехода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 на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Calibri"/>
                <a:cs typeface="Calibri"/>
              </a:rPr>
              <a:t>ФГОС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299085" marR="473075" indent="-287020">
              <a:lnSpc>
                <a:spcPct val="100000"/>
              </a:lnSpc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Онлайн</a:t>
            </a:r>
            <a:r>
              <a:rPr sz="1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Calibri"/>
                <a:cs typeface="Calibri"/>
              </a:rPr>
              <a:t>консультации</a:t>
            </a:r>
            <a:r>
              <a:rPr sz="1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для</a:t>
            </a:r>
            <a:r>
              <a:rPr sz="1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педагогов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 по </a:t>
            </a:r>
            <a:r>
              <a:rPr sz="1400" spc="-3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/>
                <a:cs typeface="Calibri"/>
              </a:rPr>
              <a:t>разработке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рабочих</a:t>
            </a:r>
            <a:r>
              <a:rPr sz="14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программ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73B8"/>
              </a:buClr>
              <a:buFont typeface="Tahoma"/>
              <a:buChar char="►"/>
            </a:pPr>
            <a:endParaRPr sz="1450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buClr>
                <a:srgbClr val="0073B8"/>
              </a:buClr>
              <a:buSzPct val="64285"/>
              <a:buFont typeface="Tahoma"/>
              <a:buChar char="►"/>
              <a:tabLst>
                <a:tab pos="338455" algn="l"/>
                <a:tab pos="339090" algn="l"/>
              </a:tabLst>
            </a:pP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Онлайн</a:t>
            </a:r>
            <a:r>
              <a:rPr sz="1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мероприятия</a:t>
            </a:r>
            <a:r>
              <a:rPr sz="1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 конференции</a:t>
            </a:r>
            <a:endParaRPr sz="1400" dirty="0">
              <a:latin typeface="Calibri"/>
              <a:cs typeface="Calibri"/>
            </a:endParaRPr>
          </a:p>
          <a:p>
            <a:pPr marL="299085" marR="1089660" indent="-287020">
              <a:lnSpc>
                <a:spcPct val="100000"/>
              </a:lnSpc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252525"/>
                </a:solidFill>
                <a:latin typeface="Calibri"/>
                <a:cs typeface="Calibri"/>
              </a:rPr>
              <a:t>Горячая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линия 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поддержки 24/7 </a:t>
            </a:r>
            <a:r>
              <a:rPr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vopros@prosv.ru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0791" y="839724"/>
            <a:ext cx="6355080" cy="4823460"/>
            <a:chOff x="240791" y="839724"/>
            <a:chExt cx="6355080" cy="48234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839724"/>
              <a:ext cx="6355080" cy="47472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1321308"/>
              <a:ext cx="6315456" cy="43418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233676" y="170179"/>
            <a:ext cx="878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Интернет-ресурс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поддержки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педагогов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период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перехода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25" dirty="0">
                <a:latin typeface="Calibri"/>
                <a:cs typeface="Calibri"/>
              </a:rPr>
              <a:t>ФГОС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9323" y="118617"/>
            <a:ext cx="7011670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dirty="0"/>
              <a:t>Функциональная</a:t>
            </a:r>
            <a:r>
              <a:rPr sz="2100" spc="-70" dirty="0"/>
              <a:t> </a:t>
            </a:r>
            <a:r>
              <a:rPr sz="2100" spc="5" dirty="0"/>
              <a:t>грамотность.</a:t>
            </a:r>
            <a:r>
              <a:rPr sz="2100" spc="-70" dirty="0"/>
              <a:t> </a:t>
            </a:r>
            <a:r>
              <a:rPr sz="2100" spc="55" dirty="0"/>
              <a:t>Версия</a:t>
            </a:r>
            <a:r>
              <a:rPr sz="2100" spc="-65" dirty="0"/>
              <a:t> </a:t>
            </a:r>
            <a:r>
              <a:rPr sz="2100" spc="-5" dirty="0"/>
              <a:t>2.0</a:t>
            </a:r>
            <a:endParaRPr sz="2100" dirty="0"/>
          </a:p>
          <a:p>
            <a:pPr marL="12700">
              <a:lnSpc>
                <a:spcPts val="2395"/>
              </a:lnSpc>
            </a:pPr>
            <a:r>
              <a:rPr sz="2100" spc="5" dirty="0"/>
              <a:t>Интерактивное</a:t>
            </a:r>
            <a:r>
              <a:rPr sz="2100" spc="-85" dirty="0"/>
              <a:t> </a:t>
            </a:r>
            <a:r>
              <a:rPr sz="2100" spc="-5" dirty="0"/>
              <a:t>продолжение</a:t>
            </a:r>
            <a:r>
              <a:rPr sz="2100" spc="-75" dirty="0"/>
              <a:t> </a:t>
            </a:r>
            <a:r>
              <a:rPr sz="2100" spc="-10" dirty="0"/>
              <a:t>дидактического</a:t>
            </a:r>
            <a:r>
              <a:rPr sz="2100" spc="-70" dirty="0"/>
              <a:t> </a:t>
            </a:r>
            <a:r>
              <a:rPr sz="2100" spc="10" dirty="0"/>
              <a:t>комплекса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17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object 17"/>
          <p:cNvGrpSpPr/>
          <p:nvPr/>
        </p:nvGrpSpPr>
        <p:grpSpPr>
          <a:xfrm>
            <a:off x="4738115" y="1363980"/>
            <a:ext cx="7143115" cy="5031105"/>
            <a:chOff x="4738115" y="1363980"/>
            <a:chExt cx="7143115" cy="503110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8115" y="1363980"/>
              <a:ext cx="4497324" cy="3265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0031" y="3354324"/>
              <a:ext cx="6291071" cy="30403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236202" y="2007869"/>
              <a:ext cx="1337310" cy="1779905"/>
            </a:xfrm>
            <a:custGeom>
              <a:avLst/>
              <a:gdLst/>
              <a:ahLst/>
              <a:cxnLst/>
              <a:rect l="l" t="t" r="r" b="b"/>
              <a:pathLst>
                <a:path w="1337309" h="1779904">
                  <a:moveTo>
                    <a:pt x="782828" y="28194"/>
                  </a:moveTo>
                  <a:lnTo>
                    <a:pt x="76200" y="28194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782828" y="48006"/>
                  </a:lnTo>
                  <a:lnTo>
                    <a:pt x="782828" y="28194"/>
                  </a:lnTo>
                  <a:close/>
                </a:path>
                <a:path w="1337309" h="1779904">
                  <a:moveTo>
                    <a:pt x="1337183" y="1703578"/>
                  </a:moveTo>
                  <a:lnTo>
                    <a:pt x="1309103" y="1703298"/>
                  </a:lnTo>
                  <a:lnTo>
                    <a:pt x="1315212" y="1025779"/>
                  </a:lnTo>
                  <a:lnTo>
                    <a:pt x="1295400" y="1025525"/>
                  </a:lnTo>
                  <a:lnTo>
                    <a:pt x="1289278" y="1703108"/>
                  </a:lnTo>
                  <a:lnTo>
                    <a:pt x="1260983" y="1702816"/>
                  </a:lnTo>
                  <a:lnTo>
                    <a:pt x="1298448" y="1779397"/>
                  </a:lnTo>
                  <a:lnTo>
                    <a:pt x="1330820" y="1716024"/>
                  </a:lnTo>
                  <a:lnTo>
                    <a:pt x="1337183" y="170357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8683" y="3616578"/>
            <a:ext cx="2027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08430" algn="l"/>
              </a:tabLst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Компонентов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ФГ - 5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Ф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онталь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ая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	р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б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та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0979" y="3860419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319405" algn="l"/>
                <a:tab pos="1116965" algn="l"/>
              </a:tabLst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	к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л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ассе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+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683" y="4104259"/>
            <a:ext cx="32918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95"/>
              </a:spcBef>
              <a:tabLst>
                <a:tab pos="1682750" algn="l"/>
                <a:tab pos="2459990" algn="l"/>
              </a:tabLst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ин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ив</a:t>
            </a:r>
            <a:r>
              <a:rPr sz="1600" b="1" spc="5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уальная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б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та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600" b="1" spc="5" dirty="0">
                <a:solidFill>
                  <a:srgbClr val="1F4E79"/>
                </a:solidFill>
                <a:latin typeface="Calibri"/>
                <a:cs typeface="Calibri"/>
              </a:rPr>
              <a:t>у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че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а  классе и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дома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Режимы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«тренажер»,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«мониторинг»</a:t>
            </a:r>
            <a:endParaRPr sz="1600" dirty="0">
              <a:latin typeface="Calibri"/>
              <a:cs typeface="Calibri"/>
            </a:endParaRPr>
          </a:p>
          <a:p>
            <a:pPr marL="12700" marR="409575">
              <a:lnSpc>
                <a:spcPct val="100000"/>
              </a:lnSpc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Полнотекстовая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версия пособий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Лицензия</a:t>
            </a:r>
            <a:r>
              <a:rPr sz="16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год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083" y="2761233"/>
            <a:ext cx="2220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11 пособий,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 600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заданий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5083" y="1659077"/>
            <a:ext cx="275971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Целевая</a:t>
            </a:r>
            <a:r>
              <a:rPr sz="16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аудитория: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учителя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учащиеся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7-8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классов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33023" y="1389126"/>
            <a:ext cx="82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аб</a:t>
            </a:r>
            <a:r>
              <a:rPr sz="1800" b="1" spc="5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ет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0521" y="1389126"/>
            <a:ext cx="822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Личный 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учителя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85093" y="2668904"/>
            <a:ext cx="82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аб</a:t>
            </a:r>
            <a:r>
              <a:rPr sz="1800" b="1" spc="5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ет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62845" y="2668904"/>
            <a:ext cx="836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Личный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че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ни</a:t>
            </a:r>
            <a:r>
              <a:rPr sz="1800" b="1" spc="-25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8501" y="93726"/>
            <a:ext cx="52082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Функциональная</a:t>
            </a:r>
            <a:r>
              <a:rPr sz="2100" spc="-50" dirty="0"/>
              <a:t> </a:t>
            </a:r>
            <a:r>
              <a:rPr sz="2100" spc="5" dirty="0"/>
              <a:t>грамотность.</a:t>
            </a:r>
            <a:r>
              <a:rPr sz="2100" spc="-75" dirty="0"/>
              <a:t> </a:t>
            </a:r>
            <a:r>
              <a:rPr sz="2100" spc="55" dirty="0"/>
              <a:t>Версия</a:t>
            </a:r>
            <a:r>
              <a:rPr sz="2100" spc="-85" dirty="0"/>
              <a:t> </a:t>
            </a:r>
            <a:r>
              <a:rPr sz="2100" spc="-10" dirty="0"/>
              <a:t>2.0</a:t>
            </a:r>
            <a:endParaRPr sz="2100" dirty="0"/>
          </a:p>
        </p:txBody>
      </p:sp>
      <p:sp>
        <p:nvSpPr>
          <p:cNvPr id="17" name="object 17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970277" y="1022095"/>
            <a:ext cx="2599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Возможности</a:t>
            </a:r>
            <a:r>
              <a:rPr sz="2000" spc="-14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C2B8D"/>
                </a:solidFill>
                <a:latin typeface="Tahoma"/>
                <a:cs typeface="Tahoma"/>
              </a:rPr>
              <a:t>учителя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847" y="6496303"/>
            <a:ext cx="2839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18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2" name="object 22"/>
          <p:cNvGrpSpPr/>
          <p:nvPr/>
        </p:nvGrpSpPr>
        <p:grpSpPr>
          <a:xfrm>
            <a:off x="3895978" y="1670304"/>
            <a:ext cx="7131684" cy="4500880"/>
            <a:chOff x="3895978" y="1670304"/>
            <a:chExt cx="7131684" cy="450088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6883" y="1670304"/>
              <a:ext cx="6240779" cy="45003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95979" y="3843400"/>
              <a:ext cx="2088514" cy="1822450"/>
            </a:xfrm>
            <a:custGeom>
              <a:avLst/>
              <a:gdLst/>
              <a:ahLst/>
              <a:cxnLst/>
              <a:rect l="l" t="t" r="r" b="b"/>
              <a:pathLst>
                <a:path w="2088514" h="1822450">
                  <a:moveTo>
                    <a:pt x="1088263" y="37465"/>
                  </a:moveTo>
                  <a:lnTo>
                    <a:pt x="1069047" y="28067"/>
                  </a:lnTo>
                  <a:lnTo>
                    <a:pt x="1011682" y="0"/>
                  </a:lnTo>
                  <a:lnTo>
                    <a:pt x="1011961" y="28181"/>
                  </a:lnTo>
                  <a:lnTo>
                    <a:pt x="0" y="36703"/>
                  </a:lnTo>
                  <a:lnTo>
                    <a:pt x="254" y="56515"/>
                  </a:lnTo>
                  <a:lnTo>
                    <a:pt x="1012151" y="47993"/>
                  </a:lnTo>
                  <a:lnTo>
                    <a:pt x="1012444" y="76200"/>
                  </a:lnTo>
                  <a:lnTo>
                    <a:pt x="1088263" y="37465"/>
                  </a:lnTo>
                  <a:close/>
                </a:path>
                <a:path w="2088514" h="1822450">
                  <a:moveTo>
                    <a:pt x="2088388" y="1242949"/>
                  </a:moveTo>
                  <a:lnTo>
                    <a:pt x="2004314" y="1229106"/>
                  </a:lnTo>
                  <a:lnTo>
                    <a:pt x="2012657" y="1256004"/>
                  </a:lnTo>
                  <a:lnTo>
                    <a:pt x="245618" y="1802980"/>
                  </a:lnTo>
                  <a:lnTo>
                    <a:pt x="251460" y="1821903"/>
                  </a:lnTo>
                  <a:lnTo>
                    <a:pt x="2018538" y="1274927"/>
                  </a:lnTo>
                  <a:lnTo>
                    <a:pt x="2026920" y="1301877"/>
                  </a:lnTo>
                  <a:lnTo>
                    <a:pt x="2078710" y="1252220"/>
                  </a:lnTo>
                  <a:lnTo>
                    <a:pt x="2088388" y="124294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3716" y="2574162"/>
            <a:ext cx="3107055" cy="166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Видеть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задания</a:t>
            </a:r>
            <a:r>
              <a:rPr sz="1600" b="1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по всем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компонентам</a:t>
            </a: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ФГ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для</a:t>
            </a:r>
            <a:r>
              <a:rPr sz="1600" b="1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мониторинга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тренажера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337185">
              <a:lnSpc>
                <a:spcPct val="100000"/>
              </a:lnSpc>
              <a:spcBef>
                <a:spcPts val="1390"/>
              </a:spcBef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Просматривать и прорешивать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ситуацию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9787" y="5416092"/>
            <a:ext cx="2571115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Включать</a:t>
            </a: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ситуацию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работу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spc="-5" dirty="0">
                <a:solidFill>
                  <a:srgbClr val="1F4E79"/>
                </a:solidFill>
                <a:latin typeface="Calibri"/>
                <a:cs typeface="Calibri"/>
              </a:rPr>
              <a:t>(тренажер</a:t>
            </a:r>
            <a:r>
              <a:rPr sz="12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12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4E79"/>
                </a:solidFill>
                <a:latin typeface="Calibri"/>
                <a:cs typeface="Calibri"/>
              </a:rPr>
              <a:t>мониторинг)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81653" y="2727198"/>
            <a:ext cx="2484120" cy="513715"/>
          </a:xfrm>
          <a:custGeom>
            <a:avLst/>
            <a:gdLst/>
            <a:ahLst/>
            <a:cxnLst/>
            <a:rect l="l" t="t" r="r" b="b"/>
            <a:pathLst>
              <a:path w="2484120" h="513714">
                <a:moveTo>
                  <a:pt x="2407181" y="27680"/>
                </a:moveTo>
                <a:lnTo>
                  <a:pt x="0" y="494284"/>
                </a:lnTo>
                <a:lnTo>
                  <a:pt x="3810" y="513714"/>
                </a:lnTo>
                <a:lnTo>
                  <a:pt x="2410944" y="47121"/>
                </a:lnTo>
                <a:lnTo>
                  <a:pt x="2407181" y="27680"/>
                </a:lnTo>
                <a:close/>
              </a:path>
              <a:path w="2484120" h="513714">
                <a:moveTo>
                  <a:pt x="2480727" y="25273"/>
                </a:moveTo>
                <a:lnTo>
                  <a:pt x="2419604" y="25273"/>
                </a:lnTo>
                <a:lnTo>
                  <a:pt x="2423414" y="44703"/>
                </a:lnTo>
                <a:lnTo>
                  <a:pt x="2410944" y="47121"/>
                </a:lnTo>
                <a:lnTo>
                  <a:pt x="2416302" y="74802"/>
                </a:lnTo>
                <a:lnTo>
                  <a:pt x="2480727" y="25273"/>
                </a:lnTo>
                <a:close/>
              </a:path>
              <a:path w="2484120" h="513714">
                <a:moveTo>
                  <a:pt x="2419604" y="25273"/>
                </a:moveTo>
                <a:lnTo>
                  <a:pt x="2407181" y="27680"/>
                </a:lnTo>
                <a:lnTo>
                  <a:pt x="2410944" y="47121"/>
                </a:lnTo>
                <a:lnTo>
                  <a:pt x="2423414" y="44703"/>
                </a:lnTo>
                <a:lnTo>
                  <a:pt x="2419604" y="25273"/>
                </a:lnTo>
                <a:close/>
              </a:path>
              <a:path w="2484120" h="513714">
                <a:moveTo>
                  <a:pt x="2401824" y="0"/>
                </a:moveTo>
                <a:lnTo>
                  <a:pt x="2407181" y="27680"/>
                </a:lnTo>
                <a:lnTo>
                  <a:pt x="2419604" y="25273"/>
                </a:lnTo>
                <a:lnTo>
                  <a:pt x="2480727" y="25273"/>
                </a:lnTo>
                <a:lnTo>
                  <a:pt x="2483866" y="22860"/>
                </a:lnTo>
                <a:lnTo>
                  <a:pt x="240182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8501" y="93726"/>
            <a:ext cx="5205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Функциональная</a:t>
            </a:r>
            <a:r>
              <a:rPr sz="2100" spc="-70" dirty="0"/>
              <a:t> </a:t>
            </a:r>
            <a:r>
              <a:rPr sz="2100" spc="5" dirty="0"/>
              <a:t>грамотность.</a:t>
            </a:r>
            <a:r>
              <a:rPr sz="2100" spc="-75" dirty="0"/>
              <a:t> </a:t>
            </a:r>
            <a:r>
              <a:rPr sz="2100" spc="55" dirty="0"/>
              <a:t>Версия</a:t>
            </a:r>
            <a:r>
              <a:rPr sz="2100" spc="-85" dirty="0"/>
              <a:t> </a:t>
            </a:r>
            <a:r>
              <a:rPr sz="2100" spc="-10" dirty="0"/>
              <a:t>2.0</a:t>
            </a:r>
            <a:endParaRPr sz="2100" dirty="0"/>
          </a:p>
        </p:txBody>
      </p:sp>
      <p:sp>
        <p:nvSpPr>
          <p:cNvPr id="17" name="object 17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970277" y="1012012"/>
            <a:ext cx="2607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о</a:t>
            </a:r>
            <a:r>
              <a:rPr sz="2000" spc="40" dirty="0">
                <a:solidFill>
                  <a:srgbClr val="2C2B8D"/>
                </a:solidFill>
                <a:latin typeface="Tahoma"/>
                <a:cs typeface="Tahoma"/>
              </a:rPr>
              <a:t>зм</a:t>
            </a:r>
            <a:r>
              <a:rPr sz="2000" spc="25" dirty="0">
                <a:solidFill>
                  <a:srgbClr val="2C2B8D"/>
                </a:solidFill>
                <a:latin typeface="Tahoma"/>
                <a:cs typeface="Tahoma"/>
              </a:rPr>
              <a:t>о</a:t>
            </a:r>
            <a:r>
              <a:rPr sz="2000" spc="-10" dirty="0">
                <a:solidFill>
                  <a:srgbClr val="2C2B8D"/>
                </a:solidFill>
                <a:latin typeface="Tahoma"/>
                <a:cs typeface="Tahoma"/>
              </a:rPr>
              <a:t>жности</a:t>
            </a:r>
            <a:r>
              <a:rPr sz="2000" spc="-1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C2B8D"/>
                </a:solidFill>
                <a:latin typeface="Tahoma"/>
                <a:cs typeface="Tahoma"/>
              </a:rPr>
              <a:t>учен</a:t>
            </a:r>
            <a:r>
              <a:rPr sz="2000" spc="-15" dirty="0">
                <a:solidFill>
                  <a:srgbClr val="2C2B8D"/>
                </a:solidFill>
                <a:latin typeface="Tahoma"/>
                <a:cs typeface="Tahoma"/>
              </a:rPr>
              <a:t>и</a:t>
            </a:r>
            <a:r>
              <a:rPr sz="2000" spc="-75" dirty="0">
                <a:solidFill>
                  <a:srgbClr val="2C2B8D"/>
                </a:solidFill>
                <a:latin typeface="Tahoma"/>
                <a:cs typeface="Tahoma"/>
              </a:rPr>
              <a:t>к</a:t>
            </a:r>
            <a:r>
              <a:rPr sz="2000" spc="65" dirty="0">
                <a:solidFill>
                  <a:srgbClr val="2C2B8D"/>
                </a:solidFill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847" y="6496303"/>
            <a:ext cx="2839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964488" y="2582925"/>
            <a:ext cx="17214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Видеть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задания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по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всем</a:t>
            </a:r>
            <a:r>
              <a:rPr sz="16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компонентам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ФГ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для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тренажера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59835" y="1606296"/>
            <a:ext cx="8303259" cy="5113020"/>
            <a:chOff x="3259835" y="1606296"/>
            <a:chExt cx="8303259" cy="511302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9835" y="1606296"/>
              <a:ext cx="5951220" cy="28757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2807" y="3918203"/>
              <a:ext cx="5859780" cy="28011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29049" y="4847463"/>
              <a:ext cx="1684020" cy="76200"/>
            </a:xfrm>
            <a:custGeom>
              <a:avLst/>
              <a:gdLst/>
              <a:ahLst/>
              <a:cxnLst/>
              <a:rect l="l" t="t" r="r" b="b"/>
              <a:pathLst>
                <a:path w="1684020" h="76200">
                  <a:moveTo>
                    <a:pt x="1664234" y="28067"/>
                  </a:moveTo>
                  <a:lnTo>
                    <a:pt x="1620265" y="28067"/>
                  </a:lnTo>
                  <a:lnTo>
                    <a:pt x="1620392" y="47879"/>
                  </a:lnTo>
                  <a:lnTo>
                    <a:pt x="1607678" y="47939"/>
                  </a:lnTo>
                  <a:lnTo>
                    <a:pt x="1607820" y="76200"/>
                  </a:lnTo>
                  <a:lnTo>
                    <a:pt x="1683765" y="37718"/>
                  </a:lnTo>
                  <a:lnTo>
                    <a:pt x="1664234" y="28067"/>
                  </a:lnTo>
                  <a:close/>
                </a:path>
                <a:path w="1684020" h="76200">
                  <a:moveTo>
                    <a:pt x="1607579" y="28127"/>
                  </a:moveTo>
                  <a:lnTo>
                    <a:pt x="0" y="35813"/>
                  </a:lnTo>
                  <a:lnTo>
                    <a:pt x="0" y="55625"/>
                  </a:lnTo>
                  <a:lnTo>
                    <a:pt x="1607678" y="47939"/>
                  </a:lnTo>
                  <a:lnTo>
                    <a:pt x="1607579" y="28127"/>
                  </a:lnTo>
                  <a:close/>
                </a:path>
                <a:path w="1684020" h="76200">
                  <a:moveTo>
                    <a:pt x="1620265" y="28067"/>
                  </a:moveTo>
                  <a:lnTo>
                    <a:pt x="1607579" y="28127"/>
                  </a:lnTo>
                  <a:lnTo>
                    <a:pt x="1607678" y="47939"/>
                  </a:lnTo>
                  <a:lnTo>
                    <a:pt x="1620392" y="47879"/>
                  </a:lnTo>
                  <a:lnTo>
                    <a:pt x="1620265" y="28067"/>
                  </a:lnTo>
                  <a:close/>
                </a:path>
                <a:path w="1684020" h="76200">
                  <a:moveTo>
                    <a:pt x="1607439" y="0"/>
                  </a:moveTo>
                  <a:lnTo>
                    <a:pt x="1607579" y="28127"/>
                  </a:lnTo>
                  <a:lnTo>
                    <a:pt x="1664234" y="28067"/>
                  </a:lnTo>
                  <a:lnTo>
                    <a:pt x="16074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52571" y="5018658"/>
            <a:ext cx="191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Просматривать</a:t>
            </a:r>
            <a:r>
              <a:rPr sz="16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ЭФУП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57702" y="5877559"/>
            <a:ext cx="19710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Решать</a:t>
            </a:r>
            <a:r>
              <a:rPr sz="16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ситуации- </a:t>
            </a:r>
            <a:r>
              <a:rPr sz="1600" b="1" spc="-3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тренажеры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без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4E79"/>
                </a:solidFill>
                <a:latin typeface="Calibri"/>
                <a:cs typeface="Calibri"/>
              </a:rPr>
              <a:t>ограничения</a:t>
            </a: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попыток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77461" y="5795009"/>
            <a:ext cx="2108200" cy="76200"/>
          </a:xfrm>
          <a:custGeom>
            <a:avLst/>
            <a:gdLst/>
            <a:ahLst/>
            <a:cxnLst/>
            <a:rect l="l" t="t" r="r" b="b"/>
            <a:pathLst>
              <a:path w="2108200" h="76200">
                <a:moveTo>
                  <a:pt x="2031873" y="0"/>
                </a:moveTo>
                <a:lnTo>
                  <a:pt x="2031873" y="76199"/>
                </a:lnTo>
                <a:lnTo>
                  <a:pt x="2088261" y="48005"/>
                </a:lnTo>
                <a:lnTo>
                  <a:pt x="2044573" y="48005"/>
                </a:lnTo>
                <a:lnTo>
                  <a:pt x="2044573" y="28193"/>
                </a:lnTo>
                <a:lnTo>
                  <a:pt x="2088261" y="28193"/>
                </a:lnTo>
                <a:lnTo>
                  <a:pt x="2031873" y="0"/>
                </a:lnTo>
                <a:close/>
              </a:path>
              <a:path w="2108200" h="76200">
                <a:moveTo>
                  <a:pt x="2031873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031873" y="48005"/>
                </a:lnTo>
                <a:lnTo>
                  <a:pt x="2031873" y="28193"/>
                </a:lnTo>
                <a:close/>
              </a:path>
              <a:path w="2108200" h="76200">
                <a:moveTo>
                  <a:pt x="2088261" y="28193"/>
                </a:moveTo>
                <a:lnTo>
                  <a:pt x="2044573" y="28193"/>
                </a:lnTo>
                <a:lnTo>
                  <a:pt x="2044573" y="48005"/>
                </a:lnTo>
                <a:lnTo>
                  <a:pt x="2088261" y="48005"/>
                </a:lnTo>
                <a:lnTo>
                  <a:pt x="2108073" y="38099"/>
                </a:lnTo>
                <a:lnTo>
                  <a:pt x="2088261" y="2819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238501" y="93726"/>
            <a:ext cx="39236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" dirty="0">
                <a:solidFill>
                  <a:srgbClr val="2C2B8D"/>
                </a:solidFill>
                <a:latin typeface="Tahoma"/>
                <a:cs typeface="Tahoma"/>
              </a:rPr>
              <a:t>Проект</a:t>
            </a:r>
            <a:r>
              <a:rPr sz="21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2C2B8D"/>
                </a:solidFill>
                <a:latin typeface="Tahoma"/>
                <a:cs typeface="Tahoma"/>
              </a:rPr>
              <a:t>«Учебник</a:t>
            </a:r>
            <a:r>
              <a:rPr sz="2100" spc="-6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1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-5" dirty="0">
                <a:solidFill>
                  <a:srgbClr val="2C2B8D"/>
                </a:solidFill>
                <a:latin typeface="Tahoma"/>
                <a:cs typeface="Tahoma"/>
              </a:rPr>
              <a:t>наушниках»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31238" y="1062354"/>
            <a:ext cx="6401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2C2B8D"/>
                </a:solidFill>
                <a:latin typeface="Tahoma"/>
                <a:cs typeface="Tahoma"/>
              </a:rPr>
              <a:t>70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аудиоучебников</a:t>
            </a:r>
            <a:r>
              <a:rPr sz="1600" spc="2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по</a:t>
            </a:r>
            <a:r>
              <a:rPr sz="1600" spc="-4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2C2B8D"/>
                </a:solidFill>
                <a:latin typeface="Tahoma"/>
                <a:cs typeface="Tahoma"/>
              </a:rPr>
              <a:t>7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2C2B8D"/>
                </a:solidFill>
                <a:latin typeface="Tahoma"/>
                <a:cs typeface="Tahoma"/>
              </a:rPr>
              <a:t>предметам</a:t>
            </a:r>
            <a:r>
              <a:rPr sz="1600" spc="-4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основного</a:t>
            </a:r>
            <a:r>
              <a:rPr sz="1600" spc="-3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C2B8D"/>
                </a:solidFill>
                <a:latin typeface="Tahoma"/>
                <a:cs typeface="Tahoma"/>
              </a:rPr>
              <a:t>общего</a:t>
            </a:r>
            <a:r>
              <a:rPr sz="1600" spc="-5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2C2B8D"/>
                </a:solidFill>
                <a:latin typeface="Tahoma"/>
                <a:cs typeface="Tahoma"/>
              </a:rPr>
              <a:t>образования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1" name="object 21"/>
          <p:cNvGrpSpPr/>
          <p:nvPr/>
        </p:nvGrpSpPr>
        <p:grpSpPr>
          <a:xfrm>
            <a:off x="4815840" y="1770888"/>
            <a:ext cx="1679575" cy="1971039"/>
            <a:chOff x="4815840" y="1770888"/>
            <a:chExt cx="1679575" cy="1971039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4984" y="1780032"/>
              <a:ext cx="1661160" cy="19522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20412" y="1775460"/>
              <a:ext cx="1670685" cy="1961514"/>
            </a:xfrm>
            <a:custGeom>
              <a:avLst/>
              <a:gdLst/>
              <a:ahLst/>
              <a:cxnLst/>
              <a:rect l="l" t="t" r="r" b="b"/>
              <a:pathLst>
                <a:path w="1670685" h="1961514">
                  <a:moveTo>
                    <a:pt x="0" y="1961388"/>
                  </a:moveTo>
                  <a:lnTo>
                    <a:pt x="1670304" y="1961388"/>
                  </a:lnTo>
                  <a:lnTo>
                    <a:pt x="1670304" y="0"/>
                  </a:lnTo>
                  <a:lnTo>
                    <a:pt x="0" y="0"/>
                  </a:lnTo>
                  <a:lnTo>
                    <a:pt x="0" y="196138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828032" y="4151376"/>
            <a:ext cx="1667510" cy="1995170"/>
            <a:chOff x="4828032" y="4151376"/>
            <a:chExt cx="1667510" cy="199517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7176" y="4160520"/>
              <a:ext cx="1648968" cy="19766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32604" y="4155948"/>
              <a:ext cx="1658620" cy="1986280"/>
            </a:xfrm>
            <a:custGeom>
              <a:avLst/>
              <a:gdLst/>
              <a:ahLst/>
              <a:cxnLst/>
              <a:rect l="l" t="t" r="r" b="b"/>
              <a:pathLst>
                <a:path w="1658620" h="1986279">
                  <a:moveTo>
                    <a:pt x="0" y="1985771"/>
                  </a:moveTo>
                  <a:lnTo>
                    <a:pt x="1658112" y="1985771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640068" y="4151376"/>
            <a:ext cx="1667510" cy="1995170"/>
            <a:chOff x="6640068" y="4151376"/>
            <a:chExt cx="1667510" cy="1995170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9212" y="4160520"/>
              <a:ext cx="1648968" cy="19766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644640" y="4155948"/>
              <a:ext cx="1658620" cy="1986280"/>
            </a:xfrm>
            <a:custGeom>
              <a:avLst/>
              <a:gdLst/>
              <a:ahLst/>
              <a:cxnLst/>
              <a:rect l="l" t="t" r="r" b="b"/>
              <a:pathLst>
                <a:path w="1658620" h="1986279">
                  <a:moveTo>
                    <a:pt x="0" y="1985771"/>
                  </a:moveTo>
                  <a:lnTo>
                    <a:pt x="1658111" y="1985771"/>
                  </a:lnTo>
                  <a:lnTo>
                    <a:pt x="1658111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476488" y="1770888"/>
            <a:ext cx="1641475" cy="1971039"/>
            <a:chOff x="8476488" y="1770888"/>
            <a:chExt cx="1641475" cy="1971039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85632" y="1780032"/>
              <a:ext cx="1623059" cy="19522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481060" y="1775460"/>
              <a:ext cx="1632585" cy="1961514"/>
            </a:xfrm>
            <a:custGeom>
              <a:avLst/>
              <a:gdLst/>
              <a:ahLst/>
              <a:cxnLst/>
              <a:rect l="l" t="t" r="r" b="b"/>
              <a:pathLst>
                <a:path w="1632584" h="1961514">
                  <a:moveTo>
                    <a:pt x="0" y="1961388"/>
                  </a:moveTo>
                  <a:lnTo>
                    <a:pt x="1632203" y="1961388"/>
                  </a:lnTo>
                  <a:lnTo>
                    <a:pt x="1632203" y="0"/>
                  </a:lnTo>
                  <a:lnTo>
                    <a:pt x="0" y="0"/>
                  </a:lnTo>
                  <a:lnTo>
                    <a:pt x="0" y="196138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476488" y="4151376"/>
            <a:ext cx="1655445" cy="1995170"/>
            <a:chOff x="8476488" y="4151376"/>
            <a:chExt cx="1655445" cy="199517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5632" y="4160520"/>
              <a:ext cx="1636776" cy="19766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81060" y="4155948"/>
              <a:ext cx="1645920" cy="1986280"/>
            </a:xfrm>
            <a:custGeom>
              <a:avLst/>
              <a:gdLst/>
              <a:ahLst/>
              <a:cxnLst/>
              <a:rect l="l" t="t" r="r" b="b"/>
              <a:pathLst>
                <a:path w="1645920" h="1986279">
                  <a:moveTo>
                    <a:pt x="0" y="1985771"/>
                  </a:moveTo>
                  <a:lnTo>
                    <a:pt x="1645920" y="1985771"/>
                  </a:lnTo>
                  <a:lnTo>
                    <a:pt x="1645920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640068" y="1770888"/>
            <a:ext cx="1667510" cy="1971039"/>
            <a:chOff x="6640068" y="1770888"/>
            <a:chExt cx="1667510" cy="1971039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49212" y="1780032"/>
              <a:ext cx="1648968" cy="19522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644640" y="1775460"/>
              <a:ext cx="1658620" cy="1961514"/>
            </a:xfrm>
            <a:custGeom>
              <a:avLst/>
              <a:gdLst/>
              <a:ahLst/>
              <a:cxnLst/>
              <a:rect l="l" t="t" r="r" b="b"/>
              <a:pathLst>
                <a:path w="1658620" h="1961514">
                  <a:moveTo>
                    <a:pt x="0" y="1961388"/>
                  </a:moveTo>
                  <a:lnTo>
                    <a:pt x="1658111" y="1961388"/>
                  </a:lnTo>
                  <a:lnTo>
                    <a:pt x="1658111" y="0"/>
                  </a:lnTo>
                  <a:lnTo>
                    <a:pt x="0" y="0"/>
                  </a:lnTo>
                  <a:lnTo>
                    <a:pt x="0" y="196138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00716" y="4151376"/>
            <a:ext cx="1655445" cy="1995170"/>
            <a:chOff x="10300716" y="4151376"/>
            <a:chExt cx="1655445" cy="1995170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09860" y="4160520"/>
              <a:ext cx="1636776" cy="197662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05288" y="4155948"/>
              <a:ext cx="1645920" cy="1986280"/>
            </a:xfrm>
            <a:custGeom>
              <a:avLst/>
              <a:gdLst/>
              <a:ahLst/>
              <a:cxnLst/>
              <a:rect l="l" t="t" r="r" b="b"/>
              <a:pathLst>
                <a:path w="1645920" h="1986279">
                  <a:moveTo>
                    <a:pt x="0" y="1985771"/>
                  </a:moveTo>
                  <a:lnTo>
                    <a:pt x="1645920" y="1985771"/>
                  </a:lnTo>
                  <a:lnTo>
                    <a:pt x="1645920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12165" y="2308605"/>
            <a:ext cx="406082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Биология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УМК)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Всеобщая </a:t>
            </a:r>
            <a:r>
              <a:rPr sz="2800" spc="-10" dirty="0">
                <a:latin typeface="Calibri"/>
                <a:cs typeface="Calibri"/>
              </a:rPr>
              <a:t>история </a:t>
            </a:r>
            <a:r>
              <a:rPr sz="2800" spc="-5" dirty="0">
                <a:latin typeface="Calibri"/>
                <a:cs typeface="Calibri"/>
              </a:rPr>
              <a:t>(1 </a:t>
            </a:r>
            <a:r>
              <a:rPr sz="2800" spc="-10" dirty="0">
                <a:latin typeface="Calibri"/>
                <a:cs typeface="Calibri"/>
              </a:rPr>
              <a:t>УМК)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География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УМК)</a:t>
            </a:r>
            <a:endParaRPr sz="2800" dirty="0">
              <a:latin typeface="Calibri"/>
              <a:cs typeface="Calibri"/>
            </a:endParaRPr>
          </a:p>
          <a:p>
            <a:pPr marL="12700" marR="4222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История </a:t>
            </a:r>
            <a:r>
              <a:rPr sz="2800" spc="-15" dirty="0">
                <a:latin typeface="Calibri"/>
                <a:cs typeface="Calibri"/>
              </a:rPr>
              <a:t>России </a:t>
            </a:r>
            <a:r>
              <a:rPr sz="2800" spc="-5" dirty="0">
                <a:latin typeface="Calibri"/>
                <a:cs typeface="Calibri"/>
              </a:rPr>
              <a:t>(2 УМК)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Литература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УМК)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Музыка </a:t>
            </a:r>
            <a:r>
              <a:rPr sz="2800" spc="-5" dirty="0">
                <a:latin typeface="Calibri"/>
                <a:cs typeface="Calibri"/>
              </a:rPr>
              <a:t>(2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УМК)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Обществознание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УМК)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8501" y="92201"/>
            <a:ext cx="39846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30" dirty="0">
                <a:solidFill>
                  <a:srgbClr val="2C2B8D"/>
                </a:solidFill>
                <a:latin typeface="Tahoma"/>
                <a:cs typeface="Tahoma"/>
              </a:rPr>
              <a:t>Проект</a:t>
            </a:r>
            <a:r>
              <a:rPr sz="2100" spc="-9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2C2B8D"/>
                </a:solidFill>
                <a:latin typeface="Tahoma"/>
                <a:cs typeface="Tahoma"/>
              </a:rPr>
              <a:t>«Учебник</a:t>
            </a:r>
            <a:r>
              <a:rPr sz="2100" spc="-7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30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100" spc="-9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2C2B8D"/>
                </a:solidFill>
                <a:latin typeface="Tahoma"/>
                <a:cs typeface="Tahoma"/>
              </a:rPr>
              <a:t>наушниках»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031238" y="1018159"/>
            <a:ext cx="3893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Tahoma"/>
                <a:cs typeface="Tahoma"/>
              </a:rPr>
              <a:t>Аудиоучебники</a:t>
            </a:r>
            <a:r>
              <a:rPr sz="1800" spc="-5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18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Tahoma"/>
                <a:cs typeface="Tahoma"/>
              </a:rPr>
              <a:t>интернет-магазине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1566672"/>
            <a:ext cx="8994648" cy="4668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7464" y="2607564"/>
            <a:ext cx="2107692" cy="21076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31747"/>
            <a:ext cx="12190730" cy="586740"/>
          </a:xfrm>
          <a:custGeom>
            <a:avLst/>
            <a:gdLst/>
            <a:ahLst/>
            <a:cxnLst/>
            <a:rect l="l" t="t" r="r" b="b"/>
            <a:pathLst>
              <a:path w="12190730" h="586740">
                <a:moveTo>
                  <a:pt x="12190476" y="0"/>
                </a:moveTo>
                <a:lnTo>
                  <a:pt x="0" y="0"/>
                </a:lnTo>
                <a:lnTo>
                  <a:pt x="0" y="586739"/>
                </a:lnTo>
                <a:lnTo>
                  <a:pt x="12190476" y="586739"/>
                </a:lnTo>
                <a:lnTo>
                  <a:pt x="12190476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55447" y="1176909"/>
            <a:ext cx="5295900" cy="528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solidFill>
                  <a:srgbClr val="2C2B8D"/>
                </a:solidFill>
                <a:latin typeface="Tahoma"/>
                <a:cs typeface="Tahoma"/>
              </a:rPr>
              <a:t>Цели</a:t>
            </a:r>
            <a:r>
              <a:rPr sz="1600" spc="-5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2C2B8D"/>
                </a:solidFill>
                <a:latin typeface="Tahoma"/>
                <a:cs typeface="Tahoma"/>
              </a:rPr>
              <a:t>ФГОС</a:t>
            </a:r>
            <a:r>
              <a:rPr sz="16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2C2B8D"/>
                </a:solidFill>
                <a:latin typeface="Tahoma"/>
                <a:cs typeface="Tahoma"/>
              </a:rPr>
              <a:t>НОО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и</a:t>
            </a:r>
            <a:r>
              <a:rPr sz="16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100" dirty="0">
                <a:solidFill>
                  <a:srgbClr val="2C2B8D"/>
                </a:solidFill>
                <a:latin typeface="Tahoma"/>
                <a:cs typeface="Tahoma"/>
              </a:rPr>
              <a:t>ООО</a:t>
            </a:r>
            <a:r>
              <a:rPr sz="1600" spc="-3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2C2B8D"/>
                </a:solidFill>
                <a:latin typeface="Tahoma"/>
                <a:cs typeface="Tahoma"/>
              </a:rPr>
              <a:t>закрепляют: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50" dirty="0">
              <a:latin typeface="Tahoma"/>
              <a:cs typeface="Tahoma"/>
            </a:endParaRPr>
          </a:p>
          <a:p>
            <a:pPr marL="203200" marR="5080" indent="-190500">
              <a:lnSpc>
                <a:spcPct val="101200"/>
              </a:lnSpc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dirty="0">
                <a:latin typeface="Calibri"/>
                <a:cs typeface="Calibri"/>
              </a:rPr>
              <a:t>Единство </a:t>
            </a:r>
            <a:r>
              <a:rPr sz="1400" b="1" spc="-5" dirty="0">
                <a:latin typeface="Calibri"/>
                <a:cs typeface="Calibri"/>
              </a:rPr>
              <a:t>образовательного пространства </a:t>
            </a:r>
            <a:r>
              <a:rPr sz="1400" b="1" dirty="0">
                <a:latin typeface="Calibri"/>
                <a:cs typeface="Calibri"/>
              </a:rPr>
              <a:t>РФ</a:t>
            </a:r>
            <a:r>
              <a:rPr sz="1200" dirty="0">
                <a:latin typeface="Calibri"/>
                <a:cs typeface="Calibri"/>
              </a:rPr>
              <a:t>, в </a:t>
            </a:r>
            <a:r>
              <a:rPr sz="1200" spc="-15" dirty="0">
                <a:latin typeface="Calibri"/>
                <a:cs typeface="Calibri"/>
              </a:rPr>
              <a:t>т.ч. </a:t>
            </a:r>
            <a:r>
              <a:rPr sz="1200" spc="-5" dirty="0">
                <a:latin typeface="Calibri"/>
                <a:cs typeface="Calibri"/>
              </a:rPr>
              <a:t>единство учебной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воспитательной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950" dirty="0">
              <a:latin typeface="Calibri"/>
              <a:cs typeface="Calibri"/>
            </a:endParaRPr>
          </a:p>
          <a:p>
            <a:pPr marL="203200" marR="424180" indent="-190500">
              <a:lnSpc>
                <a:spcPct val="101200"/>
              </a:lnSpc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spc="-5" dirty="0">
                <a:latin typeface="Calibri"/>
                <a:cs typeface="Calibri"/>
              </a:rPr>
              <a:t>Преемственность образовательных программ </a:t>
            </a:r>
            <a:r>
              <a:rPr sz="1200" spc="-5" dirty="0">
                <a:latin typeface="Calibri"/>
                <a:cs typeface="Calibri"/>
              </a:rPr>
              <a:t>разных </a:t>
            </a:r>
            <a:r>
              <a:rPr sz="1200" dirty="0">
                <a:latin typeface="Calibri"/>
                <a:cs typeface="Calibri"/>
              </a:rPr>
              <a:t>уровней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95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spc="-5" dirty="0">
                <a:latin typeface="Calibri"/>
                <a:cs typeface="Calibri"/>
              </a:rPr>
              <a:t>Вариативность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содержания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образовательных </a:t>
            </a:r>
            <a:r>
              <a:rPr sz="1200" dirty="0">
                <a:latin typeface="Calibri"/>
                <a:cs typeface="Calibri"/>
              </a:rPr>
              <a:t>программ</a:t>
            </a:r>
          </a:p>
          <a:p>
            <a:pPr marL="203200" marR="150495" indent="-190500">
              <a:lnSpc>
                <a:spcPct val="100600"/>
              </a:lnSpc>
              <a:spcBef>
                <a:spcPts val="1195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spc="-15" dirty="0">
                <a:latin typeface="Calibri"/>
                <a:cs typeface="Calibri"/>
              </a:rPr>
              <a:t>Государственные </a:t>
            </a:r>
            <a:r>
              <a:rPr sz="1400" b="1" dirty="0">
                <a:latin typeface="Calibri"/>
                <a:cs typeface="Calibri"/>
              </a:rPr>
              <a:t>гарантии </a:t>
            </a:r>
            <a:r>
              <a:rPr sz="1200" spc="-10" dirty="0">
                <a:latin typeface="Calibri"/>
                <a:cs typeface="Calibri"/>
              </a:rPr>
              <a:t>получения </a:t>
            </a:r>
            <a:r>
              <a:rPr sz="1400" b="1" spc="-5" dirty="0">
                <a:latin typeface="Calibri"/>
                <a:cs typeface="Calibri"/>
              </a:rPr>
              <a:t>доступного качественного </a:t>
            </a:r>
            <a:r>
              <a:rPr sz="1400" b="1" dirty="0">
                <a:latin typeface="Calibri"/>
                <a:cs typeface="Calibri"/>
              </a:rPr>
              <a:t> образования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основе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единства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обязательных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требований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условиям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результатам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95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200" spc="-5" dirty="0">
                <a:latin typeface="Calibri"/>
                <a:cs typeface="Calibri"/>
              </a:rPr>
              <a:t>Формирование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российской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гражданской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идентичности</a:t>
            </a:r>
            <a:endParaRPr sz="1400" dirty="0">
              <a:latin typeface="Calibri"/>
              <a:cs typeface="Calibri"/>
            </a:endParaRPr>
          </a:p>
          <a:p>
            <a:pPr marL="203200" marR="357505" indent="-19050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200" spc="-5" dirty="0">
                <a:latin typeface="Calibri"/>
                <a:cs typeface="Calibri"/>
              </a:rPr>
              <a:t>Сохранение</a:t>
            </a:r>
            <a:r>
              <a:rPr sz="1200" dirty="0">
                <a:latin typeface="Calibri"/>
                <a:cs typeface="Calibri"/>
              </a:rPr>
              <a:t> 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культурного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разнообразия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языкового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наследия</a:t>
            </a:r>
            <a:endParaRPr sz="140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spc="-5" dirty="0">
                <a:latin typeface="Calibri"/>
                <a:cs typeface="Calibri"/>
              </a:rPr>
              <a:t>Равные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возможности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получения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200" spc="-5" dirty="0">
                <a:latin typeface="Calibri"/>
                <a:cs typeface="Calibri"/>
              </a:rPr>
              <a:t>Формирование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навыков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здорового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образа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spc="-5" dirty="0">
                <a:latin typeface="Calibri"/>
                <a:cs typeface="Calibri"/>
              </a:rPr>
              <a:t>Освоение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всеми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обучающимися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базовых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навыков,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компетенций</a:t>
            </a:r>
            <a:endParaRPr sz="1400" dirty="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20"/>
              </a:spcBef>
            </a:pPr>
            <a:r>
              <a:rPr sz="1200" spc="-15" dirty="0">
                <a:latin typeface="Calibri"/>
                <a:cs typeface="Calibri"/>
              </a:rPr>
              <a:t>(только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уровня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ООО)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buFont typeface="Tahoma"/>
              <a:buChar char="•"/>
              <a:tabLst>
                <a:tab pos="202565" algn="l"/>
                <a:tab pos="203200" algn="l"/>
              </a:tabLst>
            </a:pPr>
            <a:r>
              <a:rPr sz="1400" b="1" dirty="0">
                <a:latin typeface="Calibri"/>
                <a:cs typeface="Calibri"/>
              </a:rPr>
              <a:t>Безопасное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использование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цифровых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технологий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0626" y="171449"/>
            <a:ext cx="556895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14" dirty="0"/>
              <a:t>ФГОС</a:t>
            </a:r>
            <a:r>
              <a:rPr sz="2100" spc="-75" dirty="0"/>
              <a:t> </a:t>
            </a:r>
            <a:r>
              <a:rPr sz="2100" spc="40" dirty="0"/>
              <a:t>–</a:t>
            </a:r>
            <a:r>
              <a:rPr sz="2100" spc="-70" dirty="0"/>
              <a:t> </a:t>
            </a:r>
            <a:r>
              <a:rPr sz="2100" spc="-5" dirty="0"/>
              <a:t>2021:</a:t>
            </a:r>
            <a:r>
              <a:rPr sz="2100" spc="-75" dirty="0"/>
              <a:t> </a:t>
            </a:r>
            <a:r>
              <a:rPr sz="2100" spc="35" dirty="0"/>
              <a:t>введение</a:t>
            </a:r>
            <a:r>
              <a:rPr sz="2100" spc="-90" dirty="0"/>
              <a:t> </a:t>
            </a:r>
            <a:r>
              <a:rPr sz="2100" spc="95" dirty="0"/>
              <a:t>с</a:t>
            </a:r>
            <a:r>
              <a:rPr sz="2100" spc="-65" dirty="0"/>
              <a:t> </a:t>
            </a:r>
            <a:r>
              <a:rPr sz="2100" spc="40" dirty="0"/>
              <a:t>1</a:t>
            </a:r>
            <a:r>
              <a:rPr sz="2100" spc="-75" dirty="0"/>
              <a:t> </a:t>
            </a:r>
            <a:r>
              <a:rPr sz="2100" spc="40" dirty="0"/>
              <a:t>сентября</a:t>
            </a:r>
            <a:r>
              <a:rPr sz="2100" spc="-100" dirty="0"/>
              <a:t> </a:t>
            </a:r>
            <a:r>
              <a:rPr sz="2100" spc="35" dirty="0"/>
              <a:t>2022</a:t>
            </a:r>
            <a:r>
              <a:rPr sz="2100" spc="-65" dirty="0"/>
              <a:t> </a:t>
            </a:r>
            <a:r>
              <a:rPr sz="2100" spc="-204" dirty="0"/>
              <a:t>г.</a:t>
            </a:r>
            <a:endParaRPr sz="2100" dirty="0"/>
          </a:p>
        </p:txBody>
      </p:sp>
      <p:sp>
        <p:nvSpPr>
          <p:cNvPr id="5" name="object 5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3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444741" y="1767332"/>
            <a:ext cx="5226050" cy="453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1135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400" b="1" dirty="0">
                <a:latin typeface="Calibri"/>
                <a:cs typeface="Calibri"/>
              </a:rPr>
              <a:t>Личностное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развитие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гражданское,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патриотическое,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духовно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</a:p>
          <a:p>
            <a:pPr marL="203200" marR="5080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latin typeface="Calibri"/>
                <a:cs typeface="Calibri"/>
              </a:rPr>
              <a:t>нравственное,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эстетическое,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физическое,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трудовое,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экологическое,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ценность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научного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познания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50" dirty="0">
              <a:latin typeface="Calibri"/>
              <a:cs typeface="Calibri"/>
            </a:endParaRPr>
          </a:p>
          <a:p>
            <a:pPr marL="203200" marR="463550" indent="-191135">
              <a:lnSpc>
                <a:spcPct val="101200"/>
              </a:lnSpc>
              <a:spcBef>
                <a:spcPts val="5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400" b="1" spc="-10" dirty="0">
                <a:latin typeface="Calibri"/>
                <a:cs typeface="Calibri"/>
              </a:rPr>
              <a:t>Уважение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личности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обучающегося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развитие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детской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среде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уважения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себе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другим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(только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уровня</a:t>
            </a:r>
            <a:r>
              <a:rPr sz="1200" spc="-5" dirty="0">
                <a:latin typeface="Calibri"/>
                <a:cs typeface="Calibri"/>
              </a:rPr>
              <a:t> ООО)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950" dirty="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400" b="1" spc="-5" dirty="0">
                <a:latin typeface="Calibri"/>
                <a:cs typeface="Calibri"/>
              </a:rPr>
              <a:t>Развитие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личностных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качеств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адекватной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ориентации</a:t>
            </a:r>
            <a:endParaRPr sz="1400" dirty="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окружающем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мире</a:t>
            </a:r>
            <a:endParaRPr sz="1400" dirty="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200" spc="-5" dirty="0">
                <a:latin typeface="Calibri"/>
                <a:cs typeface="Calibri"/>
              </a:rPr>
              <a:t>Развитие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государственно-общественного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управления</a:t>
            </a:r>
            <a:endParaRPr sz="1400" dirty="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200" spc="-5" dirty="0">
                <a:latin typeface="Calibri"/>
                <a:cs typeface="Calibri"/>
              </a:rPr>
              <a:t>Формирование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системных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знаний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 месте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РФ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мире</a:t>
            </a:r>
            <a:endParaRPr sz="1400" dirty="0">
              <a:latin typeface="Calibri"/>
              <a:cs typeface="Calibri"/>
            </a:endParaRPr>
          </a:p>
          <a:p>
            <a:pPr marL="203200" marR="1120775" indent="-191135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200" spc="-5" dirty="0">
                <a:latin typeface="Calibri"/>
                <a:cs typeface="Calibri"/>
              </a:rPr>
              <a:t>Развитие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представлений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высоком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уровне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научно-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технологического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развития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страны</a:t>
            </a:r>
            <a:endParaRPr sz="1400" dirty="0">
              <a:latin typeface="Calibri"/>
              <a:cs typeface="Calibri"/>
            </a:endParaRPr>
          </a:p>
          <a:p>
            <a:pPr marL="203200" marR="704215" indent="-191135">
              <a:lnSpc>
                <a:spcPct val="101200"/>
              </a:lnSpc>
              <a:spcBef>
                <a:spcPts val="1185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400" b="1" spc="-5" dirty="0">
                <a:latin typeface="Calibri"/>
                <a:cs typeface="Calibri"/>
              </a:rPr>
              <a:t>Индивидуальное </a:t>
            </a:r>
            <a:r>
              <a:rPr sz="1400" b="1" dirty="0">
                <a:latin typeface="Calibri"/>
                <a:cs typeface="Calibri"/>
              </a:rPr>
              <a:t>развитие </a:t>
            </a:r>
            <a:r>
              <a:rPr sz="1200" spc="-10" dirty="0">
                <a:latin typeface="Calibri"/>
                <a:cs typeface="Calibri"/>
              </a:rPr>
              <a:t>обучающихся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учетом </a:t>
            </a:r>
            <a:r>
              <a:rPr sz="1200" spc="-10" dirty="0">
                <a:latin typeface="Calibri"/>
                <a:cs typeface="Calibri"/>
              </a:rPr>
              <a:t>получения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предпрофессиональных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знаний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950" dirty="0">
              <a:latin typeface="Calibri"/>
              <a:cs typeface="Calibri"/>
            </a:endParaRPr>
          </a:p>
          <a:p>
            <a:pPr marL="203200" marR="332740" indent="-191135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200" spc="-5" dirty="0">
                <a:latin typeface="Calibri"/>
                <a:cs typeface="Calibri"/>
              </a:rPr>
              <a:t>Направленность на </a:t>
            </a:r>
            <a:r>
              <a:rPr sz="1400" b="1" spc="-10" dirty="0">
                <a:latin typeface="Calibri"/>
                <a:cs typeface="Calibri"/>
              </a:rPr>
              <a:t>коллективную работу, </a:t>
            </a:r>
            <a:r>
              <a:rPr sz="1400" b="1" dirty="0">
                <a:latin typeface="Calibri"/>
                <a:cs typeface="Calibri"/>
              </a:rPr>
              <a:t>личностно </a:t>
            </a:r>
            <a:r>
              <a:rPr sz="1400" b="1" spc="-5" dirty="0">
                <a:latin typeface="Calibri"/>
                <a:cs typeface="Calibri"/>
              </a:rPr>
              <a:t>значимую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деятельность</a:t>
            </a:r>
            <a:endParaRPr sz="1400" dirty="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03200" algn="l"/>
                <a:tab pos="203835" algn="l"/>
              </a:tabLst>
            </a:pPr>
            <a:r>
              <a:rPr sz="1400" b="1" spc="-5" dirty="0">
                <a:latin typeface="Calibri"/>
                <a:cs typeface="Calibri"/>
              </a:rPr>
              <a:t>Специальные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условия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 </a:t>
            </a:r>
            <a:r>
              <a:rPr sz="1400" b="1" spc="-10" dirty="0">
                <a:latin typeface="Calibri"/>
                <a:cs typeface="Calibri"/>
              </a:rPr>
              <a:t>обучающихся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 </a:t>
            </a:r>
            <a:r>
              <a:rPr sz="1400" b="1" spc="-5" dirty="0">
                <a:latin typeface="Calibri"/>
                <a:cs typeface="Calibri"/>
              </a:rPr>
              <a:t>ОВЗ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(ООО)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38501" y="92201"/>
            <a:ext cx="8526145" cy="6273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35"/>
              </a:spcBef>
            </a:pPr>
            <a:r>
              <a:rPr sz="2100" spc="20" dirty="0"/>
              <a:t>Физическое</a:t>
            </a:r>
            <a:r>
              <a:rPr sz="2100" spc="-100" dirty="0"/>
              <a:t> </a:t>
            </a:r>
            <a:r>
              <a:rPr sz="2100" spc="15" dirty="0"/>
              <a:t>воспитание.</a:t>
            </a:r>
            <a:endParaRPr sz="2100" dirty="0"/>
          </a:p>
          <a:p>
            <a:pPr marL="12700">
              <a:lnSpc>
                <a:spcPts val="2345"/>
              </a:lnSpc>
            </a:pPr>
            <a:r>
              <a:rPr sz="2100" spc="35" dirty="0"/>
              <a:t>Формирование</a:t>
            </a:r>
            <a:r>
              <a:rPr sz="2100" spc="-50" dirty="0"/>
              <a:t> </a:t>
            </a:r>
            <a:r>
              <a:rPr sz="2100" spc="-10" dirty="0"/>
              <a:t>культуры</a:t>
            </a:r>
            <a:r>
              <a:rPr sz="2100" spc="-50" dirty="0"/>
              <a:t> </a:t>
            </a:r>
            <a:r>
              <a:rPr sz="2100" spc="35" dirty="0"/>
              <a:t>здоровья</a:t>
            </a:r>
            <a:r>
              <a:rPr sz="2100" spc="-65" dirty="0"/>
              <a:t> </a:t>
            </a:r>
            <a:r>
              <a:rPr sz="2100" spc="5" dirty="0"/>
              <a:t>и</a:t>
            </a:r>
            <a:r>
              <a:rPr sz="2100" spc="-60" dirty="0"/>
              <a:t> </a:t>
            </a:r>
            <a:r>
              <a:rPr sz="2100" spc="30" dirty="0"/>
              <a:t>эмоционального</a:t>
            </a:r>
            <a:r>
              <a:rPr sz="2100" spc="-75" dirty="0"/>
              <a:t> </a:t>
            </a:r>
            <a:r>
              <a:rPr sz="2100" spc="5" dirty="0"/>
              <a:t>благополучия</a:t>
            </a:r>
            <a:endParaRPr sz="2100" dirty="0"/>
          </a:p>
        </p:txBody>
      </p:sp>
      <p:sp>
        <p:nvSpPr>
          <p:cNvPr id="16" name="object 16"/>
          <p:cNvSpPr txBox="1"/>
          <p:nvPr/>
        </p:nvSpPr>
        <p:spPr>
          <a:xfrm>
            <a:off x="1107439" y="92201"/>
            <a:ext cx="5734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60070" algn="l"/>
              </a:tabLst>
            </a:pPr>
            <a:r>
              <a:rPr sz="2100" u="heavy" spc="5" dirty="0">
                <a:solidFill>
                  <a:srgbClr val="2C2B8D"/>
                </a:solidFill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871727"/>
            <a:ext cx="12187555" cy="626745"/>
          </a:xfrm>
          <a:custGeom>
            <a:avLst/>
            <a:gdLst/>
            <a:ahLst/>
            <a:cxnLst/>
            <a:rect l="l" t="t" r="r" b="b"/>
            <a:pathLst>
              <a:path w="12187555" h="626744">
                <a:moveTo>
                  <a:pt x="12187428" y="0"/>
                </a:moveTo>
                <a:lnTo>
                  <a:pt x="0" y="0"/>
                </a:lnTo>
                <a:lnTo>
                  <a:pt x="0" y="626363"/>
                </a:lnTo>
                <a:lnTo>
                  <a:pt x="12187428" y="626363"/>
                </a:lnTo>
                <a:lnTo>
                  <a:pt x="12187428" y="0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31238" y="869695"/>
            <a:ext cx="8930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Соблюдение</a:t>
            </a:r>
            <a:r>
              <a:rPr sz="2000" spc="-10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правил</a:t>
            </a:r>
            <a:r>
              <a:rPr sz="20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безопасности,</a:t>
            </a:r>
            <a:r>
              <a:rPr sz="2000" spc="-11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0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2C2B8D"/>
                </a:solidFill>
                <a:latin typeface="Tahoma"/>
                <a:cs typeface="Tahoma"/>
              </a:rPr>
              <a:t>т.ч. </a:t>
            </a:r>
            <a:r>
              <a:rPr sz="2000" spc="5" dirty="0">
                <a:solidFill>
                  <a:srgbClr val="2C2B8D"/>
                </a:solidFill>
                <a:latin typeface="Tahoma"/>
                <a:cs typeface="Tahoma"/>
              </a:rPr>
              <a:t>навыков</a:t>
            </a:r>
            <a:r>
              <a:rPr sz="20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безопасного</a:t>
            </a:r>
            <a:r>
              <a:rPr sz="2000" spc="-10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C2B8D"/>
                </a:solidFill>
                <a:latin typeface="Tahoma"/>
                <a:cs typeface="Tahoma"/>
              </a:rPr>
              <a:t>поведения</a:t>
            </a:r>
            <a:r>
              <a:rPr sz="2000" spc="-7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endParaRPr sz="2000" dirty="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</a:pPr>
            <a:r>
              <a:rPr sz="2000" spc="5" dirty="0">
                <a:solidFill>
                  <a:srgbClr val="2C2B8D"/>
                </a:solidFill>
                <a:latin typeface="Tahoma"/>
                <a:cs typeface="Tahoma"/>
              </a:rPr>
              <a:t>интернет-среде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1" name="object 21"/>
          <p:cNvGrpSpPr/>
          <p:nvPr/>
        </p:nvGrpSpPr>
        <p:grpSpPr>
          <a:xfrm>
            <a:off x="4288535" y="1993392"/>
            <a:ext cx="3260090" cy="2148840"/>
            <a:chOff x="4288535" y="1993392"/>
            <a:chExt cx="3260090" cy="214884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2639" y="2028444"/>
              <a:ext cx="1589532" cy="2113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2055" y="1993392"/>
              <a:ext cx="1766316" cy="17647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8535" y="2033016"/>
              <a:ext cx="1533143" cy="210464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79704" y="2005583"/>
            <a:ext cx="1434465" cy="2089785"/>
            <a:chOff x="679704" y="2005583"/>
            <a:chExt cx="1434465" cy="208978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" y="2011679"/>
              <a:ext cx="1421891" cy="20772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82752" y="2008631"/>
              <a:ext cx="1428115" cy="2083435"/>
            </a:xfrm>
            <a:custGeom>
              <a:avLst/>
              <a:gdLst/>
              <a:ahLst/>
              <a:cxnLst/>
              <a:rect l="l" t="t" r="r" b="b"/>
              <a:pathLst>
                <a:path w="1428114" h="2083435">
                  <a:moveTo>
                    <a:pt x="0" y="2083308"/>
                  </a:moveTo>
                  <a:lnTo>
                    <a:pt x="1427988" y="2083308"/>
                  </a:lnTo>
                  <a:lnTo>
                    <a:pt x="1427988" y="0"/>
                  </a:lnTo>
                  <a:lnTo>
                    <a:pt x="0" y="0"/>
                  </a:lnTo>
                  <a:lnTo>
                    <a:pt x="0" y="2083308"/>
                  </a:lnTo>
                  <a:close/>
                </a:path>
              </a:pathLst>
            </a:custGeom>
            <a:ln w="609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15895" y="2005583"/>
            <a:ext cx="1454150" cy="2089785"/>
            <a:chOff x="2215895" y="2005583"/>
            <a:chExt cx="1454150" cy="208978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1991" y="2011679"/>
              <a:ext cx="1441704" cy="20772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218943" y="2008631"/>
              <a:ext cx="1447800" cy="2083435"/>
            </a:xfrm>
            <a:custGeom>
              <a:avLst/>
              <a:gdLst/>
              <a:ahLst/>
              <a:cxnLst/>
              <a:rect l="l" t="t" r="r" b="b"/>
              <a:pathLst>
                <a:path w="1447800" h="2083435">
                  <a:moveTo>
                    <a:pt x="0" y="2083308"/>
                  </a:moveTo>
                  <a:lnTo>
                    <a:pt x="1447800" y="2083308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083308"/>
                  </a:lnTo>
                  <a:close/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15111" y="4215129"/>
            <a:ext cx="2344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ФП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1.1.2.8.2.2.1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—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1.1.2.8.2.2.5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Под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ред.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Егорова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С.Н.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0967" y="4840985"/>
            <a:ext cx="217043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Новая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линия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обеспечивает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полное</a:t>
            </a:r>
            <a:endParaRPr sz="1400" dirty="0">
              <a:latin typeface="Calibri"/>
              <a:cs typeface="Calibri"/>
            </a:endParaRPr>
          </a:p>
          <a:p>
            <a:pPr marL="55244" marR="4381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изучение курса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создана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учётом современных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вызовов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endParaRPr sz="14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противодействия </a:t>
            </a:r>
            <a:r>
              <a:rPr sz="1400" spc="-5" dirty="0">
                <a:latin typeface="Calibri"/>
                <a:cs typeface="Calibri"/>
              </a:rPr>
              <a:t>угрозам </a:t>
            </a:r>
            <a:r>
              <a:rPr sz="1400" dirty="0">
                <a:latin typeface="Calibri"/>
                <a:cs typeface="Calibri"/>
              </a:rPr>
              <a:t> жизни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здоровью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человека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645395" y="2002535"/>
            <a:ext cx="1516380" cy="2139950"/>
            <a:chOff x="9645395" y="2002535"/>
            <a:chExt cx="1516380" cy="213995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54539" y="2011679"/>
              <a:ext cx="1498092" cy="21214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49967" y="2007107"/>
              <a:ext cx="1507490" cy="2131060"/>
            </a:xfrm>
            <a:custGeom>
              <a:avLst/>
              <a:gdLst/>
              <a:ahLst/>
              <a:cxnLst/>
              <a:rect l="l" t="t" r="r" b="b"/>
              <a:pathLst>
                <a:path w="1507490" h="2131060">
                  <a:moveTo>
                    <a:pt x="0" y="2130552"/>
                  </a:moveTo>
                  <a:lnTo>
                    <a:pt x="1507235" y="2130552"/>
                  </a:lnTo>
                  <a:lnTo>
                    <a:pt x="1507235" y="0"/>
                  </a:lnTo>
                  <a:lnTo>
                    <a:pt x="0" y="0"/>
                  </a:lnTo>
                  <a:lnTo>
                    <a:pt x="0" y="2130552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002523" y="2014727"/>
            <a:ext cx="1516380" cy="2141220"/>
            <a:chOff x="8002523" y="2014727"/>
            <a:chExt cx="1516380" cy="214122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11667" y="2023871"/>
              <a:ext cx="1498092" cy="2122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07095" y="2019299"/>
              <a:ext cx="1507490" cy="2132330"/>
            </a:xfrm>
            <a:custGeom>
              <a:avLst/>
              <a:gdLst/>
              <a:ahLst/>
              <a:cxnLst/>
              <a:rect l="l" t="t" r="r" b="b"/>
              <a:pathLst>
                <a:path w="1507490" h="2132329">
                  <a:moveTo>
                    <a:pt x="0" y="2132076"/>
                  </a:moveTo>
                  <a:lnTo>
                    <a:pt x="1507236" y="2132076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13207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856980" y="4317619"/>
            <a:ext cx="15957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ФП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1.1.2.8.2.1.1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Под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ред. </a:t>
            </a:r>
            <a:r>
              <a:rPr sz="1400" spc="-5" dirty="0">
                <a:latin typeface="Calibri"/>
                <a:cs typeface="Calibri"/>
              </a:rPr>
              <a:t>Шойгу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Ю.С.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38361" y="5056378"/>
            <a:ext cx="2053589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Новый </a:t>
            </a:r>
            <a:r>
              <a:rPr sz="1400" spc="-5" dirty="0">
                <a:latin typeface="Calibri"/>
                <a:cs typeface="Calibri"/>
              </a:rPr>
              <a:t>курс направлен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освоение обучающимися </a:t>
            </a:r>
            <a:r>
              <a:rPr sz="1400" dirty="0">
                <a:latin typeface="Calibri"/>
                <a:cs typeface="Calibri"/>
              </a:rPr>
              <a:t> 8—9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классов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практических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навыков поведения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опасных, </a:t>
            </a:r>
            <a:r>
              <a:rPr sz="1400" spc="-5" dirty="0">
                <a:latin typeface="Calibri"/>
                <a:cs typeface="Calibri"/>
              </a:rPr>
              <a:t>экстремальных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чрезвычайных </a:t>
            </a:r>
            <a:r>
              <a:rPr sz="1400" spc="-5" dirty="0">
                <a:latin typeface="Calibri"/>
                <a:cs typeface="Calibri"/>
              </a:rPr>
              <a:t>ситуациях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60163" y="4600397"/>
            <a:ext cx="23634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Сборники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ситуационных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задач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29184" y="918966"/>
            <a:ext cx="1353820" cy="526415"/>
            <a:chOff x="329184" y="918966"/>
            <a:chExt cx="1353820" cy="526415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8101" y="1113027"/>
              <a:ext cx="207251" cy="23769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34854" y="1110165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868" y="0"/>
                  </a:moveTo>
                  <a:lnTo>
                    <a:pt x="63206" y="241"/>
                  </a:lnTo>
                  <a:lnTo>
                    <a:pt x="4324" y="9537"/>
                  </a:lnTo>
                  <a:lnTo>
                    <a:pt x="1912" y="10013"/>
                  </a:lnTo>
                  <a:lnTo>
                    <a:pt x="0" y="12399"/>
                  </a:lnTo>
                  <a:lnTo>
                    <a:pt x="499" y="15019"/>
                  </a:lnTo>
                  <a:lnTo>
                    <a:pt x="30688" y="207895"/>
                  </a:lnTo>
                  <a:lnTo>
                    <a:pt x="100548" y="207895"/>
                  </a:lnTo>
                  <a:lnTo>
                    <a:pt x="68695" y="4297"/>
                  </a:lnTo>
                  <a:lnTo>
                    <a:pt x="68196" y="1668"/>
                  </a:lnTo>
                  <a:lnTo>
                    <a:pt x="65868" y="0"/>
                  </a:lnTo>
                  <a:close/>
                </a:path>
                <a:path w="118744" h="335280">
                  <a:moveTo>
                    <a:pt x="109114" y="261534"/>
                  </a:moveTo>
                  <a:lnTo>
                    <a:pt x="39254" y="261534"/>
                  </a:lnTo>
                  <a:lnTo>
                    <a:pt x="49900" y="330671"/>
                  </a:lnTo>
                  <a:lnTo>
                    <a:pt x="50399" y="333055"/>
                  </a:lnTo>
                  <a:lnTo>
                    <a:pt x="52727" y="334724"/>
                  </a:lnTo>
                  <a:lnTo>
                    <a:pt x="55389" y="334485"/>
                  </a:lnTo>
                  <a:lnTo>
                    <a:pt x="114271" y="325187"/>
                  </a:lnTo>
                  <a:lnTo>
                    <a:pt x="116683" y="324711"/>
                  </a:lnTo>
                  <a:lnTo>
                    <a:pt x="118595" y="322327"/>
                  </a:lnTo>
                  <a:lnTo>
                    <a:pt x="118096" y="319704"/>
                  </a:lnTo>
                  <a:lnTo>
                    <a:pt x="109114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8620" y="1110165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89" h="330200">
                  <a:moveTo>
                    <a:pt x="32102" y="0"/>
                  </a:moveTo>
                  <a:lnTo>
                    <a:pt x="29441" y="241"/>
                  </a:lnTo>
                  <a:lnTo>
                    <a:pt x="0" y="5006"/>
                  </a:lnTo>
                  <a:lnTo>
                    <a:pt x="31852" y="207895"/>
                  </a:lnTo>
                  <a:lnTo>
                    <a:pt x="66783" y="207895"/>
                  </a:lnTo>
                  <a:lnTo>
                    <a:pt x="34930" y="4297"/>
                  </a:lnTo>
                  <a:lnTo>
                    <a:pt x="34431" y="1668"/>
                  </a:lnTo>
                  <a:lnTo>
                    <a:pt x="32102" y="0"/>
                  </a:lnTo>
                  <a:close/>
                </a:path>
                <a:path w="85089" h="330200">
                  <a:moveTo>
                    <a:pt x="75349" y="261534"/>
                  </a:moveTo>
                  <a:lnTo>
                    <a:pt x="40419" y="261534"/>
                  </a:lnTo>
                  <a:lnTo>
                    <a:pt x="51064" y="329717"/>
                  </a:lnTo>
                  <a:lnTo>
                    <a:pt x="80505" y="325187"/>
                  </a:lnTo>
                  <a:lnTo>
                    <a:pt x="82917" y="324711"/>
                  </a:lnTo>
                  <a:lnTo>
                    <a:pt x="84830" y="322327"/>
                  </a:lnTo>
                  <a:lnTo>
                    <a:pt x="84331" y="319704"/>
                  </a:lnTo>
                  <a:lnTo>
                    <a:pt x="75349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43659" y="1142352"/>
              <a:ext cx="102235" cy="275590"/>
            </a:xfrm>
            <a:custGeom>
              <a:avLst/>
              <a:gdLst/>
              <a:ahLst/>
              <a:cxnLst/>
              <a:rect l="l" t="t" r="r" b="b"/>
              <a:pathLst>
                <a:path w="102235" h="275590">
                  <a:moveTo>
                    <a:pt x="64376" y="27419"/>
                  </a:moveTo>
                  <a:lnTo>
                    <a:pt x="59880" y="0"/>
                  </a:lnTo>
                  <a:lnTo>
                    <a:pt x="0" y="9537"/>
                  </a:lnTo>
                  <a:lnTo>
                    <a:pt x="4241" y="36957"/>
                  </a:lnTo>
                  <a:lnTo>
                    <a:pt x="64376" y="27419"/>
                  </a:lnTo>
                  <a:close/>
                </a:path>
                <a:path w="102235" h="275590">
                  <a:moveTo>
                    <a:pt x="101714" y="265595"/>
                  </a:moveTo>
                  <a:lnTo>
                    <a:pt x="97396" y="238417"/>
                  </a:lnTo>
                  <a:lnTo>
                    <a:pt x="37515" y="247713"/>
                  </a:lnTo>
                  <a:lnTo>
                    <a:pt x="41833" y="275132"/>
                  </a:lnTo>
                  <a:lnTo>
                    <a:pt x="101714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42249" y="1132344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94" y="6667"/>
                  </a:moveTo>
                  <a:lnTo>
                    <a:pt x="59880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94" y="6667"/>
                  </a:lnTo>
                  <a:close/>
                </a:path>
                <a:path w="98425" h="254634">
                  <a:moveTo>
                    <a:pt x="98132" y="244843"/>
                  </a:moveTo>
                  <a:lnTo>
                    <a:pt x="97383" y="239356"/>
                  </a:lnTo>
                  <a:lnTo>
                    <a:pt x="90068" y="239356"/>
                  </a:lnTo>
                  <a:lnTo>
                    <a:pt x="37261" y="247700"/>
                  </a:lnTo>
                  <a:lnTo>
                    <a:pt x="38252" y="254381"/>
                  </a:lnTo>
                  <a:lnTo>
                    <a:pt x="98132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573606" y="1142352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89" h="270509">
                  <a:moveTo>
                    <a:pt x="34429" y="27419"/>
                  </a:moveTo>
                  <a:lnTo>
                    <a:pt x="29933" y="0"/>
                  </a:lnTo>
                  <a:lnTo>
                    <a:pt x="0" y="5003"/>
                  </a:lnTo>
                  <a:lnTo>
                    <a:pt x="4241" y="32194"/>
                  </a:lnTo>
                  <a:lnTo>
                    <a:pt x="34429" y="27419"/>
                  </a:lnTo>
                  <a:close/>
                </a:path>
                <a:path w="72389" h="270509">
                  <a:moveTo>
                    <a:pt x="71767" y="265595"/>
                  </a:moveTo>
                  <a:lnTo>
                    <a:pt x="67449" y="238417"/>
                  </a:lnTo>
                  <a:lnTo>
                    <a:pt x="37503" y="243179"/>
                  </a:lnTo>
                  <a:lnTo>
                    <a:pt x="41833" y="270357"/>
                  </a:lnTo>
                  <a:lnTo>
                    <a:pt x="71767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572183" y="1132344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61" y="6667"/>
                  </a:moveTo>
                  <a:lnTo>
                    <a:pt x="29946" y="0"/>
                  </a:lnTo>
                  <a:lnTo>
                    <a:pt x="0" y="4775"/>
                  </a:lnTo>
                  <a:lnTo>
                    <a:pt x="927" y="11201"/>
                  </a:lnTo>
                  <a:lnTo>
                    <a:pt x="30861" y="6667"/>
                  </a:lnTo>
                  <a:close/>
                </a:path>
                <a:path w="68580" h="250190">
                  <a:moveTo>
                    <a:pt x="68199" y="244843"/>
                  </a:moveTo>
                  <a:lnTo>
                    <a:pt x="67449" y="239356"/>
                  </a:lnTo>
                  <a:lnTo>
                    <a:pt x="60134" y="239356"/>
                  </a:lnTo>
                  <a:lnTo>
                    <a:pt x="37261" y="242938"/>
                  </a:lnTo>
                  <a:lnTo>
                    <a:pt x="38265" y="249618"/>
                  </a:lnTo>
                  <a:lnTo>
                    <a:pt x="68199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59104" y="1090624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499" y="44577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499" y="36474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07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499" y="12166"/>
                  </a:lnTo>
                  <a:lnTo>
                    <a:pt x="182499" y="8115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59104" y="109467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499" y="44589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499" y="36487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20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499" y="12153"/>
                  </a:lnTo>
                  <a:lnTo>
                    <a:pt x="182499" y="8102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959114" y="1139251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493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493" y="2622"/>
                  </a:lnTo>
                  <a:lnTo>
                    <a:pt x="182493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141603" y="1090599"/>
              <a:ext cx="181610" cy="45085"/>
            </a:xfrm>
            <a:custGeom>
              <a:avLst/>
              <a:gdLst/>
              <a:ahLst/>
              <a:cxnLst/>
              <a:rect l="l" t="t" r="r" b="b"/>
              <a:pathLst>
                <a:path w="181609" h="45084">
                  <a:moveTo>
                    <a:pt x="178003" y="24345"/>
                  </a:moveTo>
                  <a:lnTo>
                    <a:pt x="0" y="24345"/>
                  </a:lnTo>
                  <a:lnTo>
                    <a:pt x="0" y="28397"/>
                  </a:lnTo>
                  <a:lnTo>
                    <a:pt x="178003" y="28397"/>
                  </a:lnTo>
                  <a:lnTo>
                    <a:pt x="178003" y="24345"/>
                  </a:lnTo>
                  <a:close/>
                </a:path>
                <a:path w="181609" h="45084">
                  <a:moveTo>
                    <a:pt x="178422" y="34340"/>
                  </a:moveTo>
                  <a:lnTo>
                    <a:pt x="178396" y="3307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6893"/>
                  </a:lnTo>
                  <a:lnTo>
                    <a:pt x="178422" y="36893"/>
                  </a:lnTo>
                  <a:lnTo>
                    <a:pt x="178422" y="34340"/>
                  </a:lnTo>
                  <a:close/>
                </a:path>
                <a:path w="181609" h="45084">
                  <a:moveTo>
                    <a:pt x="178422" y="16535"/>
                  </a:moveTo>
                  <a:lnTo>
                    <a:pt x="0" y="16535"/>
                  </a:lnTo>
                  <a:lnTo>
                    <a:pt x="0" y="1780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8181" y="20358"/>
                  </a:lnTo>
                  <a:lnTo>
                    <a:pt x="178181" y="19075"/>
                  </a:lnTo>
                  <a:lnTo>
                    <a:pt x="178257" y="17805"/>
                  </a:lnTo>
                  <a:lnTo>
                    <a:pt x="178422" y="17805"/>
                  </a:lnTo>
                  <a:lnTo>
                    <a:pt x="178422" y="16535"/>
                  </a:lnTo>
                  <a:close/>
                </a:path>
                <a:path w="181609" h="45084">
                  <a:moveTo>
                    <a:pt x="179273" y="7632"/>
                  </a:moveTo>
                  <a:lnTo>
                    <a:pt x="0" y="763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0" y="12725"/>
                  </a:lnTo>
                  <a:lnTo>
                    <a:pt x="178777" y="12725"/>
                  </a:lnTo>
                  <a:lnTo>
                    <a:pt x="178777" y="11442"/>
                  </a:lnTo>
                  <a:lnTo>
                    <a:pt x="178917" y="11442"/>
                  </a:lnTo>
                  <a:lnTo>
                    <a:pt x="178917" y="10172"/>
                  </a:lnTo>
                  <a:lnTo>
                    <a:pt x="179273" y="10172"/>
                  </a:lnTo>
                  <a:lnTo>
                    <a:pt x="179273" y="7632"/>
                  </a:lnTo>
                  <a:close/>
                </a:path>
                <a:path w="181609" h="45084">
                  <a:moveTo>
                    <a:pt x="179666" y="44602"/>
                  </a:moveTo>
                  <a:lnTo>
                    <a:pt x="178917" y="40563"/>
                  </a:lnTo>
                  <a:lnTo>
                    <a:pt x="0" y="40563"/>
                  </a:lnTo>
                  <a:lnTo>
                    <a:pt x="0" y="44602"/>
                  </a:lnTo>
                  <a:lnTo>
                    <a:pt x="179666" y="44602"/>
                  </a:lnTo>
                  <a:close/>
                </a:path>
                <a:path w="181609" h="45084">
                  <a:moveTo>
                    <a:pt x="1810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492" y="3810"/>
                  </a:lnTo>
                  <a:lnTo>
                    <a:pt x="180492" y="2540"/>
                  </a:lnTo>
                  <a:lnTo>
                    <a:pt x="181063" y="2540"/>
                  </a:lnTo>
                  <a:lnTo>
                    <a:pt x="18106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141603" y="1094676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8181" y="26454"/>
                  </a:moveTo>
                  <a:lnTo>
                    <a:pt x="178015" y="26454"/>
                  </a:lnTo>
                  <a:lnTo>
                    <a:pt x="178015" y="25184"/>
                  </a:lnTo>
                  <a:lnTo>
                    <a:pt x="178003" y="23914"/>
                  </a:lnTo>
                  <a:lnTo>
                    <a:pt x="0" y="23914"/>
                  </a:lnTo>
                  <a:lnTo>
                    <a:pt x="0" y="25184"/>
                  </a:lnTo>
                  <a:lnTo>
                    <a:pt x="0" y="26454"/>
                  </a:lnTo>
                  <a:lnTo>
                    <a:pt x="0" y="28994"/>
                  </a:lnTo>
                  <a:lnTo>
                    <a:pt x="178181" y="28994"/>
                  </a:lnTo>
                  <a:lnTo>
                    <a:pt x="178181" y="26454"/>
                  </a:lnTo>
                  <a:close/>
                </a:path>
                <a:path w="180340" h="44450">
                  <a:moveTo>
                    <a:pt x="178181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8003" y="20269"/>
                  </a:lnTo>
                  <a:lnTo>
                    <a:pt x="178181" y="16217"/>
                  </a:lnTo>
                  <a:close/>
                </a:path>
                <a:path w="180340" h="44450">
                  <a:moveTo>
                    <a:pt x="178676" y="8648"/>
                  </a:moveTo>
                  <a:lnTo>
                    <a:pt x="0" y="8648"/>
                  </a:lnTo>
                  <a:lnTo>
                    <a:pt x="0" y="9918"/>
                  </a:lnTo>
                  <a:lnTo>
                    <a:pt x="0" y="11188"/>
                  </a:lnTo>
                  <a:lnTo>
                    <a:pt x="0" y="12458"/>
                  </a:lnTo>
                  <a:lnTo>
                    <a:pt x="178422" y="12458"/>
                  </a:lnTo>
                  <a:lnTo>
                    <a:pt x="178422" y="11188"/>
                  </a:lnTo>
                  <a:lnTo>
                    <a:pt x="178460" y="9918"/>
                  </a:lnTo>
                  <a:lnTo>
                    <a:pt x="178676" y="9918"/>
                  </a:lnTo>
                  <a:lnTo>
                    <a:pt x="178676" y="8648"/>
                  </a:lnTo>
                  <a:close/>
                </a:path>
                <a:path w="180340" h="44450">
                  <a:moveTo>
                    <a:pt x="178917" y="35356"/>
                  </a:moveTo>
                  <a:lnTo>
                    <a:pt x="178612" y="35356"/>
                  </a:lnTo>
                  <a:lnTo>
                    <a:pt x="178612" y="32816"/>
                  </a:lnTo>
                  <a:lnTo>
                    <a:pt x="0" y="32816"/>
                  </a:lnTo>
                  <a:lnTo>
                    <a:pt x="0" y="35356"/>
                  </a:lnTo>
                  <a:lnTo>
                    <a:pt x="0" y="36626"/>
                  </a:lnTo>
                  <a:lnTo>
                    <a:pt x="178917" y="36626"/>
                  </a:lnTo>
                  <a:lnTo>
                    <a:pt x="178917" y="35356"/>
                  </a:lnTo>
                  <a:close/>
                </a:path>
                <a:path w="180340" h="44450">
                  <a:moveTo>
                    <a:pt x="180314" y="41719"/>
                  </a:moveTo>
                  <a:lnTo>
                    <a:pt x="179870" y="41719"/>
                  </a:lnTo>
                  <a:lnTo>
                    <a:pt x="179870" y="40449"/>
                  </a:lnTo>
                  <a:lnTo>
                    <a:pt x="0" y="40449"/>
                  </a:lnTo>
                  <a:lnTo>
                    <a:pt x="0" y="41719"/>
                  </a:lnTo>
                  <a:lnTo>
                    <a:pt x="0" y="44259"/>
                  </a:lnTo>
                  <a:lnTo>
                    <a:pt x="180314" y="44259"/>
                  </a:lnTo>
                  <a:lnTo>
                    <a:pt x="180314" y="41719"/>
                  </a:lnTo>
                  <a:close/>
                </a:path>
                <a:path w="180340" h="44450">
                  <a:moveTo>
                    <a:pt x="18034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25" y="4051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41603" y="1138935"/>
              <a:ext cx="181610" cy="3175"/>
            </a:xfrm>
            <a:custGeom>
              <a:avLst/>
              <a:gdLst/>
              <a:ahLst/>
              <a:cxnLst/>
              <a:rect l="l" t="t" r="r" b="b"/>
              <a:pathLst>
                <a:path w="181609" h="3175">
                  <a:moveTo>
                    <a:pt x="181241" y="1270"/>
                  </a:moveTo>
                  <a:lnTo>
                    <a:pt x="180746" y="1270"/>
                  </a:lnTo>
                  <a:lnTo>
                    <a:pt x="1807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52"/>
                  </a:lnTo>
                  <a:lnTo>
                    <a:pt x="181241" y="2552"/>
                  </a:lnTo>
                  <a:lnTo>
                    <a:pt x="181241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55314" y="1078699"/>
              <a:ext cx="373380" cy="75565"/>
            </a:xfrm>
            <a:custGeom>
              <a:avLst/>
              <a:gdLst/>
              <a:ahLst/>
              <a:cxnLst/>
              <a:rect l="l" t="t" r="r" b="b"/>
              <a:pathLst>
                <a:path w="373380" h="75565">
                  <a:moveTo>
                    <a:pt x="372787" y="0"/>
                  </a:moveTo>
                  <a:lnTo>
                    <a:pt x="15918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787" y="75097"/>
                  </a:lnTo>
                  <a:lnTo>
                    <a:pt x="372787" y="63174"/>
                  </a:lnTo>
                  <a:lnTo>
                    <a:pt x="14728" y="63173"/>
                  </a:lnTo>
                  <a:lnTo>
                    <a:pt x="13306" y="57458"/>
                  </a:lnTo>
                  <a:lnTo>
                    <a:pt x="12350" y="49823"/>
                  </a:lnTo>
                  <a:lnTo>
                    <a:pt x="12117" y="46009"/>
                  </a:lnTo>
                  <a:lnTo>
                    <a:pt x="11643" y="41721"/>
                  </a:lnTo>
                  <a:lnTo>
                    <a:pt x="11643" y="33376"/>
                  </a:lnTo>
                  <a:lnTo>
                    <a:pt x="12117" y="29087"/>
                  </a:lnTo>
                  <a:lnTo>
                    <a:pt x="12350" y="25508"/>
                  </a:lnTo>
                  <a:lnTo>
                    <a:pt x="13306" y="17639"/>
                  </a:lnTo>
                  <a:lnTo>
                    <a:pt x="14728" y="11915"/>
                  </a:lnTo>
                  <a:lnTo>
                    <a:pt x="372787" y="11915"/>
                  </a:lnTo>
                  <a:lnTo>
                    <a:pt x="372787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41608" y="1141873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493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493" y="11923"/>
                  </a:lnTo>
                  <a:lnTo>
                    <a:pt x="186493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5788" y="996444"/>
              <a:ext cx="372313" cy="9417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47704" y="986913"/>
              <a:ext cx="287655" cy="92075"/>
            </a:xfrm>
            <a:custGeom>
              <a:avLst/>
              <a:gdLst/>
              <a:ahLst/>
              <a:cxnLst/>
              <a:rect l="l" t="t" r="r" b="b"/>
              <a:pathLst>
                <a:path w="287655" h="92075">
                  <a:moveTo>
                    <a:pt x="287083" y="0"/>
                  </a:moveTo>
                  <a:lnTo>
                    <a:pt x="17822" y="0"/>
                  </a:lnTo>
                  <a:lnTo>
                    <a:pt x="241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79" y="89599"/>
                  </a:lnTo>
                  <a:lnTo>
                    <a:pt x="287083" y="91786"/>
                  </a:lnTo>
                  <a:lnTo>
                    <a:pt x="287083" y="82006"/>
                  </a:lnTo>
                  <a:lnTo>
                    <a:pt x="14495" y="82006"/>
                  </a:lnTo>
                  <a:lnTo>
                    <a:pt x="11884" y="73187"/>
                  </a:lnTo>
                  <a:lnTo>
                    <a:pt x="10695" y="61980"/>
                  </a:lnTo>
                  <a:lnTo>
                    <a:pt x="9980" y="56974"/>
                  </a:lnTo>
                  <a:lnTo>
                    <a:pt x="9747" y="51492"/>
                  </a:lnTo>
                  <a:lnTo>
                    <a:pt x="9747" y="40285"/>
                  </a:lnTo>
                  <a:lnTo>
                    <a:pt x="9980" y="34570"/>
                  </a:lnTo>
                  <a:lnTo>
                    <a:pt x="10695" y="29563"/>
                  </a:lnTo>
                  <a:lnTo>
                    <a:pt x="11884" y="18357"/>
                  </a:lnTo>
                  <a:lnTo>
                    <a:pt x="14495" y="9537"/>
                  </a:lnTo>
                  <a:lnTo>
                    <a:pt x="287083" y="9537"/>
                  </a:lnTo>
                  <a:lnTo>
                    <a:pt x="28708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7704" y="986913"/>
              <a:ext cx="143529" cy="9178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67600" y="1292859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567" y="1270"/>
                  </a:moveTo>
                  <a:lnTo>
                    <a:pt x="325348" y="1270"/>
                  </a:lnTo>
                  <a:lnTo>
                    <a:pt x="32534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162826" y="1270"/>
                  </a:lnTo>
                  <a:lnTo>
                    <a:pt x="162826" y="25450"/>
                  </a:lnTo>
                  <a:lnTo>
                    <a:pt x="162826" y="67424"/>
                  </a:lnTo>
                  <a:lnTo>
                    <a:pt x="0" y="67424"/>
                  </a:lnTo>
                  <a:lnTo>
                    <a:pt x="0" y="68694"/>
                  </a:lnTo>
                  <a:lnTo>
                    <a:pt x="220611" y="68694"/>
                  </a:lnTo>
                  <a:lnTo>
                    <a:pt x="220611" y="67424"/>
                  </a:lnTo>
                  <a:lnTo>
                    <a:pt x="220611" y="25450"/>
                  </a:lnTo>
                  <a:lnTo>
                    <a:pt x="326567" y="25450"/>
                  </a:lnTo>
                  <a:lnTo>
                    <a:pt x="326567" y="127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966482" y="1292859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93" y="0"/>
                  </a:lnTo>
                  <a:lnTo>
                    <a:pt x="1193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117" y="67424"/>
                  </a:lnTo>
                  <a:lnTo>
                    <a:pt x="1117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239279" y="1296605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90">
                  <a:moveTo>
                    <a:pt x="2732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326" y="21456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98791" y="1296606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59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59" y="61023"/>
                  </a:lnTo>
                  <a:lnTo>
                    <a:pt x="27559" y="0"/>
                  </a:lnTo>
                  <a:close/>
                </a:path>
                <a:path w="236855" h="61594">
                  <a:moveTo>
                    <a:pt x="236664" y="0"/>
                  </a:moveTo>
                  <a:lnTo>
                    <a:pt x="230251" y="0"/>
                  </a:lnTo>
                  <a:lnTo>
                    <a:pt x="230251" y="21463"/>
                  </a:lnTo>
                  <a:lnTo>
                    <a:pt x="236664" y="21463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988580" y="1296597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53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53" y="61032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46756" y="1223171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40" y="0"/>
                  </a:moveTo>
                  <a:lnTo>
                    <a:pt x="4757" y="0"/>
                  </a:lnTo>
                  <a:lnTo>
                    <a:pt x="1904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4" y="69373"/>
                  </a:lnTo>
                  <a:lnTo>
                    <a:pt x="325540" y="69373"/>
                  </a:lnTo>
                  <a:lnTo>
                    <a:pt x="327702" y="67229"/>
                  </a:lnTo>
                  <a:lnTo>
                    <a:pt x="327702" y="2144"/>
                  </a:lnTo>
                  <a:lnTo>
                    <a:pt x="325540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46746" y="1222895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728" y="0"/>
                  </a:moveTo>
                  <a:lnTo>
                    <a:pt x="1028" y="0"/>
                  </a:lnTo>
                  <a:lnTo>
                    <a:pt x="1028" y="279"/>
                  </a:lnTo>
                  <a:lnTo>
                    <a:pt x="1028" y="2540"/>
                  </a:lnTo>
                  <a:lnTo>
                    <a:pt x="0" y="2540"/>
                  </a:lnTo>
                  <a:lnTo>
                    <a:pt x="0" y="67424"/>
                  </a:lnTo>
                  <a:lnTo>
                    <a:pt x="1054" y="67424"/>
                  </a:lnTo>
                  <a:lnTo>
                    <a:pt x="1054" y="69964"/>
                  </a:lnTo>
                  <a:lnTo>
                    <a:pt x="163728" y="69964"/>
                  </a:lnTo>
                  <a:lnTo>
                    <a:pt x="163728" y="67424"/>
                  </a:lnTo>
                  <a:lnTo>
                    <a:pt x="163728" y="2540"/>
                  </a:lnTo>
                  <a:lnTo>
                    <a:pt x="163728" y="279"/>
                  </a:lnTo>
                  <a:lnTo>
                    <a:pt x="163728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219319" y="1227462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80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801" y="60793"/>
                  </a:lnTo>
                  <a:lnTo>
                    <a:pt x="2780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79068" y="1227467"/>
              <a:ext cx="237490" cy="60960"/>
            </a:xfrm>
            <a:custGeom>
              <a:avLst/>
              <a:gdLst/>
              <a:ahLst/>
              <a:cxnLst/>
              <a:rect l="l" t="t" r="r" b="b"/>
              <a:pathLst>
                <a:path w="237490" h="60959">
                  <a:moveTo>
                    <a:pt x="27559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59" y="60794"/>
                  </a:lnTo>
                  <a:lnTo>
                    <a:pt x="27559" y="0"/>
                  </a:lnTo>
                  <a:close/>
                </a:path>
                <a:path w="237490" h="60959">
                  <a:moveTo>
                    <a:pt x="236918" y="0"/>
                  </a:moveTo>
                  <a:lnTo>
                    <a:pt x="230263" y="0"/>
                  </a:lnTo>
                  <a:lnTo>
                    <a:pt x="230263" y="60794"/>
                  </a:lnTo>
                  <a:lnTo>
                    <a:pt x="236918" y="60794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968620" y="122746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9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91" y="60793"/>
                  </a:lnTo>
                  <a:lnTo>
                    <a:pt x="68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966483" y="1153797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23" y="0"/>
                  </a:moveTo>
                  <a:lnTo>
                    <a:pt x="4507" y="0"/>
                  </a:lnTo>
                  <a:lnTo>
                    <a:pt x="2137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7" y="69373"/>
                  </a:lnTo>
                  <a:lnTo>
                    <a:pt x="325523" y="69373"/>
                  </a:lnTo>
                  <a:lnTo>
                    <a:pt x="327685" y="67229"/>
                  </a:lnTo>
                  <a:lnTo>
                    <a:pt x="327685" y="2144"/>
                  </a:lnTo>
                  <a:lnTo>
                    <a:pt x="325523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966482" y="1154201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04" y="0"/>
                  </a:lnTo>
                  <a:lnTo>
                    <a:pt x="1104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219" y="67424"/>
                  </a:lnTo>
                  <a:lnTo>
                    <a:pt x="1219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239279" y="1158088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32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326" y="60793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98791" y="1158099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59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59" y="60782"/>
                  </a:lnTo>
                  <a:lnTo>
                    <a:pt x="27559" y="0"/>
                  </a:lnTo>
                  <a:close/>
                </a:path>
                <a:path w="236855" h="60959">
                  <a:moveTo>
                    <a:pt x="236664" y="0"/>
                  </a:moveTo>
                  <a:lnTo>
                    <a:pt x="230251" y="0"/>
                  </a:lnTo>
                  <a:lnTo>
                    <a:pt x="230251" y="60782"/>
                  </a:lnTo>
                  <a:lnTo>
                    <a:pt x="236664" y="60782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988580" y="1158088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5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53" y="6079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25132" y="1361926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6178" y="0"/>
                  </a:moveTo>
                  <a:lnTo>
                    <a:pt x="5705" y="0"/>
                  </a:lnTo>
                  <a:lnTo>
                    <a:pt x="2611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11" y="80101"/>
                  </a:lnTo>
                  <a:lnTo>
                    <a:pt x="273061" y="80102"/>
                  </a:lnTo>
                  <a:lnTo>
                    <a:pt x="269236" y="76049"/>
                  </a:lnTo>
                  <a:lnTo>
                    <a:pt x="266574" y="68658"/>
                  </a:lnTo>
                  <a:lnTo>
                    <a:pt x="264911" y="55546"/>
                  </a:lnTo>
                  <a:lnTo>
                    <a:pt x="264745" y="51016"/>
                  </a:lnTo>
                  <a:lnTo>
                    <a:pt x="264911" y="37189"/>
                  </a:lnTo>
                  <a:lnTo>
                    <a:pt x="280380" y="9534"/>
                  </a:lnTo>
                  <a:lnTo>
                    <a:pt x="256178" y="9534"/>
                  </a:lnTo>
                  <a:lnTo>
                    <a:pt x="256178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925131" y="1361554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852" y="0"/>
                  </a:moveTo>
                  <a:lnTo>
                    <a:pt x="1511" y="0"/>
                  </a:lnTo>
                  <a:lnTo>
                    <a:pt x="1511" y="2540"/>
                  </a:lnTo>
                  <a:lnTo>
                    <a:pt x="0" y="2540"/>
                  </a:lnTo>
                  <a:lnTo>
                    <a:pt x="0" y="77597"/>
                  </a:lnTo>
                  <a:lnTo>
                    <a:pt x="838" y="77597"/>
                  </a:lnTo>
                  <a:lnTo>
                    <a:pt x="838" y="80149"/>
                  </a:lnTo>
                  <a:lnTo>
                    <a:pt x="189852" y="80149"/>
                  </a:lnTo>
                  <a:lnTo>
                    <a:pt x="189852" y="77597"/>
                  </a:lnTo>
                  <a:lnTo>
                    <a:pt x="189852" y="2540"/>
                  </a:lnTo>
                  <a:lnTo>
                    <a:pt x="189852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962674" y="136669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41" y="70329"/>
                  </a:lnTo>
                  <a:lnTo>
                    <a:pt x="3184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950798" y="1366692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41" y="70329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114994" y="1382427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376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548" y="38859"/>
                  </a:lnTo>
                  <a:lnTo>
                    <a:pt x="75049" y="34568"/>
                  </a:lnTo>
                  <a:lnTo>
                    <a:pt x="74883" y="30276"/>
                  </a:lnTo>
                  <a:lnTo>
                    <a:pt x="74883" y="21456"/>
                  </a:lnTo>
                  <a:lnTo>
                    <a:pt x="75049" y="16688"/>
                  </a:lnTo>
                  <a:lnTo>
                    <a:pt x="75548" y="12397"/>
                  </a:lnTo>
                  <a:lnTo>
                    <a:pt x="76297" y="7866"/>
                  </a:lnTo>
                  <a:lnTo>
                    <a:pt x="77212" y="3575"/>
                  </a:lnTo>
                  <a:lnTo>
                    <a:pt x="7837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6139" y="1174533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844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844" y="246761"/>
                  </a:lnTo>
                  <a:lnTo>
                    <a:pt x="98844" y="207899"/>
                  </a:lnTo>
                  <a:close/>
                </a:path>
                <a:path w="185419" h="247015">
                  <a:moveTo>
                    <a:pt x="185343" y="0"/>
                  </a:moveTo>
                  <a:lnTo>
                    <a:pt x="114287" y="0"/>
                  </a:lnTo>
                  <a:lnTo>
                    <a:pt x="114287" y="27901"/>
                  </a:lnTo>
                  <a:lnTo>
                    <a:pt x="185343" y="27901"/>
                  </a:lnTo>
                  <a:lnTo>
                    <a:pt x="18534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9148" y="117453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110478" y="124367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039418" y="1243685"/>
              <a:ext cx="334010" cy="183515"/>
            </a:xfrm>
            <a:custGeom>
              <a:avLst/>
              <a:gdLst/>
              <a:ahLst/>
              <a:cxnLst/>
              <a:rect l="l" t="t" r="r" b="b"/>
              <a:pathLst>
                <a:path w="334009" h="183515">
                  <a:moveTo>
                    <a:pt x="71056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1056" y="27889"/>
                  </a:lnTo>
                  <a:lnTo>
                    <a:pt x="71056" y="0"/>
                  </a:lnTo>
                  <a:close/>
                </a:path>
                <a:path w="334009" h="183515">
                  <a:moveTo>
                    <a:pt x="333590" y="179273"/>
                  </a:moveTo>
                  <a:lnTo>
                    <a:pt x="154190" y="179273"/>
                  </a:lnTo>
                  <a:lnTo>
                    <a:pt x="154190" y="183324"/>
                  </a:lnTo>
                  <a:lnTo>
                    <a:pt x="333590" y="183324"/>
                  </a:lnTo>
                  <a:lnTo>
                    <a:pt x="333590" y="179273"/>
                  </a:lnTo>
                  <a:close/>
                </a:path>
                <a:path w="334009" h="183515">
                  <a:moveTo>
                    <a:pt x="333590" y="171170"/>
                  </a:moveTo>
                  <a:lnTo>
                    <a:pt x="154190" y="171170"/>
                  </a:lnTo>
                  <a:lnTo>
                    <a:pt x="154190" y="175221"/>
                  </a:lnTo>
                  <a:lnTo>
                    <a:pt x="333590" y="175221"/>
                  </a:lnTo>
                  <a:lnTo>
                    <a:pt x="333590" y="171170"/>
                  </a:lnTo>
                  <a:close/>
                </a:path>
                <a:path w="334009" h="183515">
                  <a:moveTo>
                    <a:pt x="333590" y="163309"/>
                  </a:moveTo>
                  <a:lnTo>
                    <a:pt x="154190" y="163309"/>
                  </a:lnTo>
                  <a:lnTo>
                    <a:pt x="154190" y="167119"/>
                  </a:lnTo>
                  <a:lnTo>
                    <a:pt x="333590" y="167119"/>
                  </a:lnTo>
                  <a:lnTo>
                    <a:pt x="333590" y="163309"/>
                  </a:lnTo>
                  <a:close/>
                </a:path>
                <a:path w="334009" h="183515">
                  <a:moveTo>
                    <a:pt x="333590" y="155194"/>
                  </a:moveTo>
                  <a:lnTo>
                    <a:pt x="154190" y="155194"/>
                  </a:lnTo>
                  <a:lnTo>
                    <a:pt x="154190" y="159245"/>
                  </a:lnTo>
                  <a:lnTo>
                    <a:pt x="333590" y="159245"/>
                  </a:lnTo>
                  <a:lnTo>
                    <a:pt x="333590" y="155194"/>
                  </a:lnTo>
                  <a:close/>
                </a:path>
                <a:path w="334009" h="183515">
                  <a:moveTo>
                    <a:pt x="333590" y="147332"/>
                  </a:moveTo>
                  <a:lnTo>
                    <a:pt x="154190" y="147332"/>
                  </a:lnTo>
                  <a:lnTo>
                    <a:pt x="154190" y="151142"/>
                  </a:lnTo>
                  <a:lnTo>
                    <a:pt x="333590" y="151142"/>
                  </a:lnTo>
                  <a:lnTo>
                    <a:pt x="333590" y="147332"/>
                  </a:lnTo>
                  <a:close/>
                </a:path>
                <a:path w="334009" h="183515">
                  <a:moveTo>
                    <a:pt x="333590" y="139230"/>
                  </a:moveTo>
                  <a:lnTo>
                    <a:pt x="154190" y="139230"/>
                  </a:lnTo>
                  <a:lnTo>
                    <a:pt x="154190" y="143281"/>
                  </a:lnTo>
                  <a:lnTo>
                    <a:pt x="333590" y="143281"/>
                  </a:lnTo>
                  <a:lnTo>
                    <a:pt x="333590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193609" y="1386966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400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400" y="43865"/>
                  </a:lnTo>
                  <a:lnTo>
                    <a:pt x="179400" y="40043"/>
                  </a:lnTo>
                  <a:close/>
                </a:path>
                <a:path w="179705" h="44450">
                  <a:moveTo>
                    <a:pt x="179400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400" y="35991"/>
                  </a:lnTo>
                  <a:lnTo>
                    <a:pt x="179400" y="31940"/>
                  </a:lnTo>
                  <a:close/>
                </a:path>
                <a:path w="179705" h="44450">
                  <a:moveTo>
                    <a:pt x="179400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400" y="27889"/>
                  </a:lnTo>
                  <a:lnTo>
                    <a:pt x="179400" y="23837"/>
                  </a:lnTo>
                  <a:close/>
                </a:path>
                <a:path w="179705" h="44450">
                  <a:moveTo>
                    <a:pt x="179400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400" y="20027"/>
                  </a:lnTo>
                  <a:lnTo>
                    <a:pt x="179400" y="15963"/>
                  </a:lnTo>
                  <a:close/>
                </a:path>
                <a:path w="179705" h="44450">
                  <a:moveTo>
                    <a:pt x="179400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400" y="11912"/>
                  </a:lnTo>
                  <a:lnTo>
                    <a:pt x="179400" y="7861"/>
                  </a:lnTo>
                  <a:close/>
                </a:path>
                <a:path w="179705" h="44450">
                  <a:moveTo>
                    <a:pt x="17940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00" y="4051"/>
                  </a:lnTo>
                  <a:lnTo>
                    <a:pt x="179400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193620" y="1430823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399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399" y="2860"/>
                  </a:lnTo>
                  <a:lnTo>
                    <a:pt x="179399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373009" y="1383182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891" y="23812"/>
                  </a:moveTo>
                  <a:lnTo>
                    <a:pt x="0" y="23812"/>
                  </a:lnTo>
                  <a:lnTo>
                    <a:pt x="0" y="27622"/>
                  </a:lnTo>
                  <a:lnTo>
                    <a:pt x="174891" y="27622"/>
                  </a:lnTo>
                  <a:lnTo>
                    <a:pt x="174891" y="23812"/>
                  </a:lnTo>
                  <a:close/>
                </a:path>
                <a:path w="178434" h="43815">
                  <a:moveTo>
                    <a:pt x="175399" y="15265"/>
                  </a:moveTo>
                  <a:lnTo>
                    <a:pt x="0" y="15265"/>
                  </a:lnTo>
                  <a:lnTo>
                    <a:pt x="0" y="1653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5145" y="20358"/>
                  </a:lnTo>
                  <a:lnTo>
                    <a:pt x="175145" y="19075"/>
                  </a:lnTo>
                  <a:lnTo>
                    <a:pt x="175272" y="19075"/>
                  </a:lnTo>
                  <a:lnTo>
                    <a:pt x="175272" y="16535"/>
                  </a:lnTo>
                  <a:lnTo>
                    <a:pt x="175399" y="16535"/>
                  </a:lnTo>
                  <a:lnTo>
                    <a:pt x="175399" y="15265"/>
                  </a:lnTo>
                  <a:close/>
                </a:path>
                <a:path w="178434" h="43815">
                  <a:moveTo>
                    <a:pt x="175488" y="34340"/>
                  </a:moveTo>
                  <a:lnTo>
                    <a:pt x="175399" y="33070"/>
                  </a:lnTo>
                  <a:lnTo>
                    <a:pt x="175272" y="33070"/>
                  </a:lnTo>
                  <a:lnTo>
                    <a:pt x="175272" y="31800"/>
                  </a:lnTo>
                  <a:lnTo>
                    <a:pt x="0" y="3180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5623"/>
                  </a:lnTo>
                  <a:lnTo>
                    <a:pt x="175488" y="35623"/>
                  </a:lnTo>
                  <a:lnTo>
                    <a:pt x="175488" y="34340"/>
                  </a:lnTo>
                  <a:close/>
                </a:path>
                <a:path w="178434" h="43815">
                  <a:moveTo>
                    <a:pt x="176466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176072" y="11442"/>
                  </a:lnTo>
                  <a:lnTo>
                    <a:pt x="176072" y="10172"/>
                  </a:lnTo>
                  <a:lnTo>
                    <a:pt x="176250" y="10172"/>
                  </a:lnTo>
                  <a:lnTo>
                    <a:pt x="176250" y="8902"/>
                  </a:lnTo>
                  <a:lnTo>
                    <a:pt x="176466" y="8902"/>
                  </a:lnTo>
                  <a:lnTo>
                    <a:pt x="176466" y="7632"/>
                  </a:lnTo>
                  <a:close/>
                </a:path>
                <a:path w="178434" h="43815">
                  <a:moveTo>
                    <a:pt x="176555" y="41973"/>
                  </a:moveTo>
                  <a:lnTo>
                    <a:pt x="176377" y="41973"/>
                  </a:lnTo>
                  <a:lnTo>
                    <a:pt x="176377" y="40703"/>
                  </a:lnTo>
                  <a:lnTo>
                    <a:pt x="175996" y="40703"/>
                  </a:lnTo>
                  <a:lnTo>
                    <a:pt x="175996" y="39433"/>
                  </a:lnTo>
                  <a:lnTo>
                    <a:pt x="0" y="39433"/>
                  </a:lnTo>
                  <a:lnTo>
                    <a:pt x="0" y="40703"/>
                  </a:lnTo>
                  <a:lnTo>
                    <a:pt x="0" y="41973"/>
                  </a:lnTo>
                  <a:lnTo>
                    <a:pt x="0" y="43256"/>
                  </a:lnTo>
                  <a:lnTo>
                    <a:pt x="176555" y="43256"/>
                  </a:lnTo>
                  <a:lnTo>
                    <a:pt x="176555" y="41973"/>
                  </a:lnTo>
                  <a:close/>
                </a:path>
                <a:path w="178434" h="43815">
                  <a:moveTo>
                    <a:pt x="178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77622" y="3810"/>
                  </a:lnTo>
                  <a:lnTo>
                    <a:pt x="177622" y="1270"/>
                  </a:lnTo>
                  <a:lnTo>
                    <a:pt x="178244" y="1270"/>
                  </a:lnTo>
                  <a:lnTo>
                    <a:pt x="178244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373009" y="1386992"/>
              <a:ext cx="177800" cy="43815"/>
            </a:xfrm>
            <a:custGeom>
              <a:avLst/>
              <a:gdLst/>
              <a:ahLst/>
              <a:cxnLst/>
              <a:rect l="l" t="t" r="r" b="b"/>
              <a:pathLst>
                <a:path w="177800" h="43815">
                  <a:moveTo>
                    <a:pt x="175145" y="25450"/>
                  </a:moveTo>
                  <a:lnTo>
                    <a:pt x="17506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7990"/>
                  </a:lnTo>
                  <a:lnTo>
                    <a:pt x="175145" y="27990"/>
                  </a:lnTo>
                  <a:lnTo>
                    <a:pt x="175145" y="25450"/>
                  </a:lnTo>
                  <a:close/>
                </a:path>
                <a:path w="177800" h="43815">
                  <a:moveTo>
                    <a:pt x="17514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891" y="20358"/>
                  </a:lnTo>
                  <a:lnTo>
                    <a:pt x="174891" y="19088"/>
                  </a:lnTo>
                  <a:lnTo>
                    <a:pt x="174955" y="17818"/>
                  </a:lnTo>
                  <a:lnTo>
                    <a:pt x="175145" y="17818"/>
                  </a:lnTo>
                  <a:lnTo>
                    <a:pt x="175145" y="16548"/>
                  </a:lnTo>
                  <a:close/>
                </a:path>
                <a:path w="177800" h="43815">
                  <a:moveTo>
                    <a:pt x="17581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615" y="11455"/>
                  </a:lnTo>
                  <a:lnTo>
                    <a:pt x="175615" y="10185"/>
                  </a:lnTo>
                  <a:lnTo>
                    <a:pt x="175641" y="8915"/>
                  </a:lnTo>
                  <a:lnTo>
                    <a:pt x="175818" y="8915"/>
                  </a:lnTo>
                  <a:lnTo>
                    <a:pt x="175818" y="7632"/>
                  </a:lnTo>
                  <a:close/>
                </a:path>
                <a:path w="177800" h="43815">
                  <a:moveTo>
                    <a:pt x="175895" y="34353"/>
                  </a:moveTo>
                  <a:lnTo>
                    <a:pt x="175641" y="34353"/>
                  </a:lnTo>
                  <a:lnTo>
                    <a:pt x="175641" y="31813"/>
                  </a:lnTo>
                  <a:lnTo>
                    <a:pt x="0" y="31813"/>
                  </a:lnTo>
                  <a:lnTo>
                    <a:pt x="0" y="34353"/>
                  </a:lnTo>
                  <a:lnTo>
                    <a:pt x="0" y="35623"/>
                  </a:lnTo>
                  <a:lnTo>
                    <a:pt x="175895" y="35623"/>
                  </a:lnTo>
                  <a:lnTo>
                    <a:pt x="175895" y="34353"/>
                  </a:lnTo>
                  <a:close/>
                </a:path>
                <a:path w="177800" h="43815">
                  <a:moveTo>
                    <a:pt x="17719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6555" y="3822"/>
                  </a:lnTo>
                  <a:lnTo>
                    <a:pt x="176555" y="2552"/>
                  </a:lnTo>
                  <a:lnTo>
                    <a:pt x="176885" y="2552"/>
                  </a:lnTo>
                  <a:lnTo>
                    <a:pt x="176885" y="1282"/>
                  </a:lnTo>
                  <a:lnTo>
                    <a:pt x="177190" y="1282"/>
                  </a:lnTo>
                  <a:lnTo>
                    <a:pt x="177190" y="0"/>
                  </a:lnTo>
                  <a:close/>
                </a:path>
                <a:path w="177800" h="43815">
                  <a:moveTo>
                    <a:pt x="177203" y="40716"/>
                  </a:moveTo>
                  <a:lnTo>
                    <a:pt x="176580" y="40716"/>
                  </a:lnTo>
                  <a:lnTo>
                    <a:pt x="176580" y="39446"/>
                  </a:lnTo>
                  <a:lnTo>
                    <a:pt x="0" y="39446"/>
                  </a:lnTo>
                  <a:lnTo>
                    <a:pt x="0" y="40716"/>
                  </a:lnTo>
                  <a:lnTo>
                    <a:pt x="0" y="43256"/>
                  </a:lnTo>
                  <a:lnTo>
                    <a:pt x="177203" y="43256"/>
                  </a:lnTo>
                  <a:lnTo>
                    <a:pt x="177203" y="40716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373009" y="1430248"/>
              <a:ext cx="179070" cy="4445"/>
            </a:xfrm>
            <a:custGeom>
              <a:avLst/>
              <a:gdLst/>
              <a:ahLst/>
              <a:cxnLst/>
              <a:rect l="l" t="t" r="r" b="b"/>
              <a:pathLst>
                <a:path w="179069" h="4444">
                  <a:moveTo>
                    <a:pt x="178587" y="2540"/>
                  </a:moveTo>
                  <a:lnTo>
                    <a:pt x="177800" y="2540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22"/>
                  </a:lnTo>
                  <a:lnTo>
                    <a:pt x="178587" y="3822"/>
                  </a:lnTo>
                  <a:lnTo>
                    <a:pt x="178587" y="254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189878" y="1371461"/>
              <a:ext cx="367030" cy="74295"/>
            </a:xfrm>
            <a:custGeom>
              <a:avLst/>
              <a:gdLst/>
              <a:ahLst/>
              <a:cxnLst/>
              <a:rect l="l" t="t" r="r" b="b"/>
              <a:pathLst>
                <a:path w="367030" h="74294">
                  <a:moveTo>
                    <a:pt x="366599" y="0"/>
                  </a:moveTo>
                  <a:lnTo>
                    <a:pt x="15635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599" y="73667"/>
                  </a:lnTo>
                  <a:lnTo>
                    <a:pt x="366599" y="62223"/>
                  </a:lnTo>
                  <a:lnTo>
                    <a:pt x="14471" y="62223"/>
                  </a:lnTo>
                  <a:lnTo>
                    <a:pt x="13306" y="56263"/>
                  </a:lnTo>
                  <a:lnTo>
                    <a:pt x="11809" y="45296"/>
                  </a:lnTo>
                  <a:lnTo>
                    <a:pt x="11643" y="41005"/>
                  </a:lnTo>
                  <a:lnTo>
                    <a:pt x="11809" y="28370"/>
                  </a:lnTo>
                  <a:lnTo>
                    <a:pt x="13306" y="17403"/>
                  </a:lnTo>
                  <a:lnTo>
                    <a:pt x="14471" y="11443"/>
                  </a:lnTo>
                  <a:lnTo>
                    <a:pt x="366599" y="11443"/>
                  </a:lnTo>
                  <a:lnTo>
                    <a:pt x="366599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373011" y="1433684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466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466" y="11443"/>
                  </a:lnTo>
                  <a:lnTo>
                    <a:pt x="183466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1311" y="1318056"/>
              <a:ext cx="501354" cy="6484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65926" y="918966"/>
              <a:ext cx="208915" cy="523240"/>
            </a:xfrm>
            <a:custGeom>
              <a:avLst/>
              <a:gdLst/>
              <a:ahLst/>
              <a:cxnLst/>
              <a:rect l="l" t="t" r="r" b="b"/>
              <a:pathLst>
                <a:path w="208915" h="523240">
                  <a:moveTo>
                    <a:pt x="104316" y="0"/>
                  </a:moveTo>
                  <a:lnTo>
                    <a:pt x="67515" y="15287"/>
                  </a:lnTo>
                  <a:lnTo>
                    <a:pt x="52278" y="52209"/>
                  </a:lnTo>
                  <a:lnTo>
                    <a:pt x="52278" y="470613"/>
                  </a:lnTo>
                  <a:lnTo>
                    <a:pt x="48153" y="490978"/>
                  </a:lnTo>
                  <a:lnTo>
                    <a:pt x="36920" y="507655"/>
                  </a:lnTo>
                  <a:lnTo>
                    <a:pt x="20297" y="518923"/>
                  </a:lnTo>
                  <a:lnTo>
                    <a:pt x="0" y="523062"/>
                  </a:lnTo>
                  <a:lnTo>
                    <a:pt x="208391" y="523062"/>
                  </a:lnTo>
                  <a:lnTo>
                    <a:pt x="188131" y="518923"/>
                  </a:lnTo>
                  <a:lnTo>
                    <a:pt x="171590" y="507655"/>
                  </a:lnTo>
                  <a:lnTo>
                    <a:pt x="160441" y="490978"/>
                  </a:lnTo>
                  <a:lnTo>
                    <a:pt x="156353" y="470613"/>
                  </a:lnTo>
                  <a:lnTo>
                    <a:pt x="156353" y="52209"/>
                  </a:lnTo>
                  <a:lnTo>
                    <a:pt x="152265" y="31882"/>
                  </a:lnTo>
                  <a:lnTo>
                    <a:pt x="141116" y="15287"/>
                  </a:lnTo>
                  <a:lnTo>
                    <a:pt x="124576" y="4101"/>
                  </a:lnTo>
                  <a:lnTo>
                    <a:pt x="104316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29691" y="918971"/>
              <a:ext cx="596900" cy="523240"/>
            </a:xfrm>
            <a:custGeom>
              <a:avLst/>
              <a:gdLst/>
              <a:ahLst/>
              <a:cxnLst/>
              <a:rect l="l" t="t" r="r" b="b"/>
              <a:pathLst>
                <a:path w="596900" h="523240">
                  <a:moveTo>
                    <a:pt x="440550" y="0"/>
                  </a:moveTo>
                  <a:lnTo>
                    <a:pt x="52044" y="0"/>
                  </a:lnTo>
                  <a:lnTo>
                    <a:pt x="31775" y="4102"/>
                  </a:lnTo>
                  <a:lnTo>
                    <a:pt x="15240" y="15290"/>
                  </a:lnTo>
                  <a:lnTo>
                    <a:pt x="4089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4187" y="361188"/>
                  </a:lnTo>
                  <a:lnTo>
                    <a:pt x="284187" y="470611"/>
                  </a:lnTo>
                  <a:lnTo>
                    <a:pt x="288277" y="490982"/>
                  </a:lnTo>
                  <a:lnTo>
                    <a:pt x="299427" y="507657"/>
                  </a:lnTo>
                  <a:lnTo>
                    <a:pt x="315963" y="518922"/>
                  </a:lnTo>
                  <a:lnTo>
                    <a:pt x="336232" y="523062"/>
                  </a:lnTo>
                  <a:lnTo>
                    <a:pt x="356527" y="518922"/>
                  </a:lnTo>
                  <a:lnTo>
                    <a:pt x="373151" y="507657"/>
                  </a:lnTo>
                  <a:lnTo>
                    <a:pt x="384378" y="490982"/>
                  </a:lnTo>
                  <a:lnTo>
                    <a:pt x="388505" y="470611"/>
                  </a:lnTo>
                  <a:lnTo>
                    <a:pt x="388505" y="52209"/>
                  </a:lnTo>
                  <a:lnTo>
                    <a:pt x="392595" y="31889"/>
                  </a:lnTo>
                  <a:lnTo>
                    <a:pt x="403745" y="15290"/>
                  </a:lnTo>
                  <a:lnTo>
                    <a:pt x="420281" y="4102"/>
                  </a:lnTo>
                  <a:lnTo>
                    <a:pt x="440550" y="0"/>
                  </a:lnTo>
                  <a:close/>
                </a:path>
                <a:path w="596900" h="523240">
                  <a:moveTo>
                    <a:pt x="596671" y="250329"/>
                  </a:moveTo>
                  <a:lnTo>
                    <a:pt x="492582" y="250329"/>
                  </a:lnTo>
                  <a:lnTo>
                    <a:pt x="492582" y="470611"/>
                  </a:lnTo>
                  <a:lnTo>
                    <a:pt x="496671" y="490982"/>
                  </a:lnTo>
                  <a:lnTo>
                    <a:pt x="507822" y="507657"/>
                  </a:lnTo>
                  <a:lnTo>
                    <a:pt x="524357" y="518922"/>
                  </a:lnTo>
                  <a:lnTo>
                    <a:pt x="544614" y="523062"/>
                  </a:lnTo>
                  <a:lnTo>
                    <a:pt x="564883" y="518922"/>
                  </a:lnTo>
                  <a:lnTo>
                    <a:pt x="581431" y="507657"/>
                  </a:lnTo>
                  <a:lnTo>
                    <a:pt x="592582" y="490982"/>
                  </a:lnTo>
                  <a:lnTo>
                    <a:pt x="596671" y="470611"/>
                  </a:lnTo>
                  <a:lnTo>
                    <a:pt x="59667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329184" y="1280153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705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15237" y="146468"/>
                  </a:lnTo>
                  <a:lnTo>
                    <a:pt x="52038" y="161875"/>
                  </a:lnTo>
                  <a:lnTo>
                    <a:pt x="436742" y="161875"/>
                  </a:lnTo>
                  <a:lnTo>
                    <a:pt x="416482" y="157736"/>
                  </a:lnTo>
                  <a:lnTo>
                    <a:pt x="399942" y="146468"/>
                  </a:lnTo>
                  <a:lnTo>
                    <a:pt x="388792" y="129790"/>
                  </a:lnTo>
                  <a:lnTo>
                    <a:pt x="384705" y="109425"/>
                  </a:lnTo>
                  <a:lnTo>
                    <a:pt x="384705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88137" y="1029118"/>
              <a:ext cx="247015" cy="207645"/>
            </a:xfrm>
            <a:custGeom>
              <a:avLst/>
              <a:gdLst/>
              <a:ahLst/>
              <a:cxnLst/>
              <a:rect l="l" t="t" r="r" b="b"/>
              <a:pathLst>
                <a:path w="247015" h="207644">
                  <a:moveTo>
                    <a:pt x="152552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552" y="207403"/>
                  </a:lnTo>
                  <a:lnTo>
                    <a:pt x="152552" y="194538"/>
                  </a:lnTo>
                  <a:close/>
                </a:path>
                <a:path w="247015" h="207644">
                  <a:moveTo>
                    <a:pt x="152552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552" y="168554"/>
                  </a:lnTo>
                  <a:lnTo>
                    <a:pt x="152552" y="155676"/>
                  </a:lnTo>
                  <a:close/>
                </a:path>
                <a:path w="247015" h="207644">
                  <a:moveTo>
                    <a:pt x="246659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659" y="129692"/>
                  </a:lnTo>
                  <a:lnTo>
                    <a:pt x="246659" y="116814"/>
                  </a:lnTo>
                  <a:close/>
                </a:path>
                <a:path w="247015" h="207644">
                  <a:moveTo>
                    <a:pt x="246659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659" y="90830"/>
                  </a:lnTo>
                  <a:lnTo>
                    <a:pt x="246659" y="77724"/>
                  </a:lnTo>
                  <a:close/>
                </a:path>
                <a:path w="247015" h="207644">
                  <a:moveTo>
                    <a:pt x="246659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659" y="51968"/>
                  </a:lnTo>
                  <a:lnTo>
                    <a:pt x="246659" y="38862"/>
                  </a:lnTo>
                  <a:close/>
                </a:path>
                <a:path w="247015" h="207644">
                  <a:moveTo>
                    <a:pt x="24665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659" y="13106"/>
                  </a:lnTo>
                  <a:lnTo>
                    <a:pt x="246659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48070" y="957825"/>
              <a:ext cx="355600" cy="347980"/>
            </a:xfrm>
            <a:custGeom>
              <a:avLst/>
              <a:gdLst/>
              <a:ahLst/>
              <a:cxnLst/>
              <a:rect l="l" t="t" r="r" b="b"/>
              <a:pathLst>
                <a:path w="355600" h="347980">
                  <a:moveTo>
                    <a:pt x="355239" y="0"/>
                  </a:moveTo>
                  <a:lnTo>
                    <a:pt x="289478" y="1655"/>
                  </a:lnTo>
                  <a:lnTo>
                    <a:pt x="232195" y="6659"/>
                  </a:lnTo>
                  <a:lnTo>
                    <a:pt x="182825" y="15240"/>
                  </a:lnTo>
                  <a:lnTo>
                    <a:pt x="140804" y="27624"/>
                  </a:lnTo>
                  <a:lnTo>
                    <a:pt x="105564" y="44037"/>
                  </a:lnTo>
                  <a:lnTo>
                    <a:pt x="53173" y="89858"/>
                  </a:lnTo>
                  <a:lnTo>
                    <a:pt x="21130" y="154516"/>
                  </a:lnTo>
                  <a:lnTo>
                    <a:pt x="11325" y="194475"/>
                  </a:lnTo>
                  <a:lnTo>
                    <a:pt x="4912" y="239824"/>
                  </a:lnTo>
                  <a:lnTo>
                    <a:pt x="1325" y="290788"/>
                  </a:lnTo>
                  <a:lnTo>
                    <a:pt x="0" y="347594"/>
                  </a:lnTo>
                  <a:lnTo>
                    <a:pt x="66533" y="195971"/>
                  </a:lnTo>
                  <a:lnTo>
                    <a:pt x="86846" y="175286"/>
                  </a:lnTo>
                  <a:lnTo>
                    <a:pt x="137611" y="127221"/>
                  </a:lnTo>
                  <a:lnTo>
                    <a:pt x="203569" y="72764"/>
                  </a:lnTo>
                  <a:lnTo>
                    <a:pt x="269460" y="32901"/>
                  </a:lnTo>
                  <a:lnTo>
                    <a:pt x="317146" y="13376"/>
                  </a:lnTo>
                  <a:lnTo>
                    <a:pt x="353263" y="346"/>
                  </a:lnTo>
                  <a:lnTo>
                    <a:pt x="355239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48070" y="958388"/>
              <a:ext cx="430530" cy="459740"/>
            </a:xfrm>
            <a:custGeom>
              <a:avLst/>
              <a:gdLst/>
              <a:ahLst/>
              <a:cxnLst/>
              <a:rect l="l" t="t" r="r" b="b"/>
              <a:pathLst>
                <a:path w="430530" h="459740">
                  <a:moveTo>
                    <a:pt x="384719" y="0"/>
                  </a:moveTo>
                  <a:lnTo>
                    <a:pt x="339455" y="162"/>
                  </a:lnTo>
                  <a:lnTo>
                    <a:pt x="295023" y="5829"/>
                  </a:lnTo>
                  <a:lnTo>
                    <a:pt x="251908" y="16704"/>
                  </a:lnTo>
                  <a:lnTo>
                    <a:pt x="210597" y="32493"/>
                  </a:lnTo>
                  <a:lnTo>
                    <a:pt x="171574" y="52901"/>
                  </a:lnTo>
                  <a:lnTo>
                    <a:pt x="135324" y="77633"/>
                  </a:lnTo>
                  <a:lnTo>
                    <a:pt x="102334" y="106393"/>
                  </a:lnTo>
                  <a:lnTo>
                    <a:pt x="73087" y="138887"/>
                  </a:lnTo>
                  <a:lnTo>
                    <a:pt x="48070" y="174819"/>
                  </a:lnTo>
                  <a:lnTo>
                    <a:pt x="27767" y="213895"/>
                  </a:lnTo>
                  <a:lnTo>
                    <a:pt x="12664" y="255819"/>
                  </a:lnTo>
                  <a:lnTo>
                    <a:pt x="3247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16" y="431190"/>
                  </a:lnTo>
                  <a:lnTo>
                    <a:pt x="10928" y="377070"/>
                  </a:lnTo>
                  <a:lnTo>
                    <a:pt x="21392" y="345740"/>
                  </a:lnTo>
                  <a:lnTo>
                    <a:pt x="44553" y="326323"/>
                  </a:lnTo>
                  <a:lnTo>
                    <a:pt x="73417" y="319644"/>
                  </a:lnTo>
                  <a:lnTo>
                    <a:pt x="100989" y="326529"/>
                  </a:lnTo>
                  <a:lnTo>
                    <a:pt x="97297" y="310545"/>
                  </a:lnTo>
                  <a:lnTo>
                    <a:pt x="86789" y="295031"/>
                  </a:lnTo>
                  <a:lnTo>
                    <a:pt x="69778" y="284656"/>
                  </a:lnTo>
                  <a:lnTo>
                    <a:pt x="46573" y="284090"/>
                  </a:lnTo>
                  <a:lnTo>
                    <a:pt x="68392" y="265917"/>
                  </a:lnTo>
                  <a:lnTo>
                    <a:pt x="105294" y="259031"/>
                  </a:lnTo>
                  <a:lnTo>
                    <a:pt x="147587" y="246377"/>
                  </a:lnTo>
                  <a:lnTo>
                    <a:pt x="185578" y="210903"/>
                  </a:lnTo>
                  <a:lnTo>
                    <a:pt x="163832" y="212541"/>
                  </a:lnTo>
                  <a:lnTo>
                    <a:pt x="142777" y="212928"/>
                  </a:lnTo>
                  <a:lnTo>
                    <a:pt x="122392" y="211170"/>
                  </a:lnTo>
                  <a:lnTo>
                    <a:pt x="102652" y="206373"/>
                  </a:lnTo>
                  <a:lnTo>
                    <a:pt x="158600" y="200275"/>
                  </a:lnTo>
                  <a:lnTo>
                    <a:pt x="198945" y="190207"/>
                  </a:lnTo>
                  <a:lnTo>
                    <a:pt x="232608" y="172198"/>
                  </a:lnTo>
                  <a:lnTo>
                    <a:pt x="268506" y="142277"/>
                  </a:lnTo>
                  <a:lnTo>
                    <a:pt x="315560" y="96471"/>
                  </a:lnTo>
                  <a:lnTo>
                    <a:pt x="351838" y="56631"/>
                  </a:lnTo>
                  <a:lnTo>
                    <a:pt x="376064" y="28077"/>
                  </a:lnTo>
                  <a:lnTo>
                    <a:pt x="398730" y="11011"/>
                  </a:lnTo>
                  <a:lnTo>
                    <a:pt x="430330" y="5636"/>
                  </a:lnTo>
                  <a:lnTo>
                    <a:pt x="384719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8501" y="92201"/>
            <a:ext cx="6717665" cy="6273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35"/>
              </a:spcBef>
            </a:pPr>
            <a:r>
              <a:rPr sz="2100" spc="55" dirty="0"/>
              <a:t>«Эффективная</a:t>
            </a:r>
            <a:r>
              <a:rPr sz="2100" spc="-85" dirty="0"/>
              <a:t> </a:t>
            </a:r>
            <a:r>
              <a:rPr sz="2100" spc="35" dirty="0"/>
              <a:t>начальная</a:t>
            </a:r>
            <a:r>
              <a:rPr sz="2100" spc="-90" dirty="0"/>
              <a:t> </a:t>
            </a:r>
            <a:r>
              <a:rPr sz="2100" spc="20" dirty="0"/>
              <a:t>школа»</a:t>
            </a:r>
            <a:r>
              <a:rPr sz="2100" spc="-60" dirty="0"/>
              <a:t> </a:t>
            </a:r>
            <a:r>
              <a:rPr sz="2100" spc="35" dirty="0"/>
              <a:t>(ЭНШ)</a:t>
            </a:r>
            <a:endParaRPr sz="2100" dirty="0"/>
          </a:p>
          <a:p>
            <a:pPr marL="12700">
              <a:lnSpc>
                <a:spcPts val="2345"/>
              </a:lnSpc>
            </a:pPr>
            <a:r>
              <a:rPr sz="2100" spc="20" dirty="0"/>
              <a:t>опыт</a:t>
            </a:r>
            <a:r>
              <a:rPr sz="2100" spc="-90" dirty="0"/>
              <a:t> </a:t>
            </a:r>
            <a:r>
              <a:rPr sz="2100" spc="10" dirty="0"/>
              <a:t>города</a:t>
            </a:r>
            <a:r>
              <a:rPr sz="2100" spc="-70" dirty="0"/>
              <a:t> </a:t>
            </a:r>
            <a:r>
              <a:rPr sz="2100" spc="50" dirty="0"/>
              <a:t>Москвы</a:t>
            </a:r>
            <a:r>
              <a:rPr sz="2100" spc="-85" dirty="0"/>
              <a:t> </a:t>
            </a:r>
            <a:r>
              <a:rPr sz="2100" spc="5" dirty="0"/>
              <a:t>и</a:t>
            </a:r>
            <a:r>
              <a:rPr sz="2100" spc="-80" dirty="0"/>
              <a:t> </a:t>
            </a:r>
            <a:r>
              <a:rPr sz="2100" spc="30" dirty="0"/>
              <a:t>издательства</a:t>
            </a:r>
            <a:r>
              <a:rPr sz="2100" spc="-110" dirty="0"/>
              <a:t> </a:t>
            </a:r>
            <a:r>
              <a:rPr sz="2100" spc="40" dirty="0"/>
              <a:t>«Просвещение»</a:t>
            </a:r>
            <a:endParaRPr sz="2100" dirty="0"/>
          </a:p>
        </p:txBody>
      </p:sp>
      <p:sp>
        <p:nvSpPr>
          <p:cNvPr id="17" name="object 17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14273" y="1821560"/>
            <a:ext cx="7321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Право </a:t>
            </a:r>
            <a:r>
              <a:rPr sz="1200" spc="-5" dirty="0">
                <a:latin typeface="Calibri"/>
                <a:cs typeface="Calibri"/>
              </a:rPr>
              <a:t>на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ускоренное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начальное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образование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закреплено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нормативными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локальными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актами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ОО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1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Calibri"/>
                <a:cs typeface="Calibri"/>
              </a:rPr>
              <a:t>Осуществляется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субъектами образовательного процесса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добровольной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основе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150" dirty="0">
              <a:latin typeface="Calibri"/>
              <a:cs typeface="Calibri"/>
            </a:endParaRPr>
          </a:p>
          <a:p>
            <a:pPr marL="299085" marR="56070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0" dirty="0">
                <a:latin typeface="Calibri"/>
                <a:cs typeface="Calibri"/>
              </a:rPr>
              <a:t>Реализуется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ОО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всех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обучающихся,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освоивших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полном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объеме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образовательную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программу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дошкольного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образования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готовых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освоению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образовательной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НОО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150" dirty="0">
              <a:latin typeface="Calibri"/>
              <a:cs typeface="Calibri"/>
            </a:endParaRPr>
          </a:p>
          <a:p>
            <a:pPr marL="286385" marR="20955" indent="-286385" algn="r">
              <a:lnSpc>
                <a:spcPct val="100000"/>
              </a:lnSpc>
              <a:buFont typeface="Wingdings"/>
              <a:buChar char=""/>
              <a:tabLst>
                <a:tab pos="286385" algn="l"/>
                <a:tab pos="299720" algn="l"/>
              </a:tabLst>
            </a:pPr>
            <a:r>
              <a:rPr sz="1200" spc="-10" dirty="0">
                <a:latin typeface="Calibri"/>
                <a:cs typeface="Calibri"/>
              </a:rPr>
              <a:t>Используются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разработанные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авторами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курсов</a:t>
            </a:r>
            <a:r>
              <a:rPr sz="1200" b="1" spc="2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диагностические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пособия,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позволяющие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оценить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уровень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освоения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учебного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материала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организовать</a:t>
            </a:r>
            <a:r>
              <a:rPr sz="1200" dirty="0">
                <a:latin typeface="Calibri"/>
                <a:cs typeface="Calibri"/>
              </a:rPr>
              <a:t> при </a:t>
            </a:r>
            <a:r>
              <a:rPr sz="1200" spc="-10" dirty="0">
                <a:latin typeface="Calibri"/>
                <a:cs typeface="Calibri"/>
              </a:rPr>
              <a:t>необходимости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дополнительную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коррекционную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работу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23481" y="4413250"/>
          <a:ext cx="7921625" cy="187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305"/>
                <a:gridCol w="5608320"/>
              </a:tblGrid>
              <a:tr h="3077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ЭНШ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грамма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23367">
                <a:tc>
                  <a:txBody>
                    <a:bodyPr/>
                    <a:lstStyle/>
                    <a:p>
                      <a:pPr marL="90805" marR="5467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Планируемые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результаты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(ЭНШ)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332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результатам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курса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язык»,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(1-4)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234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результаты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(ЭНШ)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результатам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курса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язык»,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(1-4)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23455">
                <a:tc>
                  <a:txBody>
                    <a:bodyPr/>
                    <a:lstStyle/>
                    <a:p>
                      <a:pPr marL="90805" marR="5467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Планируемые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результаты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(ЭНШ)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332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Планируемым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результатам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курса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язык»,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(1-4)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28066" y="3842130"/>
            <a:ext cx="758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2C2B8D"/>
                </a:solidFill>
                <a:latin typeface="Tahoma"/>
                <a:cs typeface="Tahoma"/>
              </a:rPr>
              <a:t>Соответствие</a:t>
            </a:r>
            <a:r>
              <a:rPr sz="1800" spc="-5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2C2B8D"/>
                </a:solidFill>
                <a:latin typeface="Tahoma"/>
                <a:cs typeface="Tahoma"/>
              </a:rPr>
              <a:t>ускоренного</a:t>
            </a:r>
            <a:r>
              <a:rPr sz="1800" spc="-3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Tahoma"/>
                <a:cs typeface="Tahoma"/>
              </a:rPr>
              <a:t>курса</a:t>
            </a:r>
            <a:r>
              <a:rPr sz="1800" spc="-4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C2B8D"/>
                </a:solidFill>
                <a:latin typeface="Tahoma"/>
                <a:cs typeface="Tahoma"/>
              </a:rPr>
              <a:t>содержанию</a:t>
            </a:r>
            <a:r>
              <a:rPr sz="18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C2B8D"/>
                </a:solidFill>
                <a:latin typeface="Tahoma"/>
                <a:cs typeface="Tahoma"/>
              </a:rPr>
              <a:t>программы</a:t>
            </a:r>
            <a:r>
              <a:rPr sz="1800" spc="-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Tahoma"/>
                <a:cs typeface="Tahoma"/>
              </a:rPr>
              <a:t>по</a:t>
            </a:r>
            <a:r>
              <a:rPr sz="1800" spc="-5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2C2B8D"/>
                </a:solidFill>
                <a:latin typeface="Tahoma"/>
                <a:cs typeface="Tahoma"/>
              </a:rPr>
              <a:t>НОО</a:t>
            </a:r>
            <a:r>
              <a:rPr sz="18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2C2B8D"/>
                </a:solidFill>
                <a:latin typeface="Tahoma"/>
                <a:cs typeface="Tahoma"/>
              </a:rPr>
              <a:t>(1-4)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240" y="922019"/>
            <a:ext cx="12176760" cy="624840"/>
          </a:xfrm>
          <a:custGeom>
            <a:avLst/>
            <a:gdLst/>
            <a:ahLst/>
            <a:cxnLst/>
            <a:rect l="l" t="t" r="r" b="b"/>
            <a:pathLst>
              <a:path w="12176760" h="624840">
                <a:moveTo>
                  <a:pt x="0" y="624839"/>
                </a:moveTo>
                <a:lnTo>
                  <a:pt x="12176760" y="624839"/>
                </a:lnTo>
                <a:lnTo>
                  <a:pt x="12176760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047113" y="1061974"/>
            <a:ext cx="41833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2C2B8D"/>
                </a:solidFill>
                <a:latin typeface="Tahoma"/>
                <a:cs typeface="Tahoma"/>
              </a:rPr>
              <a:t>Основа</a:t>
            </a:r>
            <a:r>
              <a:rPr sz="2000" spc="-12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C2B8D"/>
                </a:solidFill>
                <a:latin typeface="Tahoma"/>
                <a:cs typeface="Tahoma"/>
              </a:rPr>
              <a:t>–</a:t>
            </a:r>
            <a:r>
              <a:rPr sz="20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2C2B8D"/>
                </a:solidFill>
                <a:latin typeface="Tahoma"/>
                <a:cs typeface="Tahoma"/>
              </a:rPr>
              <a:t>система</a:t>
            </a:r>
            <a:r>
              <a:rPr sz="2000" spc="-114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2C2B8D"/>
                </a:solidFill>
                <a:latin typeface="Tahoma"/>
                <a:cs typeface="Tahoma"/>
              </a:rPr>
              <a:t>«Школа</a:t>
            </a:r>
            <a:r>
              <a:rPr sz="2000" spc="-10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2C2B8D"/>
                </a:solidFill>
                <a:latin typeface="Tahoma"/>
                <a:cs typeface="Tahoma"/>
              </a:rPr>
              <a:t>России»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9184" y="984498"/>
            <a:ext cx="11863070" cy="5873750"/>
            <a:chOff x="329184" y="984498"/>
            <a:chExt cx="11863070" cy="587375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8101" y="1178559"/>
              <a:ext cx="207251" cy="2376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34854" y="1175697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868" y="0"/>
                  </a:moveTo>
                  <a:lnTo>
                    <a:pt x="63206" y="241"/>
                  </a:lnTo>
                  <a:lnTo>
                    <a:pt x="4324" y="9537"/>
                  </a:lnTo>
                  <a:lnTo>
                    <a:pt x="1912" y="10013"/>
                  </a:lnTo>
                  <a:lnTo>
                    <a:pt x="0" y="12399"/>
                  </a:lnTo>
                  <a:lnTo>
                    <a:pt x="499" y="15019"/>
                  </a:lnTo>
                  <a:lnTo>
                    <a:pt x="30688" y="207895"/>
                  </a:lnTo>
                  <a:lnTo>
                    <a:pt x="100548" y="207895"/>
                  </a:lnTo>
                  <a:lnTo>
                    <a:pt x="68695" y="4297"/>
                  </a:lnTo>
                  <a:lnTo>
                    <a:pt x="68196" y="1668"/>
                  </a:lnTo>
                  <a:lnTo>
                    <a:pt x="65868" y="0"/>
                  </a:lnTo>
                  <a:close/>
                </a:path>
                <a:path w="118744" h="335280">
                  <a:moveTo>
                    <a:pt x="109114" y="261534"/>
                  </a:moveTo>
                  <a:lnTo>
                    <a:pt x="39254" y="261534"/>
                  </a:lnTo>
                  <a:lnTo>
                    <a:pt x="49900" y="330671"/>
                  </a:lnTo>
                  <a:lnTo>
                    <a:pt x="50399" y="333055"/>
                  </a:lnTo>
                  <a:lnTo>
                    <a:pt x="52727" y="334724"/>
                  </a:lnTo>
                  <a:lnTo>
                    <a:pt x="55389" y="334485"/>
                  </a:lnTo>
                  <a:lnTo>
                    <a:pt x="114271" y="325187"/>
                  </a:lnTo>
                  <a:lnTo>
                    <a:pt x="116683" y="324711"/>
                  </a:lnTo>
                  <a:lnTo>
                    <a:pt x="118595" y="322327"/>
                  </a:lnTo>
                  <a:lnTo>
                    <a:pt x="118096" y="319704"/>
                  </a:lnTo>
                  <a:lnTo>
                    <a:pt x="109114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8620" y="1175697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89" h="330200">
                  <a:moveTo>
                    <a:pt x="32102" y="0"/>
                  </a:moveTo>
                  <a:lnTo>
                    <a:pt x="29441" y="241"/>
                  </a:lnTo>
                  <a:lnTo>
                    <a:pt x="0" y="5006"/>
                  </a:lnTo>
                  <a:lnTo>
                    <a:pt x="31852" y="207895"/>
                  </a:lnTo>
                  <a:lnTo>
                    <a:pt x="66783" y="207895"/>
                  </a:lnTo>
                  <a:lnTo>
                    <a:pt x="34930" y="4297"/>
                  </a:lnTo>
                  <a:lnTo>
                    <a:pt x="34431" y="1668"/>
                  </a:lnTo>
                  <a:lnTo>
                    <a:pt x="32102" y="0"/>
                  </a:lnTo>
                  <a:close/>
                </a:path>
                <a:path w="85089" h="330200">
                  <a:moveTo>
                    <a:pt x="75349" y="261534"/>
                  </a:moveTo>
                  <a:lnTo>
                    <a:pt x="40419" y="261534"/>
                  </a:lnTo>
                  <a:lnTo>
                    <a:pt x="51064" y="329717"/>
                  </a:lnTo>
                  <a:lnTo>
                    <a:pt x="80505" y="325187"/>
                  </a:lnTo>
                  <a:lnTo>
                    <a:pt x="82917" y="324711"/>
                  </a:lnTo>
                  <a:lnTo>
                    <a:pt x="84830" y="322327"/>
                  </a:lnTo>
                  <a:lnTo>
                    <a:pt x="84331" y="319704"/>
                  </a:lnTo>
                  <a:lnTo>
                    <a:pt x="75349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3659" y="1207884"/>
              <a:ext cx="102235" cy="275590"/>
            </a:xfrm>
            <a:custGeom>
              <a:avLst/>
              <a:gdLst/>
              <a:ahLst/>
              <a:cxnLst/>
              <a:rect l="l" t="t" r="r" b="b"/>
              <a:pathLst>
                <a:path w="102235" h="275590">
                  <a:moveTo>
                    <a:pt x="64376" y="27419"/>
                  </a:moveTo>
                  <a:lnTo>
                    <a:pt x="59880" y="0"/>
                  </a:lnTo>
                  <a:lnTo>
                    <a:pt x="0" y="9537"/>
                  </a:lnTo>
                  <a:lnTo>
                    <a:pt x="4241" y="36957"/>
                  </a:lnTo>
                  <a:lnTo>
                    <a:pt x="64376" y="27419"/>
                  </a:lnTo>
                  <a:close/>
                </a:path>
                <a:path w="102235" h="275590">
                  <a:moveTo>
                    <a:pt x="101714" y="265595"/>
                  </a:moveTo>
                  <a:lnTo>
                    <a:pt x="97396" y="238417"/>
                  </a:lnTo>
                  <a:lnTo>
                    <a:pt x="37515" y="247713"/>
                  </a:lnTo>
                  <a:lnTo>
                    <a:pt x="41833" y="275132"/>
                  </a:lnTo>
                  <a:lnTo>
                    <a:pt x="101714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2249" y="1197876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94" y="6667"/>
                  </a:moveTo>
                  <a:lnTo>
                    <a:pt x="59880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94" y="6667"/>
                  </a:lnTo>
                  <a:close/>
                </a:path>
                <a:path w="98425" h="254634">
                  <a:moveTo>
                    <a:pt x="98132" y="244843"/>
                  </a:moveTo>
                  <a:lnTo>
                    <a:pt x="97383" y="239356"/>
                  </a:lnTo>
                  <a:lnTo>
                    <a:pt x="90068" y="239356"/>
                  </a:lnTo>
                  <a:lnTo>
                    <a:pt x="37261" y="247700"/>
                  </a:lnTo>
                  <a:lnTo>
                    <a:pt x="38252" y="254381"/>
                  </a:lnTo>
                  <a:lnTo>
                    <a:pt x="98132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73606" y="1207884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89" h="270509">
                  <a:moveTo>
                    <a:pt x="34429" y="27419"/>
                  </a:moveTo>
                  <a:lnTo>
                    <a:pt x="29933" y="0"/>
                  </a:lnTo>
                  <a:lnTo>
                    <a:pt x="0" y="5003"/>
                  </a:lnTo>
                  <a:lnTo>
                    <a:pt x="4241" y="32194"/>
                  </a:lnTo>
                  <a:lnTo>
                    <a:pt x="34429" y="27419"/>
                  </a:lnTo>
                  <a:close/>
                </a:path>
                <a:path w="72389" h="270509">
                  <a:moveTo>
                    <a:pt x="71767" y="265595"/>
                  </a:moveTo>
                  <a:lnTo>
                    <a:pt x="67449" y="238417"/>
                  </a:lnTo>
                  <a:lnTo>
                    <a:pt x="37503" y="243179"/>
                  </a:lnTo>
                  <a:lnTo>
                    <a:pt x="41833" y="270357"/>
                  </a:lnTo>
                  <a:lnTo>
                    <a:pt x="71767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2183" y="1197876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61" y="6667"/>
                  </a:moveTo>
                  <a:lnTo>
                    <a:pt x="29946" y="0"/>
                  </a:lnTo>
                  <a:lnTo>
                    <a:pt x="0" y="4775"/>
                  </a:lnTo>
                  <a:lnTo>
                    <a:pt x="927" y="11201"/>
                  </a:lnTo>
                  <a:lnTo>
                    <a:pt x="30861" y="6667"/>
                  </a:lnTo>
                  <a:close/>
                </a:path>
                <a:path w="68580" h="250190">
                  <a:moveTo>
                    <a:pt x="68199" y="244843"/>
                  </a:moveTo>
                  <a:lnTo>
                    <a:pt x="67449" y="239356"/>
                  </a:lnTo>
                  <a:lnTo>
                    <a:pt x="60134" y="239356"/>
                  </a:lnTo>
                  <a:lnTo>
                    <a:pt x="37261" y="242938"/>
                  </a:lnTo>
                  <a:lnTo>
                    <a:pt x="38265" y="249618"/>
                  </a:lnTo>
                  <a:lnTo>
                    <a:pt x="68199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59104" y="115615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499" y="44577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499" y="36474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07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499" y="12166"/>
                  </a:lnTo>
                  <a:lnTo>
                    <a:pt x="182499" y="8115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59104" y="1160208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499" y="44589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499" y="36487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20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499" y="12153"/>
                  </a:lnTo>
                  <a:lnTo>
                    <a:pt x="182499" y="8102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59114" y="120478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493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493" y="2622"/>
                  </a:lnTo>
                  <a:lnTo>
                    <a:pt x="182493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1603" y="1156131"/>
              <a:ext cx="181610" cy="45085"/>
            </a:xfrm>
            <a:custGeom>
              <a:avLst/>
              <a:gdLst/>
              <a:ahLst/>
              <a:cxnLst/>
              <a:rect l="l" t="t" r="r" b="b"/>
              <a:pathLst>
                <a:path w="181609" h="45084">
                  <a:moveTo>
                    <a:pt x="178003" y="24345"/>
                  </a:moveTo>
                  <a:lnTo>
                    <a:pt x="0" y="24345"/>
                  </a:lnTo>
                  <a:lnTo>
                    <a:pt x="0" y="28397"/>
                  </a:lnTo>
                  <a:lnTo>
                    <a:pt x="178003" y="28397"/>
                  </a:lnTo>
                  <a:lnTo>
                    <a:pt x="178003" y="24345"/>
                  </a:lnTo>
                  <a:close/>
                </a:path>
                <a:path w="181609" h="45084">
                  <a:moveTo>
                    <a:pt x="178422" y="34340"/>
                  </a:moveTo>
                  <a:lnTo>
                    <a:pt x="178396" y="3307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6893"/>
                  </a:lnTo>
                  <a:lnTo>
                    <a:pt x="178422" y="36893"/>
                  </a:lnTo>
                  <a:lnTo>
                    <a:pt x="178422" y="34340"/>
                  </a:lnTo>
                  <a:close/>
                </a:path>
                <a:path w="181609" h="45084">
                  <a:moveTo>
                    <a:pt x="178422" y="16535"/>
                  </a:moveTo>
                  <a:lnTo>
                    <a:pt x="0" y="16535"/>
                  </a:lnTo>
                  <a:lnTo>
                    <a:pt x="0" y="1780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8181" y="20358"/>
                  </a:lnTo>
                  <a:lnTo>
                    <a:pt x="178181" y="19075"/>
                  </a:lnTo>
                  <a:lnTo>
                    <a:pt x="178257" y="17805"/>
                  </a:lnTo>
                  <a:lnTo>
                    <a:pt x="178422" y="17805"/>
                  </a:lnTo>
                  <a:lnTo>
                    <a:pt x="178422" y="16535"/>
                  </a:lnTo>
                  <a:close/>
                </a:path>
                <a:path w="181609" h="45084">
                  <a:moveTo>
                    <a:pt x="179273" y="7632"/>
                  </a:moveTo>
                  <a:lnTo>
                    <a:pt x="0" y="763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0" y="12725"/>
                  </a:lnTo>
                  <a:lnTo>
                    <a:pt x="178777" y="12725"/>
                  </a:lnTo>
                  <a:lnTo>
                    <a:pt x="178777" y="11442"/>
                  </a:lnTo>
                  <a:lnTo>
                    <a:pt x="178917" y="11442"/>
                  </a:lnTo>
                  <a:lnTo>
                    <a:pt x="178917" y="10172"/>
                  </a:lnTo>
                  <a:lnTo>
                    <a:pt x="179273" y="10172"/>
                  </a:lnTo>
                  <a:lnTo>
                    <a:pt x="179273" y="7632"/>
                  </a:lnTo>
                  <a:close/>
                </a:path>
                <a:path w="181609" h="45084">
                  <a:moveTo>
                    <a:pt x="179666" y="44602"/>
                  </a:moveTo>
                  <a:lnTo>
                    <a:pt x="178917" y="40563"/>
                  </a:lnTo>
                  <a:lnTo>
                    <a:pt x="0" y="40563"/>
                  </a:lnTo>
                  <a:lnTo>
                    <a:pt x="0" y="44602"/>
                  </a:lnTo>
                  <a:lnTo>
                    <a:pt x="179666" y="44602"/>
                  </a:lnTo>
                  <a:close/>
                </a:path>
                <a:path w="181609" h="45084">
                  <a:moveTo>
                    <a:pt x="1810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492" y="3810"/>
                  </a:lnTo>
                  <a:lnTo>
                    <a:pt x="180492" y="2540"/>
                  </a:lnTo>
                  <a:lnTo>
                    <a:pt x="181063" y="2540"/>
                  </a:lnTo>
                  <a:lnTo>
                    <a:pt x="18106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1603" y="1160208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8181" y="26454"/>
                  </a:moveTo>
                  <a:lnTo>
                    <a:pt x="178015" y="26454"/>
                  </a:lnTo>
                  <a:lnTo>
                    <a:pt x="178015" y="25184"/>
                  </a:lnTo>
                  <a:lnTo>
                    <a:pt x="178003" y="23914"/>
                  </a:lnTo>
                  <a:lnTo>
                    <a:pt x="0" y="23914"/>
                  </a:lnTo>
                  <a:lnTo>
                    <a:pt x="0" y="25184"/>
                  </a:lnTo>
                  <a:lnTo>
                    <a:pt x="0" y="26454"/>
                  </a:lnTo>
                  <a:lnTo>
                    <a:pt x="0" y="28994"/>
                  </a:lnTo>
                  <a:lnTo>
                    <a:pt x="178181" y="28994"/>
                  </a:lnTo>
                  <a:lnTo>
                    <a:pt x="178181" y="26454"/>
                  </a:lnTo>
                  <a:close/>
                </a:path>
                <a:path w="180340" h="44450">
                  <a:moveTo>
                    <a:pt x="178181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8003" y="20269"/>
                  </a:lnTo>
                  <a:lnTo>
                    <a:pt x="178181" y="16217"/>
                  </a:lnTo>
                  <a:close/>
                </a:path>
                <a:path w="180340" h="44450">
                  <a:moveTo>
                    <a:pt x="178676" y="8648"/>
                  </a:moveTo>
                  <a:lnTo>
                    <a:pt x="0" y="8648"/>
                  </a:lnTo>
                  <a:lnTo>
                    <a:pt x="0" y="9918"/>
                  </a:lnTo>
                  <a:lnTo>
                    <a:pt x="0" y="11188"/>
                  </a:lnTo>
                  <a:lnTo>
                    <a:pt x="0" y="12458"/>
                  </a:lnTo>
                  <a:lnTo>
                    <a:pt x="178422" y="12458"/>
                  </a:lnTo>
                  <a:lnTo>
                    <a:pt x="178422" y="11188"/>
                  </a:lnTo>
                  <a:lnTo>
                    <a:pt x="178460" y="9918"/>
                  </a:lnTo>
                  <a:lnTo>
                    <a:pt x="178676" y="9918"/>
                  </a:lnTo>
                  <a:lnTo>
                    <a:pt x="178676" y="8648"/>
                  </a:lnTo>
                  <a:close/>
                </a:path>
                <a:path w="180340" h="44450">
                  <a:moveTo>
                    <a:pt x="178917" y="35356"/>
                  </a:moveTo>
                  <a:lnTo>
                    <a:pt x="178612" y="35356"/>
                  </a:lnTo>
                  <a:lnTo>
                    <a:pt x="178612" y="32816"/>
                  </a:lnTo>
                  <a:lnTo>
                    <a:pt x="0" y="32816"/>
                  </a:lnTo>
                  <a:lnTo>
                    <a:pt x="0" y="35356"/>
                  </a:lnTo>
                  <a:lnTo>
                    <a:pt x="0" y="36626"/>
                  </a:lnTo>
                  <a:lnTo>
                    <a:pt x="178917" y="36626"/>
                  </a:lnTo>
                  <a:lnTo>
                    <a:pt x="178917" y="35356"/>
                  </a:lnTo>
                  <a:close/>
                </a:path>
                <a:path w="180340" h="44450">
                  <a:moveTo>
                    <a:pt x="180314" y="41719"/>
                  </a:moveTo>
                  <a:lnTo>
                    <a:pt x="179870" y="41719"/>
                  </a:lnTo>
                  <a:lnTo>
                    <a:pt x="179870" y="40449"/>
                  </a:lnTo>
                  <a:lnTo>
                    <a:pt x="0" y="40449"/>
                  </a:lnTo>
                  <a:lnTo>
                    <a:pt x="0" y="41719"/>
                  </a:lnTo>
                  <a:lnTo>
                    <a:pt x="0" y="44259"/>
                  </a:lnTo>
                  <a:lnTo>
                    <a:pt x="180314" y="44259"/>
                  </a:lnTo>
                  <a:lnTo>
                    <a:pt x="180314" y="41719"/>
                  </a:lnTo>
                  <a:close/>
                </a:path>
                <a:path w="180340" h="44450">
                  <a:moveTo>
                    <a:pt x="18034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25" y="4051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1603" y="1204467"/>
              <a:ext cx="181610" cy="3175"/>
            </a:xfrm>
            <a:custGeom>
              <a:avLst/>
              <a:gdLst/>
              <a:ahLst/>
              <a:cxnLst/>
              <a:rect l="l" t="t" r="r" b="b"/>
              <a:pathLst>
                <a:path w="181609" h="3175">
                  <a:moveTo>
                    <a:pt x="181241" y="1270"/>
                  </a:moveTo>
                  <a:lnTo>
                    <a:pt x="180746" y="1270"/>
                  </a:lnTo>
                  <a:lnTo>
                    <a:pt x="1807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52"/>
                  </a:lnTo>
                  <a:lnTo>
                    <a:pt x="181241" y="2552"/>
                  </a:lnTo>
                  <a:lnTo>
                    <a:pt x="181241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55314" y="1144231"/>
              <a:ext cx="373380" cy="75565"/>
            </a:xfrm>
            <a:custGeom>
              <a:avLst/>
              <a:gdLst/>
              <a:ahLst/>
              <a:cxnLst/>
              <a:rect l="l" t="t" r="r" b="b"/>
              <a:pathLst>
                <a:path w="373380" h="75565">
                  <a:moveTo>
                    <a:pt x="372787" y="0"/>
                  </a:moveTo>
                  <a:lnTo>
                    <a:pt x="15918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787" y="75097"/>
                  </a:lnTo>
                  <a:lnTo>
                    <a:pt x="372787" y="63174"/>
                  </a:lnTo>
                  <a:lnTo>
                    <a:pt x="14728" y="63173"/>
                  </a:lnTo>
                  <a:lnTo>
                    <a:pt x="13306" y="57458"/>
                  </a:lnTo>
                  <a:lnTo>
                    <a:pt x="12350" y="49823"/>
                  </a:lnTo>
                  <a:lnTo>
                    <a:pt x="12117" y="46009"/>
                  </a:lnTo>
                  <a:lnTo>
                    <a:pt x="11643" y="41721"/>
                  </a:lnTo>
                  <a:lnTo>
                    <a:pt x="11643" y="33376"/>
                  </a:lnTo>
                  <a:lnTo>
                    <a:pt x="12117" y="29087"/>
                  </a:lnTo>
                  <a:lnTo>
                    <a:pt x="12350" y="25508"/>
                  </a:lnTo>
                  <a:lnTo>
                    <a:pt x="13306" y="17639"/>
                  </a:lnTo>
                  <a:lnTo>
                    <a:pt x="14728" y="11915"/>
                  </a:lnTo>
                  <a:lnTo>
                    <a:pt x="372787" y="11915"/>
                  </a:lnTo>
                  <a:lnTo>
                    <a:pt x="372787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1608" y="1207405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493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493" y="11923"/>
                  </a:lnTo>
                  <a:lnTo>
                    <a:pt x="186493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788" y="1061976"/>
              <a:ext cx="372313" cy="9417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47704" y="1052445"/>
              <a:ext cx="287655" cy="92075"/>
            </a:xfrm>
            <a:custGeom>
              <a:avLst/>
              <a:gdLst/>
              <a:ahLst/>
              <a:cxnLst/>
              <a:rect l="l" t="t" r="r" b="b"/>
              <a:pathLst>
                <a:path w="287655" h="92075">
                  <a:moveTo>
                    <a:pt x="287083" y="0"/>
                  </a:moveTo>
                  <a:lnTo>
                    <a:pt x="17822" y="0"/>
                  </a:lnTo>
                  <a:lnTo>
                    <a:pt x="241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79" y="89599"/>
                  </a:lnTo>
                  <a:lnTo>
                    <a:pt x="287083" y="91786"/>
                  </a:lnTo>
                  <a:lnTo>
                    <a:pt x="287083" y="82006"/>
                  </a:lnTo>
                  <a:lnTo>
                    <a:pt x="14495" y="82006"/>
                  </a:lnTo>
                  <a:lnTo>
                    <a:pt x="11884" y="73187"/>
                  </a:lnTo>
                  <a:lnTo>
                    <a:pt x="10695" y="61980"/>
                  </a:lnTo>
                  <a:lnTo>
                    <a:pt x="9980" y="56974"/>
                  </a:lnTo>
                  <a:lnTo>
                    <a:pt x="9747" y="51492"/>
                  </a:lnTo>
                  <a:lnTo>
                    <a:pt x="9747" y="40285"/>
                  </a:lnTo>
                  <a:lnTo>
                    <a:pt x="9980" y="34570"/>
                  </a:lnTo>
                  <a:lnTo>
                    <a:pt x="10695" y="29563"/>
                  </a:lnTo>
                  <a:lnTo>
                    <a:pt x="11884" y="18357"/>
                  </a:lnTo>
                  <a:lnTo>
                    <a:pt x="14495" y="9537"/>
                  </a:lnTo>
                  <a:lnTo>
                    <a:pt x="287083" y="9537"/>
                  </a:lnTo>
                  <a:lnTo>
                    <a:pt x="28708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704" y="1052445"/>
              <a:ext cx="143529" cy="9178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7600" y="1358391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567" y="1270"/>
                  </a:moveTo>
                  <a:lnTo>
                    <a:pt x="325348" y="1270"/>
                  </a:lnTo>
                  <a:lnTo>
                    <a:pt x="32534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162826" y="1270"/>
                  </a:lnTo>
                  <a:lnTo>
                    <a:pt x="162826" y="25450"/>
                  </a:lnTo>
                  <a:lnTo>
                    <a:pt x="162826" y="67424"/>
                  </a:lnTo>
                  <a:lnTo>
                    <a:pt x="0" y="67424"/>
                  </a:lnTo>
                  <a:lnTo>
                    <a:pt x="0" y="68694"/>
                  </a:lnTo>
                  <a:lnTo>
                    <a:pt x="220611" y="68694"/>
                  </a:lnTo>
                  <a:lnTo>
                    <a:pt x="220611" y="67424"/>
                  </a:lnTo>
                  <a:lnTo>
                    <a:pt x="220611" y="25450"/>
                  </a:lnTo>
                  <a:lnTo>
                    <a:pt x="326567" y="25450"/>
                  </a:lnTo>
                  <a:lnTo>
                    <a:pt x="326567" y="127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6482" y="1358391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93" y="0"/>
                  </a:lnTo>
                  <a:lnTo>
                    <a:pt x="1193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117" y="67424"/>
                  </a:lnTo>
                  <a:lnTo>
                    <a:pt x="1117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9279" y="1362137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90">
                  <a:moveTo>
                    <a:pt x="2732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326" y="21456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98791" y="1362138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59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59" y="61023"/>
                  </a:lnTo>
                  <a:lnTo>
                    <a:pt x="27559" y="0"/>
                  </a:lnTo>
                  <a:close/>
                </a:path>
                <a:path w="236855" h="61594">
                  <a:moveTo>
                    <a:pt x="236664" y="0"/>
                  </a:moveTo>
                  <a:lnTo>
                    <a:pt x="230251" y="0"/>
                  </a:lnTo>
                  <a:lnTo>
                    <a:pt x="230251" y="21463"/>
                  </a:lnTo>
                  <a:lnTo>
                    <a:pt x="236664" y="21463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88580" y="1362129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53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53" y="61032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46756" y="1288703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40" y="0"/>
                  </a:moveTo>
                  <a:lnTo>
                    <a:pt x="4757" y="0"/>
                  </a:lnTo>
                  <a:lnTo>
                    <a:pt x="1904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4" y="69373"/>
                  </a:lnTo>
                  <a:lnTo>
                    <a:pt x="325540" y="69373"/>
                  </a:lnTo>
                  <a:lnTo>
                    <a:pt x="327702" y="67229"/>
                  </a:lnTo>
                  <a:lnTo>
                    <a:pt x="327702" y="2144"/>
                  </a:lnTo>
                  <a:lnTo>
                    <a:pt x="325540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46746" y="1288427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728" y="0"/>
                  </a:moveTo>
                  <a:lnTo>
                    <a:pt x="1028" y="0"/>
                  </a:lnTo>
                  <a:lnTo>
                    <a:pt x="1028" y="279"/>
                  </a:lnTo>
                  <a:lnTo>
                    <a:pt x="1028" y="2540"/>
                  </a:lnTo>
                  <a:lnTo>
                    <a:pt x="0" y="2540"/>
                  </a:lnTo>
                  <a:lnTo>
                    <a:pt x="0" y="67424"/>
                  </a:lnTo>
                  <a:lnTo>
                    <a:pt x="1054" y="67424"/>
                  </a:lnTo>
                  <a:lnTo>
                    <a:pt x="1054" y="69964"/>
                  </a:lnTo>
                  <a:lnTo>
                    <a:pt x="163728" y="69964"/>
                  </a:lnTo>
                  <a:lnTo>
                    <a:pt x="163728" y="67424"/>
                  </a:lnTo>
                  <a:lnTo>
                    <a:pt x="163728" y="2540"/>
                  </a:lnTo>
                  <a:lnTo>
                    <a:pt x="163728" y="279"/>
                  </a:lnTo>
                  <a:lnTo>
                    <a:pt x="163728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19319" y="1292994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80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801" y="60793"/>
                  </a:lnTo>
                  <a:lnTo>
                    <a:pt x="2780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79068" y="1292999"/>
              <a:ext cx="237490" cy="60960"/>
            </a:xfrm>
            <a:custGeom>
              <a:avLst/>
              <a:gdLst/>
              <a:ahLst/>
              <a:cxnLst/>
              <a:rect l="l" t="t" r="r" b="b"/>
              <a:pathLst>
                <a:path w="237490" h="60959">
                  <a:moveTo>
                    <a:pt x="27559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59" y="60794"/>
                  </a:lnTo>
                  <a:lnTo>
                    <a:pt x="27559" y="0"/>
                  </a:lnTo>
                  <a:close/>
                </a:path>
                <a:path w="237490" h="60959">
                  <a:moveTo>
                    <a:pt x="236918" y="0"/>
                  </a:moveTo>
                  <a:lnTo>
                    <a:pt x="230263" y="0"/>
                  </a:lnTo>
                  <a:lnTo>
                    <a:pt x="230263" y="60794"/>
                  </a:lnTo>
                  <a:lnTo>
                    <a:pt x="236918" y="60794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968620" y="1292994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9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91" y="60793"/>
                  </a:lnTo>
                  <a:lnTo>
                    <a:pt x="68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66483" y="1219329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23" y="0"/>
                  </a:moveTo>
                  <a:lnTo>
                    <a:pt x="4507" y="0"/>
                  </a:lnTo>
                  <a:lnTo>
                    <a:pt x="2137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7" y="69373"/>
                  </a:lnTo>
                  <a:lnTo>
                    <a:pt x="325523" y="69373"/>
                  </a:lnTo>
                  <a:lnTo>
                    <a:pt x="327685" y="67229"/>
                  </a:lnTo>
                  <a:lnTo>
                    <a:pt x="327685" y="2144"/>
                  </a:lnTo>
                  <a:lnTo>
                    <a:pt x="325523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966482" y="1219733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04" y="0"/>
                  </a:lnTo>
                  <a:lnTo>
                    <a:pt x="1104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219" y="67424"/>
                  </a:lnTo>
                  <a:lnTo>
                    <a:pt x="1219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9279" y="1223620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32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326" y="60793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98791" y="1223632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59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59" y="60782"/>
                  </a:lnTo>
                  <a:lnTo>
                    <a:pt x="27559" y="0"/>
                  </a:lnTo>
                  <a:close/>
                </a:path>
                <a:path w="236855" h="60959">
                  <a:moveTo>
                    <a:pt x="236664" y="0"/>
                  </a:moveTo>
                  <a:lnTo>
                    <a:pt x="230251" y="0"/>
                  </a:lnTo>
                  <a:lnTo>
                    <a:pt x="230251" y="60782"/>
                  </a:lnTo>
                  <a:lnTo>
                    <a:pt x="236664" y="60782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988580" y="1223620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5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53" y="6079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25132" y="1427458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6178" y="0"/>
                  </a:moveTo>
                  <a:lnTo>
                    <a:pt x="5705" y="0"/>
                  </a:lnTo>
                  <a:lnTo>
                    <a:pt x="2611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11" y="80101"/>
                  </a:lnTo>
                  <a:lnTo>
                    <a:pt x="273061" y="80102"/>
                  </a:lnTo>
                  <a:lnTo>
                    <a:pt x="269236" y="76049"/>
                  </a:lnTo>
                  <a:lnTo>
                    <a:pt x="266574" y="68658"/>
                  </a:lnTo>
                  <a:lnTo>
                    <a:pt x="264911" y="55546"/>
                  </a:lnTo>
                  <a:lnTo>
                    <a:pt x="264745" y="51016"/>
                  </a:lnTo>
                  <a:lnTo>
                    <a:pt x="264911" y="37189"/>
                  </a:lnTo>
                  <a:lnTo>
                    <a:pt x="280380" y="9534"/>
                  </a:lnTo>
                  <a:lnTo>
                    <a:pt x="256178" y="9534"/>
                  </a:lnTo>
                  <a:lnTo>
                    <a:pt x="256178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25131" y="1427086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852" y="0"/>
                  </a:moveTo>
                  <a:lnTo>
                    <a:pt x="1511" y="0"/>
                  </a:lnTo>
                  <a:lnTo>
                    <a:pt x="1511" y="2540"/>
                  </a:lnTo>
                  <a:lnTo>
                    <a:pt x="0" y="2540"/>
                  </a:lnTo>
                  <a:lnTo>
                    <a:pt x="0" y="77597"/>
                  </a:lnTo>
                  <a:lnTo>
                    <a:pt x="838" y="77597"/>
                  </a:lnTo>
                  <a:lnTo>
                    <a:pt x="838" y="80149"/>
                  </a:lnTo>
                  <a:lnTo>
                    <a:pt x="189852" y="80149"/>
                  </a:lnTo>
                  <a:lnTo>
                    <a:pt x="189852" y="77597"/>
                  </a:lnTo>
                  <a:lnTo>
                    <a:pt x="189852" y="2540"/>
                  </a:lnTo>
                  <a:lnTo>
                    <a:pt x="189852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62674" y="1432224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41" y="70329"/>
                  </a:lnTo>
                  <a:lnTo>
                    <a:pt x="3184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950798" y="1432224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41" y="70329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114994" y="1447959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376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548" y="38859"/>
                  </a:lnTo>
                  <a:lnTo>
                    <a:pt x="75049" y="34568"/>
                  </a:lnTo>
                  <a:lnTo>
                    <a:pt x="74883" y="30276"/>
                  </a:lnTo>
                  <a:lnTo>
                    <a:pt x="74883" y="21456"/>
                  </a:lnTo>
                  <a:lnTo>
                    <a:pt x="75049" y="16688"/>
                  </a:lnTo>
                  <a:lnTo>
                    <a:pt x="75548" y="12397"/>
                  </a:lnTo>
                  <a:lnTo>
                    <a:pt x="76297" y="7866"/>
                  </a:lnTo>
                  <a:lnTo>
                    <a:pt x="77212" y="3575"/>
                  </a:lnTo>
                  <a:lnTo>
                    <a:pt x="7837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6139" y="1240065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844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844" y="246761"/>
                  </a:lnTo>
                  <a:lnTo>
                    <a:pt x="98844" y="207899"/>
                  </a:lnTo>
                  <a:close/>
                </a:path>
                <a:path w="185419" h="247015">
                  <a:moveTo>
                    <a:pt x="185343" y="0"/>
                  </a:moveTo>
                  <a:lnTo>
                    <a:pt x="114287" y="0"/>
                  </a:lnTo>
                  <a:lnTo>
                    <a:pt x="114287" y="27901"/>
                  </a:lnTo>
                  <a:lnTo>
                    <a:pt x="185343" y="27901"/>
                  </a:lnTo>
                  <a:lnTo>
                    <a:pt x="18534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059148" y="124006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110478" y="130920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9418" y="1309217"/>
              <a:ext cx="334010" cy="183515"/>
            </a:xfrm>
            <a:custGeom>
              <a:avLst/>
              <a:gdLst/>
              <a:ahLst/>
              <a:cxnLst/>
              <a:rect l="l" t="t" r="r" b="b"/>
              <a:pathLst>
                <a:path w="334009" h="183515">
                  <a:moveTo>
                    <a:pt x="71056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1056" y="27889"/>
                  </a:lnTo>
                  <a:lnTo>
                    <a:pt x="71056" y="0"/>
                  </a:lnTo>
                  <a:close/>
                </a:path>
                <a:path w="334009" h="183515">
                  <a:moveTo>
                    <a:pt x="333590" y="179273"/>
                  </a:moveTo>
                  <a:lnTo>
                    <a:pt x="154190" y="179273"/>
                  </a:lnTo>
                  <a:lnTo>
                    <a:pt x="154190" y="183324"/>
                  </a:lnTo>
                  <a:lnTo>
                    <a:pt x="333590" y="183324"/>
                  </a:lnTo>
                  <a:lnTo>
                    <a:pt x="333590" y="179273"/>
                  </a:lnTo>
                  <a:close/>
                </a:path>
                <a:path w="334009" h="183515">
                  <a:moveTo>
                    <a:pt x="333590" y="171170"/>
                  </a:moveTo>
                  <a:lnTo>
                    <a:pt x="154190" y="171170"/>
                  </a:lnTo>
                  <a:lnTo>
                    <a:pt x="154190" y="175221"/>
                  </a:lnTo>
                  <a:lnTo>
                    <a:pt x="333590" y="175221"/>
                  </a:lnTo>
                  <a:lnTo>
                    <a:pt x="333590" y="171170"/>
                  </a:lnTo>
                  <a:close/>
                </a:path>
                <a:path w="334009" h="183515">
                  <a:moveTo>
                    <a:pt x="333590" y="163309"/>
                  </a:moveTo>
                  <a:lnTo>
                    <a:pt x="154190" y="163309"/>
                  </a:lnTo>
                  <a:lnTo>
                    <a:pt x="154190" y="167119"/>
                  </a:lnTo>
                  <a:lnTo>
                    <a:pt x="333590" y="167119"/>
                  </a:lnTo>
                  <a:lnTo>
                    <a:pt x="333590" y="163309"/>
                  </a:lnTo>
                  <a:close/>
                </a:path>
                <a:path w="334009" h="183515">
                  <a:moveTo>
                    <a:pt x="333590" y="155194"/>
                  </a:moveTo>
                  <a:lnTo>
                    <a:pt x="154190" y="155194"/>
                  </a:lnTo>
                  <a:lnTo>
                    <a:pt x="154190" y="159245"/>
                  </a:lnTo>
                  <a:lnTo>
                    <a:pt x="333590" y="159245"/>
                  </a:lnTo>
                  <a:lnTo>
                    <a:pt x="333590" y="155194"/>
                  </a:lnTo>
                  <a:close/>
                </a:path>
                <a:path w="334009" h="183515">
                  <a:moveTo>
                    <a:pt x="333590" y="147332"/>
                  </a:moveTo>
                  <a:lnTo>
                    <a:pt x="154190" y="147332"/>
                  </a:lnTo>
                  <a:lnTo>
                    <a:pt x="154190" y="151142"/>
                  </a:lnTo>
                  <a:lnTo>
                    <a:pt x="333590" y="151142"/>
                  </a:lnTo>
                  <a:lnTo>
                    <a:pt x="333590" y="147332"/>
                  </a:lnTo>
                  <a:close/>
                </a:path>
                <a:path w="334009" h="183515">
                  <a:moveTo>
                    <a:pt x="333590" y="139230"/>
                  </a:moveTo>
                  <a:lnTo>
                    <a:pt x="154190" y="139230"/>
                  </a:lnTo>
                  <a:lnTo>
                    <a:pt x="154190" y="143281"/>
                  </a:lnTo>
                  <a:lnTo>
                    <a:pt x="333590" y="143281"/>
                  </a:lnTo>
                  <a:lnTo>
                    <a:pt x="333590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193609" y="1452498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400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400" y="43865"/>
                  </a:lnTo>
                  <a:lnTo>
                    <a:pt x="179400" y="40043"/>
                  </a:lnTo>
                  <a:close/>
                </a:path>
                <a:path w="179705" h="44450">
                  <a:moveTo>
                    <a:pt x="179400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400" y="35991"/>
                  </a:lnTo>
                  <a:lnTo>
                    <a:pt x="179400" y="31940"/>
                  </a:lnTo>
                  <a:close/>
                </a:path>
                <a:path w="179705" h="44450">
                  <a:moveTo>
                    <a:pt x="179400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400" y="27889"/>
                  </a:lnTo>
                  <a:lnTo>
                    <a:pt x="179400" y="23837"/>
                  </a:lnTo>
                  <a:close/>
                </a:path>
                <a:path w="179705" h="44450">
                  <a:moveTo>
                    <a:pt x="179400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400" y="20027"/>
                  </a:lnTo>
                  <a:lnTo>
                    <a:pt x="179400" y="15963"/>
                  </a:lnTo>
                  <a:close/>
                </a:path>
                <a:path w="179705" h="44450">
                  <a:moveTo>
                    <a:pt x="179400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400" y="11912"/>
                  </a:lnTo>
                  <a:lnTo>
                    <a:pt x="179400" y="7861"/>
                  </a:lnTo>
                  <a:close/>
                </a:path>
                <a:path w="179705" h="44450">
                  <a:moveTo>
                    <a:pt x="17940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00" y="4051"/>
                  </a:lnTo>
                  <a:lnTo>
                    <a:pt x="179400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193620" y="1496355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399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399" y="2860"/>
                  </a:lnTo>
                  <a:lnTo>
                    <a:pt x="179399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373009" y="144871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891" y="23812"/>
                  </a:moveTo>
                  <a:lnTo>
                    <a:pt x="0" y="23812"/>
                  </a:lnTo>
                  <a:lnTo>
                    <a:pt x="0" y="27622"/>
                  </a:lnTo>
                  <a:lnTo>
                    <a:pt x="174891" y="27622"/>
                  </a:lnTo>
                  <a:lnTo>
                    <a:pt x="174891" y="23812"/>
                  </a:lnTo>
                  <a:close/>
                </a:path>
                <a:path w="178434" h="43815">
                  <a:moveTo>
                    <a:pt x="175399" y="15265"/>
                  </a:moveTo>
                  <a:lnTo>
                    <a:pt x="0" y="15265"/>
                  </a:lnTo>
                  <a:lnTo>
                    <a:pt x="0" y="1653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5145" y="20358"/>
                  </a:lnTo>
                  <a:lnTo>
                    <a:pt x="175145" y="19075"/>
                  </a:lnTo>
                  <a:lnTo>
                    <a:pt x="175272" y="19075"/>
                  </a:lnTo>
                  <a:lnTo>
                    <a:pt x="175272" y="16535"/>
                  </a:lnTo>
                  <a:lnTo>
                    <a:pt x="175399" y="16535"/>
                  </a:lnTo>
                  <a:lnTo>
                    <a:pt x="175399" y="15265"/>
                  </a:lnTo>
                  <a:close/>
                </a:path>
                <a:path w="178434" h="43815">
                  <a:moveTo>
                    <a:pt x="175488" y="34340"/>
                  </a:moveTo>
                  <a:lnTo>
                    <a:pt x="175399" y="33070"/>
                  </a:lnTo>
                  <a:lnTo>
                    <a:pt x="175272" y="33070"/>
                  </a:lnTo>
                  <a:lnTo>
                    <a:pt x="175272" y="31800"/>
                  </a:lnTo>
                  <a:lnTo>
                    <a:pt x="0" y="3180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5623"/>
                  </a:lnTo>
                  <a:lnTo>
                    <a:pt x="175488" y="35623"/>
                  </a:lnTo>
                  <a:lnTo>
                    <a:pt x="175488" y="34340"/>
                  </a:lnTo>
                  <a:close/>
                </a:path>
                <a:path w="178434" h="43815">
                  <a:moveTo>
                    <a:pt x="176466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176072" y="11442"/>
                  </a:lnTo>
                  <a:lnTo>
                    <a:pt x="176072" y="10172"/>
                  </a:lnTo>
                  <a:lnTo>
                    <a:pt x="176250" y="10172"/>
                  </a:lnTo>
                  <a:lnTo>
                    <a:pt x="176250" y="8902"/>
                  </a:lnTo>
                  <a:lnTo>
                    <a:pt x="176466" y="8902"/>
                  </a:lnTo>
                  <a:lnTo>
                    <a:pt x="176466" y="7632"/>
                  </a:lnTo>
                  <a:close/>
                </a:path>
                <a:path w="178434" h="43815">
                  <a:moveTo>
                    <a:pt x="176555" y="41973"/>
                  </a:moveTo>
                  <a:lnTo>
                    <a:pt x="176377" y="41973"/>
                  </a:lnTo>
                  <a:lnTo>
                    <a:pt x="176377" y="40703"/>
                  </a:lnTo>
                  <a:lnTo>
                    <a:pt x="175996" y="40703"/>
                  </a:lnTo>
                  <a:lnTo>
                    <a:pt x="175996" y="39433"/>
                  </a:lnTo>
                  <a:lnTo>
                    <a:pt x="0" y="39433"/>
                  </a:lnTo>
                  <a:lnTo>
                    <a:pt x="0" y="40703"/>
                  </a:lnTo>
                  <a:lnTo>
                    <a:pt x="0" y="41973"/>
                  </a:lnTo>
                  <a:lnTo>
                    <a:pt x="0" y="43256"/>
                  </a:lnTo>
                  <a:lnTo>
                    <a:pt x="176555" y="43256"/>
                  </a:lnTo>
                  <a:lnTo>
                    <a:pt x="176555" y="41973"/>
                  </a:lnTo>
                  <a:close/>
                </a:path>
                <a:path w="178434" h="43815">
                  <a:moveTo>
                    <a:pt x="178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77622" y="3810"/>
                  </a:lnTo>
                  <a:lnTo>
                    <a:pt x="177622" y="1270"/>
                  </a:lnTo>
                  <a:lnTo>
                    <a:pt x="178244" y="1270"/>
                  </a:lnTo>
                  <a:lnTo>
                    <a:pt x="178244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373009" y="1452524"/>
              <a:ext cx="177800" cy="43815"/>
            </a:xfrm>
            <a:custGeom>
              <a:avLst/>
              <a:gdLst/>
              <a:ahLst/>
              <a:cxnLst/>
              <a:rect l="l" t="t" r="r" b="b"/>
              <a:pathLst>
                <a:path w="177800" h="43815">
                  <a:moveTo>
                    <a:pt x="175145" y="25450"/>
                  </a:moveTo>
                  <a:lnTo>
                    <a:pt x="17506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7990"/>
                  </a:lnTo>
                  <a:lnTo>
                    <a:pt x="175145" y="27990"/>
                  </a:lnTo>
                  <a:lnTo>
                    <a:pt x="175145" y="25450"/>
                  </a:lnTo>
                  <a:close/>
                </a:path>
                <a:path w="177800" h="43815">
                  <a:moveTo>
                    <a:pt x="17514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891" y="20358"/>
                  </a:lnTo>
                  <a:lnTo>
                    <a:pt x="174891" y="19088"/>
                  </a:lnTo>
                  <a:lnTo>
                    <a:pt x="174955" y="17818"/>
                  </a:lnTo>
                  <a:lnTo>
                    <a:pt x="175145" y="17818"/>
                  </a:lnTo>
                  <a:lnTo>
                    <a:pt x="175145" y="16548"/>
                  </a:lnTo>
                  <a:close/>
                </a:path>
                <a:path w="177800" h="43815">
                  <a:moveTo>
                    <a:pt x="17581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615" y="11455"/>
                  </a:lnTo>
                  <a:lnTo>
                    <a:pt x="175615" y="10185"/>
                  </a:lnTo>
                  <a:lnTo>
                    <a:pt x="175641" y="8915"/>
                  </a:lnTo>
                  <a:lnTo>
                    <a:pt x="175818" y="8915"/>
                  </a:lnTo>
                  <a:lnTo>
                    <a:pt x="175818" y="7632"/>
                  </a:lnTo>
                  <a:close/>
                </a:path>
                <a:path w="177800" h="43815">
                  <a:moveTo>
                    <a:pt x="175895" y="34353"/>
                  </a:moveTo>
                  <a:lnTo>
                    <a:pt x="175641" y="34353"/>
                  </a:lnTo>
                  <a:lnTo>
                    <a:pt x="175641" y="31813"/>
                  </a:lnTo>
                  <a:lnTo>
                    <a:pt x="0" y="31813"/>
                  </a:lnTo>
                  <a:lnTo>
                    <a:pt x="0" y="34353"/>
                  </a:lnTo>
                  <a:lnTo>
                    <a:pt x="0" y="35623"/>
                  </a:lnTo>
                  <a:lnTo>
                    <a:pt x="175895" y="35623"/>
                  </a:lnTo>
                  <a:lnTo>
                    <a:pt x="175895" y="34353"/>
                  </a:lnTo>
                  <a:close/>
                </a:path>
                <a:path w="177800" h="43815">
                  <a:moveTo>
                    <a:pt x="17719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6555" y="3822"/>
                  </a:lnTo>
                  <a:lnTo>
                    <a:pt x="176555" y="2552"/>
                  </a:lnTo>
                  <a:lnTo>
                    <a:pt x="176885" y="2552"/>
                  </a:lnTo>
                  <a:lnTo>
                    <a:pt x="176885" y="1282"/>
                  </a:lnTo>
                  <a:lnTo>
                    <a:pt x="177190" y="1282"/>
                  </a:lnTo>
                  <a:lnTo>
                    <a:pt x="177190" y="0"/>
                  </a:lnTo>
                  <a:close/>
                </a:path>
                <a:path w="177800" h="43815">
                  <a:moveTo>
                    <a:pt x="177203" y="40716"/>
                  </a:moveTo>
                  <a:lnTo>
                    <a:pt x="176580" y="40716"/>
                  </a:lnTo>
                  <a:lnTo>
                    <a:pt x="176580" y="39446"/>
                  </a:lnTo>
                  <a:lnTo>
                    <a:pt x="0" y="39446"/>
                  </a:lnTo>
                  <a:lnTo>
                    <a:pt x="0" y="40716"/>
                  </a:lnTo>
                  <a:lnTo>
                    <a:pt x="0" y="43256"/>
                  </a:lnTo>
                  <a:lnTo>
                    <a:pt x="177203" y="43256"/>
                  </a:lnTo>
                  <a:lnTo>
                    <a:pt x="177203" y="40716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373009" y="1495780"/>
              <a:ext cx="179070" cy="4445"/>
            </a:xfrm>
            <a:custGeom>
              <a:avLst/>
              <a:gdLst/>
              <a:ahLst/>
              <a:cxnLst/>
              <a:rect l="l" t="t" r="r" b="b"/>
              <a:pathLst>
                <a:path w="179069" h="4444">
                  <a:moveTo>
                    <a:pt x="178587" y="2540"/>
                  </a:moveTo>
                  <a:lnTo>
                    <a:pt x="177800" y="2540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22"/>
                  </a:lnTo>
                  <a:lnTo>
                    <a:pt x="178587" y="3822"/>
                  </a:lnTo>
                  <a:lnTo>
                    <a:pt x="178587" y="254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189878" y="1436993"/>
              <a:ext cx="367030" cy="74295"/>
            </a:xfrm>
            <a:custGeom>
              <a:avLst/>
              <a:gdLst/>
              <a:ahLst/>
              <a:cxnLst/>
              <a:rect l="l" t="t" r="r" b="b"/>
              <a:pathLst>
                <a:path w="367030" h="74294">
                  <a:moveTo>
                    <a:pt x="366599" y="0"/>
                  </a:moveTo>
                  <a:lnTo>
                    <a:pt x="15635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599" y="73667"/>
                  </a:lnTo>
                  <a:lnTo>
                    <a:pt x="366599" y="62223"/>
                  </a:lnTo>
                  <a:lnTo>
                    <a:pt x="14471" y="62223"/>
                  </a:lnTo>
                  <a:lnTo>
                    <a:pt x="13306" y="56263"/>
                  </a:lnTo>
                  <a:lnTo>
                    <a:pt x="11809" y="45296"/>
                  </a:lnTo>
                  <a:lnTo>
                    <a:pt x="11643" y="41005"/>
                  </a:lnTo>
                  <a:lnTo>
                    <a:pt x="11809" y="28370"/>
                  </a:lnTo>
                  <a:lnTo>
                    <a:pt x="13306" y="17403"/>
                  </a:lnTo>
                  <a:lnTo>
                    <a:pt x="14471" y="11443"/>
                  </a:lnTo>
                  <a:lnTo>
                    <a:pt x="366599" y="11443"/>
                  </a:lnTo>
                  <a:lnTo>
                    <a:pt x="366599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373011" y="1499216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466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466" y="11443"/>
                  </a:lnTo>
                  <a:lnTo>
                    <a:pt x="183466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1311" y="1383588"/>
              <a:ext cx="501354" cy="6484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65926" y="984498"/>
              <a:ext cx="208915" cy="523240"/>
            </a:xfrm>
            <a:custGeom>
              <a:avLst/>
              <a:gdLst/>
              <a:ahLst/>
              <a:cxnLst/>
              <a:rect l="l" t="t" r="r" b="b"/>
              <a:pathLst>
                <a:path w="208915" h="523240">
                  <a:moveTo>
                    <a:pt x="104316" y="0"/>
                  </a:moveTo>
                  <a:lnTo>
                    <a:pt x="67515" y="15287"/>
                  </a:lnTo>
                  <a:lnTo>
                    <a:pt x="52278" y="52209"/>
                  </a:lnTo>
                  <a:lnTo>
                    <a:pt x="52278" y="470613"/>
                  </a:lnTo>
                  <a:lnTo>
                    <a:pt x="48153" y="490978"/>
                  </a:lnTo>
                  <a:lnTo>
                    <a:pt x="36920" y="507655"/>
                  </a:lnTo>
                  <a:lnTo>
                    <a:pt x="20297" y="518923"/>
                  </a:lnTo>
                  <a:lnTo>
                    <a:pt x="0" y="523062"/>
                  </a:lnTo>
                  <a:lnTo>
                    <a:pt x="208391" y="523062"/>
                  </a:lnTo>
                  <a:lnTo>
                    <a:pt x="188131" y="518923"/>
                  </a:lnTo>
                  <a:lnTo>
                    <a:pt x="171590" y="507655"/>
                  </a:lnTo>
                  <a:lnTo>
                    <a:pt x="160441" y="490978"/>
                  </a:lnTo>
                  <a:lnTo>
                    <a:pt x="156353" y="470613"/>
                  </a:lnTo>
                  <a:lnTo>
                    <a:pt x="156353" y="52209"/>
                  </a:lnTo>
                  <a:lnTo>
                    <a:pt x="152265" y="31882"/>
                  </a:lnTo>
                  <a:lnTo>
                    <a:pt x="141116" y="15287"/>
                  </a:lnTo>
                  <a:lnTo>
                    <a:pt x="124576" y="4101"/>
                  </a:lnTo>
                  <a:lnTo>
                    <a:pt x="104316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29691" y="984503"/>
              <a:ext cx="596900" cy="523240"/>
            </a:xfrm>
            <a:custGeom>
              <a:avLst/>
              <a:gdLst/>
              <a:ahLst/>
              <a:cxnLst/>
              <a:rect l="l" t="t" r="r" b="b"/>
              <a:pathLst>
                <a:path w="596900" h="523240">
                  <a:moveTo>
                    <a:pt x="440550" y="0"/>
                  </a:moveTo>
                  <a:lnTo>
                    <a:pt x="52044" y="0"/>
                  </a:lnTo>
                  <a:lnTo>
                    <a:pt x="31775" y="4102"/>
                  </a:lnTo>
                  <a:lnTo>
                    <a:pt x="15240" y="15290"/>
                  </a:lnTo>
                  <a:lnTo>
                    <a:pt x="4089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4187" y="361188"/>
                  </a:lnTo>
                  <a:lnTo>
                    <a:pt x="284187" y="470611"/>
                  </a:lnTo>
                  <a:lnTo>
                    <a:pt x="288277" y="490982"/>
                  </a:lnTo>
                  <a:lnTo>
                    <a:pt x="299427" y="507657"/>
                  </a:lnTo>
                  <a:lnTo>
                    <a:pt x="315963" y="518922"/>
                  </a:lnTo>
                  <a:lnTo>
                    <a:pt x="336232" y="523062"/>
                  </a:lnTo>
                  <a:lnTo>
                    <a:pt x="356527" y="518922"/>
                  </a:lnTo>
                  <a:lnTo>
                    <a:pt x="373151" y="507657"/>
                  </a:lnTo>
                  <a:lnTo>
                    <a:pt x="384378" y="490982"/>
                  </a:lnTo>
                  <a:lnTo>
                    <a:pt x="388505" y="470611"/>
                  </a:lnTo>
                  <a:lnTo>
                    <a:pt x="388505" y="52209"/>
                  </a:lnTo>
                  <a:lnTo>
                    <a:pt x="392595" y="31889"/>
                  </a:lnTo>
                  <a:lnTo>
                    <a:pt x="403745" y="15290"/>
                  </a:lnTo>
                  <a:lnTo>
                    <a:pt x="420281" y="4102"/>
                  </a:lnTo>
                  <a:lnTo>
                    <a:pt x="440550" y="0"/>
                  </a:lnTo>
                  <a:close/>
                </a:path>
                <a:path w="596900" h="523240">
                  <a:moveTo>
                    <a:pt x="596671" y="250329"/>
                  </a:moveTo>
                  <a:lnTo>
                    <a:pt x="492582" y="250329"/>
                  </a:lnTo>
                  <a:lnTo>
                    <a:pt x="492582" y="470611"/>
                  </a:lnTo>
                  <a:lnTo>
                    <a:pt x="496671" y="490982"/>
                  </a:lnTo>
                  <a:lnTo>
                    <a:pt x="507822" y="507657"/>
                  </a:lnTo>
                  <a:lnTo>
                    <a:pt x="524357" y="518922"/>
                  </a:lnTo>
                  <a:lnTo>
                    <a:pt x="544614" y="523062"/>
                  </a:lnTo>
                  <a:lnTo>
                    <a:pt x="564883" y="518922"/>
                  </a:lnTo>
                  <a:lnTo>
                    <a:pt x="581431" y="507657"/>
                  </a:lnTo>
                  <a:lnTo>
                    <a:pt x="592582" y="490982"/>
                  </a:lnTo>
                  <a:lnTo>
                    <a:pt x="596671" y="470611"/>
                  </a:lnTo>
                  <a:lnTo>
                    <a:pt x="59667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29184" y="1345685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705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15237" y="146468"/>
                  </a:lnTo>
                  <a:lnTo>
                    <a:pt x="52038" y="161875"/>
                  </a:lnTo>
                  <a:lnTo>
                    <a:pt x="436742" y="161875"/>
                  </a:lnTo>
                  <a:lnTo>
                    <a:pt x="416482" y="157736"/>
                  </a:lnTo>
                  <a:lnTo>
                    <a:pt x="399942" y="146468"/>
                  </a:lnTo>
                  <a:lnTo>
                    <a:pt x="388792" y="129790"/>
                  </a:lnTo>
                  <a:lnTo>
                    <a:pt x="384705" y="109425"/>
                  </a:lnTo>
                  <a:lnTo>
                    <a:pt x="384705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88137" y="1094650"/>
              <a:ext cx="247015" cy="207645"/>
            </a:xfrm>
            <a:custGeom>
              <a:avLst/>
              <a:gdLst/>
              <a:ahLst/>
              <a:cxnLst/>
              <a:rect l="l" t="t" r="r" b="b"/>
              <a:pathLst>
                <a:path w="247015" h="207644">
                  <a:moveTo>
                    <a:pt x="152552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552" y="207403"/>
                  </a:lnTo>
                  <a:lnTo>
                    <a:pt x="152552" y="194538"/>
                  </a:lnTo>
                  <a:close/>
                </a:path>
                <a:path w="247015" h="207644">
                  <a:moveTo>
                    <a:pt x="152552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552" y="168554"/>
                  </a:lnTo>
                  <a:lnTo>
                    <a:pt x="152552" y="155676"/>
                  </a:lnTo>
                  <a:close/>
                </a:path>
                <a:path w="247015" h="207644">
                  <a:moveTo>
                    <a:pt x="246659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659" y="129692"/>
                  </a:lnTo>
                  <a:lnTo>
                    <a:pt x="246659" y="116814"/>
                  </a:lnTo>
                  <a:close/>
                </a:path>
                <a:path w="247015" h="207644">
                  <a:moveTo>
                    <a:pt x="246659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659" y="90830"/>
                  </a:lnTo>
                  <a:lnTo>
                    <a:pt x="246659" y="77724"/>
                  </a:lnTo>
                  <a:close/>
                </a:path>
                <a:path w="247015" h="207644">
                  <a:moveTo>
                    <a:pt x="246659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659" y="51968"/>
                  </a:lnTo>
                  <a:lnTo>
                    <a:pt x="246659" y="38862"/>
                  </a:lnTo>
                  <a:close/>
                </a:path>
                <a:path w="247015" h="207644">
                  <a:moveTo>
                    <a:pt x="24665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659" y="13106"/>
                  </a:lnTo>
                  <a:lnTo>
                    <a:pt x="246659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648070" y="1023357"/>
              <a:ext cx="355600" cy="347980"/>
            </a:xfrm>
            <a:custGeom>
              <a:avLst/>
              <a:gdLst/>
              <a:ahLst/>
              <a:cxnLst/>
              <a:rect l="l" t="t" r="r" b="b"/>
              <a:pathLst>
                <a:path w="355600" h="347980">
                  <a:moveTo>
                    <a:pt x="355239" y="0"/>
                  </a:moveTo>
                  <a:lnTo>
                    <a:pt x="289478" y="1655"/>
                  </a:lnTo>
                  <a:lnTo>
                    <a:pt x="232195" y="6659"/>
                  </a:lnTo>
                  <a:lnTo>
                    <a:pt x="182825" y="15240"/>
                  </a:lnTo>
                  <a:lnTo>
                    <a:pt x="140804" y="27624"/>
                  </a:lnTo>
                  <a:lnTo>
                    <a:pt x="105564" y="44037"/>
                  </a:lnTo>
                  <a:lnTo>
                    <a:pt x="53173" y="89858"/>
                  </a:lnTo>
                  <a:lnTo>
                    <a:pt x="21130" y="154516"/>
                  </a:lnTo>
                  <a:lnTo>
                    <a:pt x="11325" y="194475"/>
                  </a:lnTo>
                  <a:lnTo>
                    <a:pt x="4912" y="239824"/>
                  </a:lnTo>
                  <a:lnTo>
                    <a:pt x="1325" y="290788"/>
                  </a:lnTo>
                  <a:lnTo>
                    <a:pt x="0" y="347594"/>
                  </a:lnTo>
                  <a:lnTo>
                    <a:pt x="66533" y="195971"/>
                  </a:lnTo>
                  <a:lnTo>
                    <a:pt x="86846" y="175286"/>
                  </a:lnTo>
                  <a:lnTo>
                    <a:pt x="137611" y="127221"/>
                  </a:lnTo>
                  <a:lnTo>
                    <a:pt x="203569" y="72764"/>
                  </a:lnTo>
                  <a:lnTo>
                    <a:pt x="269460" y="32901"/>
                  </a:lnTo>
                  <a:lnTo>
                    <a:pt x="317146" y="13376"/>
                  </a:lnTo>
                  <a:lnTo>
                    <a:pt x="353263" y="346"/>
                  </a:lnTo>
                  <a:lnTo>
                    <a:pt x="355239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648070" y="1023920"/>
              <a:ext cx="430530" cy="459740"/>
            </a:xfrm>
            <a:custGeom>
              <a:avLst/>
              <a:gdLst/>
              <a:ahLst/>
              <a:cxnLst/>
              <a:rect l="l" t="t" r="r" b="b"/>
              <a:pathLst>
                <a:path w="430530" h="459740">
                  <a:moveTo>
                    <a:pt x="384719" y="0"/>
                  </a:moveTo>
                  <a:lnTo>
                    <a:pt x="339455" y="162"/>
                  </a:lnTo>
                  <a:lnTo>
                    <a:pt x="295023" y="5829"/>
                  </a:lnTo>
                  <a:lnTo>
                    <a:pt x="251908" y="16704"/>
                  </a:lnTo>
                  <a:lnTo>
                    <a:pt x="210597" y="32493"/>
                  </a:lnTo>
                  <a:lnTo>
                    <a:pt x="171574" y="52901"/>
                  </a:lnTo>
                  <a:lnTo>
                    <a:pt x="135324" y="77633"/>
                  </a:lnTo>
                  <a:lnTo>
                    <a:pt x="102334" y="106393"/>
                  </a:lnTo>
                  <a:lnTo>
                    <a:pt x="73087" y="138887"/>
                  </a:lnTo>
                  <a:lnTo>
                    <a:pt x="48070" y="174819"/>
                  </a:lnTo>
                  <a:lnTo>
                    <a:pt x="27767" y="213895"/>
                  </a:lnTo>
                  <a:lnTo>
                    <a:pt x="12664" y="255819"/>
                  </a:lnTo>
                  <a:lnTo>
                    <a:pt x="3247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16" y="431190"/>
                  </a:lnTo>
                  <a:lnTo>
                    <a:pt x="10928" y="377070"/>
                  </a:lnTo>
                  <a:lnTo>
                    <a:pt x="21392" y="345740"/>
                  </a:lnTo>
                  <a:lnTo>
                    <a:pt x="44553" y="326323"/>
                  </a:lnTo>
                  <a:lnTo>
                    <a:pt x="73417" y="319644"/>
                  </a:lnTo>
                  <a:lnTo>
                    <a:pt x="100989" y="326529"/>
                  </a:lnTo>
                  <a:lnTo>
                    <a:pt x="97297" y="310545"/>
                  </a:lnTo>
                  <a:lnTo>
                    <a:pt x="86789" y="295031"/>
                  </a:lnTo>
                  <a:lnTo>
                    <a:pt x="69778" y="284656"/>
                  </a:lnTo>
                  <a:lnTo>
                    <a:pt x="46573" y="284090"/>
                  </a:lnTo>
                  <a:lnTo>
                    <a:pt x="68392" y="265917"/>
                  </a:lnTo>
                  <a:lnTo>
                    <a:pt x="105294" y="259031"/>
                  </a:lnTo>
                  <a:lnTo>
                    <a:pt x="147587" y="246377"/>
                  </a:lnTo>
                  <a:lnTo>
                    <a:pt x="185578" y="210903"/>
                  </a:lnTo>
                  <a:lnTo>
                    <a:pt x="163832" y="212541"/>
                  </a:lnTo>
                  <a:lnTo>
                    <a:pt x="142777" y="212928"/>
                  </a:lnTo>
                  <a:lnTo>
                    <a:pt x="122392" y="211170"/>
                  </a:lnTo>
                  <a:lnTo>
                    <a:pt x="102652" y="206373"/>
                  </a:lnTo>
                  <a:lnTo>
                    <a:pt x="158600" y="200275"/>
                  </a:lnTo>
                  <a:lnTo>
                    <a:pt x="198945" y="190207"/>
                  </a:lnTo>
                  <a:lnTo>
                    <a:pt x="232608" y="172198"/>
                  </a:lnTo>
                  <a:lnTo>
                    <a:pt x="268506" y="142277"/>
                  </a:lnTo>
                  <a:lnTo>
                    <a:pt x="315560" y="96471"/>
                  </a:lnTo>
                  <a:lnTo>
                    <a:pt x="351838" y="56631"/>
                  </a:lnTo>
                  <a:lnTo>
                    <a:pt x="376064" y="28077"/>
                  </a:lnTo>
                  <a:lnTo>
                    <a:pt x="398730" y="11011"/>
                  </a:lnTo>
                  <a:lnTo>
                    <a:pt x="430330" y="5636"/>
                  </a:lnTo>
                  <a:lnTo>
                    <a:pt x="384719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02752" y="1441704"/>
              <a:ext cx="1868551" cy="230593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7824" y="1636776"/>
              <a:ext cx="1298448" cy="173583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48900" y="1458468"/>
              <a:ext cx="1847088" cy="227837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43972" y="1653540"/>
              <a:ext cx="1277112" cy="170840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42119" y="3067811"/>
              <a:ext cx="1842516" cy="227241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37191" y="3262883"/>
              <a:ext cx="1272540" cy="170230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9995" y="4780750"/>
              <a:ext cx="1845563" cy="207724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5067" y="4975859"/>
              <a:ext cx="1275587" cy="17053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83595" y="4792967"/>
              <a:ext cx="1708403" cy="206503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78667" y="4988052"/>
              <a:ext cx="1267968" cy="1696212"/>
            </a:xfrm>
            <a:prstGeom prst="rect">
              <a:avLst/>
            </a:prstGeom>
          </p:spPr>
        </p:pic>
      </p:grp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06879" y="159257"/>
            <a:ext cx="52743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55" dirty="0"/>
              <a:t>«Эффективная</a:t>
            </a:r>
            <a:r>
              <a:rPr sz="2100" spc="-85" dirty="0"/>
              <a:t> </a:t>
            </a:r>
            <a:r>
              <a:rPr sz="2100" spc="35" dirty="0"/>
              <a:t>начальная</a:t>
            </a:r>
            <a:r>
              <a:rPr sz="2100" spc="-85" dirty="0"/>
              <a:t> </a:t>
            </a:r>
            <a:r>
              <a:rPr sz="2100" spc="20" dirty="0"/>
              <a:t>школа»</a:t>
            </a:r>
            <a:r>
              <a:rPr sz="2100" spc="-65" dirty="0"/>
              <a:t> </a:t>
            </a:r>
            <a:r>
              <a:rPr sz="2100" spc="35" dirty="0"/>
              <a:t>(ЭНШ)</a:t>
            </a:r>
            <a:endParaRPr sz="2100" dirty="0"/>
          </a:p>
        </p:txBody>
      </p:sp>
      <p:sp>
        <p:nvSpPr>
          <p:cNvPr id="17" name="object 17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27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06958" y="2064003"/>
            <a:ext cx="5791835" cy="2495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libri"/>
                <a:cs typeface="Calibri"/>
              </a:rPr>
              <a:t>Первый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 </a:t>
            </a:r>
            <a:r>
              <a:rPr sz="1800" spc="-5" dirty="0">
                <a:latin typeface="Calibri"/>
                <a:cs typeface="Calibri"/>
              </a:rPr>
              <a:t>обучения: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«Азбука»,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Г.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Горецкий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- 1 </a:t>
            </a:r>
            <a:r>
              <a:rPr sz="1800" spc="-5" dirty="0">
                <a:latin typeface="Calibri"/>
                <a:cs typeface="Calibri"/>
              </a:rPr>
              <a:t>часть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«Русский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язык»,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Канакина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В.П.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части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«Литературное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чтение»,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Климанова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Л.Ф.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части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«Математика», автор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Моро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М.И.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4</a:t>
            </a:r>
            <a:r>
              <a:rPr sz="1800" spc="-5" dirty="0">
                <a:latin typeface="Calibri"/>
                <a:cs typeface="Calibri"/>
              </a:rPr>
              <a:t> части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«Окружающий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мир»,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Плешаков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А.А.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" y="922019"/>
            <a:ext cx="12176760" cy="624840"/>
          </a:xfrm>
          <a:custGeom>
            <a:avLst/>
            <a:gdLst/>
            <a:ahLst/>
            <a:cxnLst/>
            <a:rect l="l" t="t" r="r" b="b"/>
            <a:pathLst>
              <a:path w="12176760" h="624840">
                <a:moveTo>
                  <a:pt x="0" y="624839"/>
                </a:moveTo>
                <a:lnTo>
                  <a:pt x="12176760" y="624839"/>
                </a:lnTo>
                <a:lnTo>
                  <a:pt x="12176760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047113" y="1061974"/>
            <a:ext cx="552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Опыт</a:t>
            </a:r>
            <a:r>
              <a:rPr sz="2000" spc="-7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образовательных</a:t>
            </a:r>
            <a:r>
              <a:rPr sz="2000" spc="-11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C2B8D"/>
                </a:solidFill>
                <a:latin typeface="Tahoma"/>
                <a:cs typeface="Tahoma"/>
              </a:rPr>
              <a:t>организаций</a:t>
            </a:r>
            <a:r>
              <a:rPr sz="2000" spc="-10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195" dirty="0">
                <a:solidFill>
                  <a:srgbClr val="2C2B8D"/>
                </a:solidFill>
                <a:latin typeface="Tahoma"/>
                <a:cs typeface="Tahoma"/>
              </a:rPr>
              <a:t>г.</a:t>
            </a:r>
            <a:r>
              <a:rPr sz="2000" spc="-8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Москвы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9184" y="984498"/>
            <a:ext cx="1353820" cy="526415"/>
            <a:chOff x="329184" y="984498"/>
            <a:chExt cx="1353820" cy="52641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8101" y="1178559"/>
              <a:ext cx="207251" cy="23769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34854" y="1175697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868" y="0"/>
                  </a:moveTo>
                  <a:lnTo>
                    <a:pt x="63206" y="241"/>
                  </a:lnTo>
                  <a:lnTo>
                    <a:pt x="4324" y="9537"/>
                  </a:lnTo>
                  <a:lnTo>
                    <a:pt x="1912" y="10013"/>
                  </a:lnTo>
                  <a:lnTo>
                    <a:pt x="0" y="12399"/>
                  </a:lnTo>
                  <a:lnTo>
                    <a:pt x="499" y="15019"/>
                  </a:lnTo>
                  <a:lnTo>
                    <a:pt x="30688" y="207895"/>
                  </a:lnTo>
                  <a:lnTo>
                    <a:pt x="100548" y="207895"/>
                  </a:lnTo>
                  <a:lnTo>
                    <a:pt x="68695" y="4297"/>
                  </a:lnTo>
                  <a:lnTo>
                    <a:pt x="68196" y="1668"/>
                  </a:lnTo>
                  <a:lnTo>
                    <a:pt x="65868" y="0"/>
                  </a:lnTo>
                  <a:close/>
                </a:path>
                <a:path w="118744" h="335280">
                  <a:moveTo>
                    <a:pt x="109114" y="261534"/>
                  </a:moveTo>
                  <a:lnTo>
                    <a:pt x="39254" y="261534"/>
                  </a:lnTo>
                  <a:lnTo>
                    <a:pt x="49900" y="330671"/>
                  </a:lnTo>
                  <a:lnTo>
                    <a:pt x="50399" y="333055"/>
                  </a:lnTo>
                  <a:lnTo>
                    <a:pt x="52727" y="334724"/>
                  </a:lnTo>
                  <a:lnTo>
                    <a:pt x="55389" y="334485"/>
                  </a:lnTo>
                  <a:lnTo>
                    <a:pt x="114271" y="325187"/>
                  </a:lnTo>
                  <a:lnTo>
                    <a:pt x="116683" y="324711"/>
                  </a:lnTo>
                  <a:lnTo>
                    <a:pt x="118595" y="322327"/>
                  </a:lnTo>
                  <a:lnTo>
                    <a:pt x="118096" y="319704"/>
                  </a:lnTo>
                  <a:lnTo>
                    <a:pt x="109114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8620" y="1175697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89" h="330200">
                  <a:moveTo>
                    <a:pt x="32102" y="0"/>
                  </a:moveTo>
                  <a:lnTo>
                    <a:pt x="29441" y="241"/>
                  </a:lnTo>
                  <a:lnTo>
                    <a:pt x="0" y="5006"/>
                  </a:lnTo>
                  <a:lnTo>
                    <a:pt x="31852" y="207895"/>
                  </a:lnTo>
                  <a:lnTo>
                    <a:pt x="66783" y="207895"/>
                  </a:lnTo>
                  <a:lnTo>
                    <a:pt x="34930" y="4297"/>
                  </a:lnTo>
                  <a:lnTo>
                    <a:pt x="34431" y="1668"/>
                  </a:lnTo>
                  <a:lnTo>
                    <a:pt x="32102" y="0"/>
                  </a:lnTo>
                  <a:close/>
                </a:path>
                <a:path w="85089" h="330200">
                  <a:moveTo>
                    <a:pt x="75349" y="261534"/>
                  </a:moveTo>
                  <a:lnTo>
                    <a:pt x="40419" y="261534"/>
                  </a:lnTo>
                  <a:lnTo>
                    <a:pt x="51064" y="329717"/>
                  </a:lnTo>
                  <a:lnTo>
                    <a:pt x="80505" y="325187"/>
                  </a:lnTo>
                  <a:lnTo>
                    <a:pt x="82917" y="324711"/>
                  </a:lnTo>
                  <a:lnTo>
                    <a:pt x="84830" y="322327"/>
                  </a:lnTo>
                  <a:lnTo>
                    <a:pt x="84331" y="319704"/>
                  </a:lnTo>
                  <a:lnTo>
                    <a:pt x="75349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3659" y="1207884"/>
              <a:ext cx="102235" cy="275590"/>
            </a:xfrm>
            <a:custGeom>
              <a:avLst/>
              <a:gdLst/>
              <a:ahLst/>
              <a:cxnLst/>
              <a:rect l="l" t="t" r="r" b="b"/>
              <a:pathLst>
                <a:path w="102235" h="275590">
                  <a:moveTo>
                    <a:pt x="64376" y="27419"/>
                  </a:moveTo>
                  <a:lnTo>
                    <a:pt x="59880" y="0"/>
                  </a:lnTo>
                  <a:lnTo>
                    <a:pt x="0" y="9537"/>
                  </a:lnTo>
                  <a:lnTo>
                    <a:pt x="4241" y="36957"/>
                  </a:lnTo>
                  <a:lnTo>
                    <a:pt x="64376" y="27419"/>
                  </a:lnTo>
                  <a:close/>
                </a:path>
                <a:path w="102235" h="275590">
                  <a:moveTo>
                    <a:pt x="101714" y="265595"/>
                  </a:moveTo>
                  <a:lnTo>
                    <a:pt x="97396" y="238417"/>
                  </a:lnTo>
                  <a:lnTo>
                    <a:pt x="37515" y="247713"/>
                  </a:lnTo>
                  <a:lnTo>
                    <a:pt x="41833" y="275132"/>
                  </a:lnTo>
                  <a:lnTo>
                    <a:pt x="101714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2249" y="1197876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94" y="6667"/>
                  </a:moveTo>
                  <a:lnTo>
                    <a:pt x="59880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94" y="6667"/>
                  </a:lnTo>
                  <a:close/>
                </a:path>
                <a:path w="98425" h="254634">
                  <a:moveTo>
                    <a:pt x="98132" y="244843"/>
                  </a:moveTo>
                  <a:lnTo>
                    <a:pt x="97383" y="239356"/>
                  </a:lnTo>
                  <a:lnTo>
                    <a:pt x="90068" y="239356"/>
                  </a:lnTo>
                  <a:lnTo>
                    <a:pt x="37261" y="247700"/>
                  </a:lnTo>
                  <a:lnTo>
                    <a:pt x="38252" y="254381"/>
                  </a:lnTo>
                  <a:lnTo>
                    <a:pt x="98132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3606" y="1207884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89" h="270509">
                  <a:moveTo>
                    <a:pt x="34429" y="27419"/>
                  </a:moveTo>
                  <a:lnTo>
                    <a:pt x="29933" y="0"/>
                  </a:lnTo>
                  <a:lnTo>
                    <a:pt x="0" y="5003"/>
                  </a:lnTo>
                  <a:lnTo>
                    <a:pt x="4241" y="32194"/>
                  </a:lnTo>
                  <a:lnTo>
                    <a:pt x="34429" y="27419"/>
                  </a:lnTo>
                  <a:close/>
                </a:path>
                <a:path w="72389" h="270509">
                  <a:moveTo>
                    <a:pt x="71767" y="265595"/>
                  </a:moveTo>
                  <a:lnTo>
                    <a:pt x="67449" y="238417"/>
                  </a:lnTo>
                  <a:lnTo>
                    <a:pt x="37503" y="243179"/>
                  </a:lnTo>
                  <a:lnTo>
                    <a:pt x="41833" y="270357"/>
                  </a:lnTo>
                  <a:lnTo>
                    <a:pt x="71767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2183" y="1197876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61" y="6667"/>
                  </a:moveTo>
                  <a:lnTo>
                    <a:pt x="29946" y="0"/>
                  </a:lnTo>
                  <a:lnTo>
                    <a:pt x="0" y="4775"/>
                  </a:lnTo>
                  <a:lnTo>
                    <a:pt x="927" y="11201"/>
                  </a:lnTo>
                  <a:lnTo>
                    <a:pt x="30861" y="6667"/>
                  </a:lnTo>
                  <a:close/>
                </a:path>
                <a:path w="68580" h="250190">
                  <a:moveTo>
                    <a:pt x="68199" y="244843"/>
                  </a:moveTo>
                  <a:lnTo>
                    <a:pt x="67449" y="239356"/>
                  </a:lnTo>
                  <a:lnTo>
                    <a:pt x="60134" y="239356"/>
                  </a:lnTo>
                  <a:lnTo>
                    <a:pt x="37261" y="242938"/>
                  </a:lnTo>
                  <a:lnTo>
                    <a:pt x="38265" y="249618"/>
                  </a:lnTo>
                  <a:lnTo>
                    <a:pt x="68199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104" y="115615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499" y="44577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499" y="36474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07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499" y="12166"/>
                  </a:lnTo>
                  <a:lnTo>
                    <a:pt x="182499" y="8115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59104" y="1160208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499" y="44589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499" y="36487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20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499" y="12153"/>
                  </a:lnTo>
                  <a:lnTo>
                    <a:pt x="182499" y="8102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59114" y="120478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493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493" y="2622"/>
                  </a:lnTo>
                  <a:lnTo>
                    <a:pt x="182493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1603" y="1156131"/>
              <a:ext cx="181610" cy="45085"/>
            </a:xfrm>
            <a:custGeom>
              <a:avLst/>
              <a:gdLst/>
              <a:ahLst/>
              <a:cxnLst/>
              <a:rect l="l" t="t" r="r" b="b"/>
              <a:pathLst>
                <a:path w="181609" h="45084">
                  <a:moveTo>
                    <a:pt x="178003" y="24345"/>
                  </a:moveTo>
                  <a:lnTo>
                    <a:pt x="0" y="24345"/>
                  </a:lnTo>
                  <a:lnTo>
                    <a:pt x="0" y="28397"/>
                  </a:lnTo>
                  <a:lnTo>
                    <a:pt x="178003" y="28397"/>
                  </a:lnTo>
                  <a:lnTo>
                    <a:pt x="178003" y="24345"/>
                  </a:lnTo>
                  <a:close/>
                </a:path>
                <a:path w="181609" h="45084">
                  <a:moveTo>
                    <a:pt x="178422" y="34340"/>
                  </a:moveTo>
                  <a:lnTo>
                    <a:pt x="178396" y="3307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6893"/>
                  </a:lnTo>
                  <a:lnTo>
                    <a:pt x="178422" y="36893"/>
                  </a:lnTo>
                  <a:lnTo>
                    <a:pt x="178422" y="34340"/>
                  </a:lnTo>
                  <a:close/>
                </a:path>
                <a:path w="181609" h="45084">
                  <a:moveTo>
                    <a:pt x="178422" y="16535"/>
                  </a:moveTo>
                  <a:lnTo>
                    <a:pt x="0" y="16535"/>
                  </a:lnTo>
                  <a:lnTo>
                    <a:pt x="0" y="1780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8181" y="20358"/>
                  </a:lnTo>
                  <a:lnTo>
                    <a:pt x="178181" y="19075"/>
                  </a:lnTo>
                  <a:lnTo>
                    <a:pt x="178257" y="17805"/>
                  </a:lnTo>
                  <a:lnTo>
                    <a:pt x="178422" y="17805"/>
                  </a:lnTo>
                  <a:lnTo>
                    <a:pt x="178422" y="16535"/>
                  </a:lnTo>
                  <a:close/>
                </a:path>
                <a:path w="181609" h="45084">
                  <a:moveTo>
                    <a:pt x="179273" y="7632"/>
                  </a:moveTo>
                  <a:lnTo>
                    <a:pt x="0" y="763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0" y="12725"/>
                  </a:lnTo>
                  <a:lnTo>
                    <a:pt x="178777" y="12725"/>
                  </a:lnTo>
                  <a:lnTo>
                    <a:pt x="178777" y="11442"/>
                  </a:lnTo>
                  <a:lnTo>
                    <a:pt x="178917" y="11442"/>
                  </a:lnTo>
                  <a:lnTo>
                    <a:pt x="178917" y="10172"/>
                  </a:lnTo>
                  <a:lnTo>
                    <a:pt x="179273" y="10172"/>
                  </a:lnTo>
                  <a:lnTo>
                    <a:pt x="179273" y="7632"/>
                  </a:lnTo>
                  <a:close/>
                </a:path>
                <a:path w="181609" h="45084">
                  <a:moveTo>
                    <a:pt x="179666" y="44602"/>
                  </a:moveTo>
                  <a:lnTo>
                    <a:pt x="178917" y="40563"/>
                  </a:lnTo>
                  <a:lnTo>
                    <a:pt x="0" y="40563"/>
                  </a:lnTo>
                  <a:lnTo>
                    <a:pt x="0" y="44602"/>
                  </a:lnTo>
                  <a:lnTo>
                    <a:pt x="179666" y="44602"/>
                  </a:lnTo>
                  <a:close/>
                </a:path>
                <a:path w="181609" h="45084">
                  <a:moveTo>
                    <a:pt x="1810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492" y="3810"/>
                  </a:lnTo>
                  <a:lnTo>
                    <a:pt x="180492" y="2540"/>
                  </a:lnTo>
                  <a:lnTo>
                    <a:pt x="181063" y="2540"/>
                  </a:lnTo>
                  <a:lnTo>
                    <a:pt x="18106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1603" y="1160208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8181" y="26454"/>
                  </a:moveTo>
                  <a:lnTo>
                    <a:pt x="178015" y="26454"/>
                  </a:lnTo>
                  <a:lnTo>
                    <a:pt x="178015" y="25184"/>
                  </a:lnTo>
                  <a:lnTo>
                    <a:pt x="178003" y="23914"/>
                  </a:lnTo>
                  <a:lnTo>
                    <a:pt x="0" y="23914"/>
                  </a:lnTo>
                  <a:lnTo>
                    <a:pt x="0" y="25184"/>
                  </a:lnTo>
                  <a:lnTo>
                    <a:pt x="0" y="26454"/>
                  </a:lnTo>
                  <a:lnTo>
                    <a:pt x="0" y="28994"/>
                  </a:lnTo>
                  <a:lnTo>
                    <a:pt x="178181" y="28994"/>
                  </a:lnTo>
                  <a:lnTo>
                    <a:pt x="178181" y="26454"/>
                  </a:lnTo>
                  <a:close/>
                </a:path>
                <a:path w="180340" h="44450">
                  <a:moveTo>
                    <a:pt x="178181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8003" y="20269"/>
                  </a:lnTo>
                  <a:lnTo>
                    <a:pt x="178181" y="16217"/>
                  </a:lnTo>
                  <a:close/>
                </a:path>
                <a:path w="180340" h="44450">
                  <a:moveTo>
                    <a:pt x="178676" y="8648"/>
                  </a:moveTo>
                  <a:lnTo>
                    <a:pt x="0" y="8648"/>
                  </a:lnTo>
                  <a:lnTo>
                    <a:pt x="0" y="9918"/>
                  </a:lnTo>
                  <a:lnTo>
                    <a:pt x="0" y="11188"/>
                  </a:lnTo>
                  <a:lnTo>
                    <a:pt x="0" y="12458"/>
                  </a:lnTo>
                  <a:lnTo>
                    <a:pt x="178422" y="12458"/>
                  </a:lnTo>
                  <a:lnTo>
                    <a:pt x="178422" y="11188"/>
                  </a:lnTo>
                  <a:lnTo>
                    <a:pt x="178460" y="9918"/>
                  </a:lnTo>
                  <a:lnTo>
                    <a:pt x="178676" y="9918"/>
                  </a:lnTo>
                  <a:lnTo>
                    <a:pt x="178676" y="8648"/>
                  </a:lnTo>
                  <a:close/>
                </a:path>
                <a:path w="180340" h="44450">
                  <a:moveTo>
                    <a:pt x="178917" y="35356"/>
                  </a:moveTo>
                  <a:lnTo>
                    <a:pt x="178612" y="35356"/>
                  </a:lnTo>
                  <a:lnTo>
                    <a:pt x="178612" y="32816"/>
                  </a:lnTo>
                  <a:lnTo>
                    <a:pt x="0" y="32816"/>
                  </a:lnTo>
                  <a:lnTo>
                    <a:pt x="0" y="35356"/>
                  </a:lnTo>
                  <a:lnTo>
                    <a:pt x="0" y="36626"/>
                  </a:lnTo>
                  <a:lnTo>
                    <a:pt x="178917" y="36626"/>
                  </a:lnTo>
                  <a:lnTo>
                    <a:pt x="178917" y="35356"/>
                  </a:lnTo>
                  <a:close/>
                </a:path>
                <a:path w="180340" h="44450">
                  <a:moveTo>
                    <a:pt x="180314" y="41719"/>
                  </a:moveTo>
                  <a:lnTo>
                    <a:pt x="179870" y="41719"/>
                  </a:lnTo>
                  <a:lnTo>
                    <a:pt x="179870" y="40449"/>
                  </a:lnTo>
                  <a:lnTo>
                    <a:pt x="0" y="40449"/>
                  </a:lnTo>
                  <a:lnTo>
                    <a:pt x="0" y="41719"/>
                  </a:lnTo>
                  <a:lnTo>
                    <a:pt x="0" y="44259"/>
                  </a:lnTo>
                  <a:lnTo>
                    <a:pt x="180314" y="44259"/>
                  </a:lnTo>
                  <a:lnTo>
                    <a:pt x="180314" y="41719"/>
                  </a:lnTo>
                  <a:close/>
                </a:path>
                <a:path w="180340" h="44450">
                  <a:moveTo>
                    <a:pt x="18034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25" y="4051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1603" y="1204467"/>
              <a:ext cx="181610" cy="3175"/>
            </a:xfrm>
            <a:custGeom>
              <a:avLst/>
              <a:gdLst/>
              <a:ahLst/>
              <a:cxnLst/>
              <a:rect l="l" t="t" r="r" b="b"/>
              <a:pathLst>
                <a:path w="181609" h="3175">
                  <a:moveTo>
                    <a:pt x="181241" y="1270"/>
                  </a:moveTo>
                  <a:lnTo>
                    <a:pt x="180746" y="1270"/>
                  </a:lnTo>
                  <a:lnTo>
                    <a:pt x="1807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52"/>
                  </a:lnTo>
                  <a:lnTo>
                    <a:pt x="181241" y="2552"/>
                  </a:lnTo>
                  <a:lnTo>
                    <a:pt x="181241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5314" y="1144231"/>
              <a:ext cx="373380" cy="75565"/>
            </a:xfrm>
            <a:custGeom>
              <a:avLst/>
              <a:gdLst/>
              <a:ahLst/>
              <a:cxnLst/>
              <a:rect l="l" t="t" r="r" b="b"/>
              <a:pathLst>
                <a:path w="373380" h="75565">
                  <a:moveTo>
                    <a:pt x="372787" y="0"/>
                  </a:moveTo>
                  <a:lnTo>
                    <a:pt x="15918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787" y="75097"/>
                  </a:lnTo>
                  <a:lnTo>
                    <a:pt x="372787" y="63174"/>
                  </a:lnTo>
                  <a:lnTo>
                    <a:pt x="14728" y="63173"/>
                  </a:lnTo>
                  <a:lnTo>
                    <a:pt x="13306" y="57458"/>
                  </a:lnTo>
                  <a:lnTo>
                    <a:pt x="12350" y="49823"/>
                  </a:lnTo>
                  <a:lnTo>
                    <a:pt x="12117" y="46009"/>
                  </a:lnTo>
                  <a:lnTo>
                    <a:pt x="11643" y="41721"/>
                  </a:lnTo>
                  <a:lnTo>
                    <a:pt x="11643" y="33376"/>
                  </a:lnTo>
                  <a:lnTo>
                    <a:pt x="12117" y="29087"/>
                  </a:lnTo>
                  <a:lnTo>
                    <a:pt x="12350" y="25508"/>
                  </a:lnTo>
                  <a:lnTo>
                    <a:pt x="13306" y="17639"/>
                  </a:lnTo>
                  <a:lnTo>
                    <a:pt x="14728" y="11915"/>
                  </a:lnTo>
                  <a:lnTo>
                    <a:pt x="372787" y="11915"/>
                  </a:lnTo>
                  <a:lnTo>
                    <a:pt x="372787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1608" y="1207405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493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493" y="11923"/>
                  </a:lnTo>
                  <a:lnTo>
                    <a:pt x="186493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788" y="1061976"/>
              <a:ext cx="372313" cy="9417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47704" y="1052445"/>
              <a:ext cx="287655" cy="92075"/>
            </a:xfrm>
            <a:custGeom>
              <a:avLst/>
              <a:gdLst/>
              <a:ahLst/>
              <a:cxnLst/>
              <a:rect l="l" t="t" r="r" b="b"/>
              <a:pathLst>
                <a:path w="287655" h="92075">
                  <a:moveTo>
                    <a:pt x="287083" y="0"/>
                  </a:moveTo>
                  <a:lnTo>
                    <a:pt x="17822" y="0"/>
                  </a:lnTo>
                  <a:lnTo>
                    <a:pt x="241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79" y="89599"/>
                  </a:lnTo>
                  <a:lnTo>
                    <a:pt x="287083" y="91786"/>
                  </a:lnTo>
                  <a:lnTo>
                    <a:pt x="287083" y="82006"/>
                  </a:lnTo>
                  <a:lnTo>
                    <a:pt x="14495" y="82006"/>
                  </a:lnTo>
                  <a:lnTo>
                    <a:pt x="11884" y="73187"/>
                  </a:lnTo>
                  <a:lnTo>
                    <a:pt x="10695" y="61980"/>
                  </a:lnTo>
                  <a:lnTo>
                    <a:pt x="9980" y="56974"/>
                  </a:lnTo>
                  <a:lnTo>
                    <a:pt x="9747" y="51492"/>
                  </a:lnTo>
                  <a:lnTo>
                    <a:pt x="9747" y="40285"/>
                  </a:lnTo>
                  <a:lnTo>
                    <a:pt x="9980" y="34570"/>
                  </a:lnTo>
                  <a:lnTo>
                    <a:pt x="10695" y="29563"/>
                  </a:lnTo>
                  <a:lnTo>
                    <a:pt x="11884" y="18357"/>
                  </a:lnTo>
                  <a:lnTo>
                    <a:pt x="14495" y="9537"/>
                  </a:lnTo>
                  <a:lnTo>
                    <a:pt x="287083" y="9537"/>
                  </a:lnTo>
                  <a:lnTo>
                    <a:pt x="28708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704" y="1052445"/>
              <a:ext cx="143529" cy="9178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67600" y="1358391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567" y="1270"/>
                  </a:moveTo>
                  <a:lnTo>
                    <a:pt x="325348" y="1270"/>
                  </a:lnTo>
                  <a:lnTo>
                    <a:pt x="32534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162826" y="1270"/>
                  </a:lnTo>
                  <a:lnTo>
                    <a:pt x="162826" y="25450"/>
                  </a:lnTo>
                  <a:lnTo>
                    <a:pt x="162826" y="67424"/>
                  </a:lnTo>
                  <a:lnTo>
                    <a:pt x="0" y="67424"/>
                  </a:lnTo>
                  <a:lnTo>
                    <a:pt x="0" y="68694"/>
                  </a:lnTo>
                  <a:lnTo>
                    <a:pt x="220611" y="68694"/>
                  </a:lnTo>
                  <a:lnTo>
                    <a:pt x="220611" y="67424"/>
                  </a:lnTo>
                  <a:lnTo>
                    <a:pt x="220611" y="25450"/>
                  </a:lnTo>
                  <a:lnTo>
                    <a:pt x="326567" y="25450"/>
                  </a:lnTo>
                  <a:lnTo>
                    <a:pt x="326567" y="127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66482" y="1358391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93" y="0"/>
                  </a:lnTo>
                  <a:lnTo>
                    <a:pt x="1193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117" y="67424"/>
                  </a:lnTo>
                  <a:lnTo>
                    <a:pt x="1117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9279" y="1362137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90">
                  <a:moveTo>
                    <a:pt x="2732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326" y="21456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791" y="1362138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59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59" y="61023"/>
                  </a:lnTo>
                  <a:lnTo>
                    <a:pt x="27559" y="0"/>
                  </a:lnTo>
                  <a:close/>
                </a:path>
                <a:path w="236855" h="61594">
                  <a:moveTo>
                    <a:pt x="236664" y="0"/>
                  </a:moveTo>
                  <a:lnTo>
                    <a:pt x="230251" y="0"/>
                  </a:lnTo>
                  <a:lnTo>
                    <a:pt x="230251" y="21463"/>
                  </a:lnTo>
                  <a:lnTo>
                    <a:pt x="236664" y="21463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88580" y="1362129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53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53" y="61032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46756" y="1288703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40" y="0"/>
                  </a:moveTo>
                  <a:lnTo>
                    <a:pt x="4757" y="0"/>
                  </a:lnTo>
                  <a:lnTo>
                    <a:pt x="1904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4" y="69373"/>
                  </a:lnTo>
                  <a:lnTo>
                    <a:pt x="325540" y="69373"/>
                  </a:lnTo>
                  <a:lnTo>
                    <a:pt x="327702" y="67229"/>
                  </a:lnTo>
                  <a:lnTo>
                    <a:pt x="327702" y="2144"/>
                  </a:lnTo>
                  <a:lnTo>
                    <a:pt x="325540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46746" y="1288427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728" y="0"/>
                  </a:moveTo>
                  <a:lnTo>
                    <a:pt x="1028" y="0"/>
                  </a:lnTo>
                  <a:lnTo>
                    <a:pt x="1028" y="279"/>
                  </a:lnTo>
                  <a:lnTo>
                    <a:pt x="1028" y="2540"/>
                  </a:lnTo>
                  <a:lnTo>
                    <a:pt x="0" y="2540"/>
                  </a:lnTo>
                  <a:lnTo>
                    <a:pt x="0" y="67424"/>
                  </a:lnTo>
                  <a:lnTo>
                    <a:pt x="1054" y="67424"/>
                  </a:lnTo>
                  <a:lnTo>
                    <a:pt x="1054" y="69964"/>
                  </a:lnTo>
                  <a:lnTo>
                    <a:pt x="163728" y="69964"/>
                  </a:lnTo>
                  <a:lnTo>
                    <a:pt x="163728" y="67424"/>
                  </a:lnTo>
                  <a:lnTo>
                    <a:pt x="163728" y="2540"/>
                  </a:lnTo>
                  <a:lnTo>
                    <a:pt x="163728" y="279"/>
                  </a:lnTo>
                  <a:lnTo>
                    <a:pt x="163728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9319" y="1292994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80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801" y="60793"/>
                  </a:lnTo>
                  <a:lnTo>
                    <a:pt x="2780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79068" y="1292999"/>
              <a:ext cx="237490" cy="60960"/>
            </a:xfrm>
            <a:custGeom>
              <a:avLst/>
              <a:gdLst/>
              <a:ahLst/>
              <a:cxnLst/>
              <a:rect l="l" t="t" r="r" b="b"/>
              <a:pathLst>
                <a:path w="237490" h="60959">
                  <a:moveTo>
                    <a:pt x="27559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59" y="60794"/>
                  </a:lnTo>
                  <a:lnTo>
                    <a:pt x="27559" y="0"/>
                  </a:lnTo>
                  <a:close/>
                </a:path>
                <a:path w="237490" h="60959">
                  <a:moveTo>
                    <a:pt x="236918" y="0"/>
                  </a:moveTo>
                  <a:lnTo>
                    <a:pt x="230263" y="0"/>
                  </a:lnTo>
                  <a:lnTo>
                    <a:pt x="230263" y="60794"/>
                  </a:lnTo>
                  <a:lnTo>
                    <a:pt x="236918" y="60794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68620" y="1292994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9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91" y="60793"/>
                  </a:lnTo>
                  <a:lnTo>
                    <a:pt x="68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66483" y="1219329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23" y="0"/>
                  </a:moveTo>
                  <a:lnTo>
                    <a:pt x="4507" y="0"/>
                  </a:lnTo>
                  <a:lnTo>
                    <a:pt x="2137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7" y="69373"/>
                  </a:lnTo>
                  <a:lnTo>
                    <a:pt x="325523" y="69373"/>
                  </a:lnTo>
                  <a:lnTo>
                    <a:pt x="327685" y="67229"/>
                  </a:lnTo>
                  <a:lnTo>
                    <a:pt x="327685" y="2144"/>
                  </a:lnTo>
                  <a:lnTo>
                    <a:pt x="325523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966482" y="1219733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04" y="0"/>
                  </a:lnTo>
                  <a:lnTo>
                    <a:pt x="1104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219" y="67424"/>
                  </a:lnTo>
                  <a:lnTo>
                    <a:pt x="1219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39279" y="1223620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32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326" y="60793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998791" y="1223632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59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59" y="60782"/>
                  </a:lnTo>
                  <a:lnTo>
                    <a:pt x="27559" y="0"/>
                  </a:lnTo>
                  <a:close/>
                </a:path>
                <a:path w="236855" h="60959">
                  <a:moveTo>
                    <a:pt x="236664" y="0"/>
                  </a:moveTo>
                  <a:lnTo>
                    <a:pt x="230251" y="0"/>
                  </a:lnTo>
                  <a:lnTo>
                    <a:pt x="230251" y="60782"/>
                  </a:lnTo>
                  <a:lnTo>
                    <a:pt x="236664" y="60782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988580" y="1223620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5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53" y="6079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25132" y="1427458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6178" y="0"/>
                  </a:moveTo>
                  <a:lnTo>
                    <a:pt x="5705" y="0"/>
                  </a:lnTo>
                  <a:lnTo>
                    <a:pt x="2611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11" y="80101"/>
                  </a:lnTo>
                  <a:lnTo>
                    <a:pt x="273061" y="80102"/>
                  </a:lnTo>
                  <a:lnTo>
                    <a:pt x="269236" y="76049"/>
                  </a:lnTo>
                  <a:lnTo>
                    <a:pt x="266574" y="68658"/>
                  </a:lnTo>
                  <a:lnTo>
                    <a:pt x="264911" y="55546"/>
                  </a:lnTo>
                  <a:lnTo>
                    <a:pt x="264745" y="51016"/>
                  </a:lnTo>
                  <a:lnTo>
                    <a:pt x="264911" y="37189"/>
                  </a:lnTo>
                  <a:lnTo>
                    <a:pt x="280380" y="9534"/>
                  </a:lnTo>
                  <a:lnTo>
                    <a:pt x="256178" y="9534"/>
                  </a:lnTo>
                  <a:lnTo>
                    <a:pt x="256178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925131" y="1427086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852" y="0"/>
                  </a:moveTo>
                  <a:lnTo>
                    <a:pt x="1511" y="0"/>
                  </a:lnTo>
                  <a:lnTo>
                    <a:pt x="1511" y="2540"/>
                  </a:lnTo>
                  <a:lnTo>
                    <a:pt x="0" y="2540"/>
                  </a:lnTo>
                  <a:lnTo>
                    <a:pt x="0" y="77597"/>
                  </a:lnTo>
                  <a:lnTo>
                    <a:pt x="838" y="77597"/>
                  </a:lnTo>
                  <a:lnTo>
                    <a:pt x="838" y="80149"/>
                  </a:lnTo>
                  <a:lnTo>
                    <a:pt x="189852" y="80149"/>
                  </a:lnTo>
                  <a:lnTo>
                    <a:pt x="189852" y="77597"/>
                  </a:lnTo>
                  <a:lnTo>
                    <a:pt x="189852" y="2540"/>
                  </a:lnTo>
                  <a:lnTo>
                    <a:pt x="189852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62674" y="1432224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41" y="70329"/>
                  </a:lnTo>
                  <a:lnTo>
                    <a:pt x="3184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798" y="1432224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41" y="70329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114994" y="1447959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376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548" y="38859"/>
                  </a:lnTo>
                  <a:lnTo>
                    <a:pt x="75049" y="34568"/>
                  </a:lnTo>
                  <a:lnTo>
                    <a:pt x="74883" y="30276"/>
                  </a:lnTo>
                  <a:lnTo>
                    <a:pt x="74883" y="21456"/>
                  </a:lnTo>
                  <a:lnTo>
                    <a:pt x="75049" y="16688"/>
                  </a:lnTo>
                  <a:lnTo>
                    <a:pt x="75548" y="12397"/>
                  </a:lnTo>
                  <a:lnTo>
                    <a:pt x="76297" y="7866"/>
                  </a:lnTo>
                  <a:lnTo>
                    <a:pt x="77212" y="3575"/>
                  </a:lnTo>
                  <a:lnTo>
                    <a:pt x="7837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6139" y="1240065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844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844" y="246761"/>
                  </a:lnTo>
                  <a:lnTo>
                    <a:pt x="98844" y="207899"/>
                  </a:lnTo>
                  <a:close/>
                </a:path>
                <a:path w="185419" h="247015">
                  <a:moveTo>
                    <a:pt x="185343" y="0"/>
                  </a:moveTo>
                  <a:lnTo>
                    <a:pt x="114287" y="0"/>
                  </a:lnTo>
                  <a:lnTo>
                    <a:pt x="114287" y="27901"/>
                  </a:lnTo>
                  <a:lnTo>
                    <a:pt x="185343" y="27901"/>
                  </a:lnTo>
                  <a:lnTo>
                    <a:pt x="18534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059148" y="124006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0478" y="130920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9418" y="1309217"/>
              <a:ext cx="334010" cy="183515"/>
            </a:xfrm>
            <a:custGeom>
              <a:avLst/>
              <a:gdLst/>
              <a:ahLst/>
              <a:cxnLst/>
              <a:rect l="l" t="t" r="r" b="b"/>
              <a:pathLst>
                <a:path w="334009" h="183515">
                  <a:moveTo>
                    <a:pt x="71056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1056" y="27889"/>
                  </a:lnTo>
                  <a:lnTo>
                    <a:pt x="71056" y="0"/>
                  </a:lnTo>
                  <a:close/>
                </a:path>
                <a:path w="334009" h="183515">
                  <a:moveTo>
                    <a:pt x="333590" y="179273"/>
                  </a:moveTo>
                  <a:lnTo>
                    <a:pt x="154190" y="179273"/>
                  </a:lnTo>
                  <a:lnTo>
                    <a:pt x="154190" y="183324"/>
                  </a:lnTo>
                  <a:lnTo>
                    <a:pt x="333590" y="183324"/>
                  </a:lnTo>
                  <a:lnTo>
                    <a:pt x="333590" y="179273"/>
                  </a:lnTo>
                  <a:close/>
                </a:path>
                <a:path w="334009" h="183515">
                  <a:moveTo>
                    <a:pt x="333590" y="171170"/>
                  </a:moveTo>
                  <a:lnTo>
                    <a:pt x="154190" y="171170"/>
                  </a:lnTo>
                  <a:lnTo>
                    <a:pt x="154190" y="175221"/>
                  </a:lnTo>
                  <a:lnTo>
                    <a:pt x="333590" y="175221"/>
                  </a:lnTo>
                  <a:lnTo>
                    <a:pt x="333590" y="171170"/>
                  </a:lnTo>
                  <a:close/>
                </a:path>
                <a:path w="334009" h="183515">
                  <a:moveTo>
                    <a:pt x="333590" y="163309"/>
                  </a:moveTo>
                  <a:lnTo>
                    <a:pt x="154190" y="163309"/>
                  </a:lnTo>
                  <a:lnTo>
                    <a:pt x="154190" y="167119"/>
                  </a:lnTo>
                  <a:lnTo>
                    <a:pt x="333590" y="167119"/>
                  </a:lnTo>
                  <a:lnTo>
                    <a:pt x="333590" y="163309"/>
                  </a:lnTo>
                  <a:close/>
                </a:path>
                <a:path w="334009" h="183515">
                  <a:moveTo>
                    <a:pt x="333590" y="155194"/>
                  </a:moveTo>
                  <a:lnTo>
                    <a:pt x="154190" y="155194"/>
                  </a:lnTo>
                  <a:lnTo>
                    <a:pt x="154190" y="159245"/>
                  </a:lnTo>
                  <a:lnTo>
                    <a:pt x="333590" y="159245"/>
                  </a:lnTo>
                  <a:lnTo>
                    <a:pt x="333590" y="155194"/>
                  </a:lnTo>
                  <a:close/>
                </a:path>
                <a:path w="334009" h="183515">
                  <a:moveTo>
                    <a:pt x="333590" y="147332"/>
                  </a:moveTo>
                  <a:lnTo>
                    <a:pt x="154190" y="147332"/>
                  </a:lnTo>
                  <a:lnTo>
                    <a:pt x="154190" y="151142"/>
                  </a:lnTo>
                  <a:lnTo>
                    <a:pt x="333590" y="151142"/>
                  </a:lnTo>
                  <a:lnTo>
                    <a:pt x="333590" y="147332"/>
                  </a:lnTo>
                  <a:close/>
                </a:path>
                <a:path w="334009" h="183515">
                  <a:moveTo>
                    <a:pt x="333590" y="139230"/>
                  </a:moveTo>
                  <a:lnTo>
                    <a:pt x="154190" y="139230"/>
                  </a:lnTo>
                  <a:lnTo>
                    <a:pt x="154190" y="143281"/>
                  </a:lnTo>
                  <a:lnTo>
                    <a:pt x="333590" y="143281"/>
                  </a:lnTo>
                  <a:lnTo>
                    <a:pt x="333590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193609" y="1452498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400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400" y="43865"/>
                  </a:lnTo>
                  <a:lnTo>
                    <a:pt x="179400" y="40043"/>
                  </a:lnTo>
                  <a:close/>
                </a:path>
                <a:path w="179705" h="44450">
                  <a:moveTo>
                    <a:pt x="179400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400" y="35991"/>
                  </a:lnTo>
                  <a:lnTo>
                    <a:pt x="179400" y="31940"/>
                  </a:lnTo>
                  <a:close/>
                </a:path>
                <a:path w="179705" h="44450">
                  <a:moveTo>
                    <a:pt x="179400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400" y="27889"/>
                  </a:lnTo>
                  <a:lnTo>
                    <a:pt x="179400" y="23837"/>
                  </a:lnTo>
                  <a:close/>
                </a:path>
                <a:path w="179705" h="44450">
                  <a:moveTo>
                    <a:pt x="179400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400" y="20027"/>
                  </a:lnTo>
                  <a:lnTo>
                    <a:pt x="179400" y="15963"/>
                  </a:lnTo>
                  <a:close/>
                </a:path>
                <a:path w="179705" h="44450">
                  <a:moveTo>
                    <a:pt x="179400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400" y="11912"/>
                  </a:lnTo>
                  <a:lnTo>
                    <a:pt x="179400" y="7861"/>
                  </a:lnTo>
                  <a:close/>
                </a:path>
                <a:path w="179705" h="44450">
                  <a:moveTo>
                    <a:pt x="17940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00" y="4051"/>
                  </a:lnTo>
                  <a:lnTo>
                    <a:pt x="179400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193620" y="1496355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399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399" y="2860"/>
                  </a:lnTo>
                  <a:lnTo>
                    <a:pt x="179399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373009" y="144871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891" y="23812"/>
                  </a:moveTo>
                  <a:lnTo>
                    <a:pt x="0" y="23812"/>
                  </a:lnTo>
                  <a:lnTo>
                    <a:pt x="0" y="27622"/>
                  </a:lnTo>
                  <a:lnTo>
                    <a:pt x="174891" y="27622"/>
                  </a:lnTo>
                  <a:lnTo>
                    <a:pt x="174891" y="23812"/>
                  </a:lnTo>
                  <a:close/>
                </a:path>
                <a:path w="178434" h="43815">
                  <a:moveTo>
                    <a:pt x="175399" y="15265"/>
                  </a:moveTo>
                  <a:lnTo>
                    <a:pt x="0" y="15265"/>
                  </a:lnTo>
                  <a:lnTo>
                    <a:pt x="0" y="1653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5145" y="20358"/>
                  </a:lnTo>
                  <a:lnTo>
                    <a:pt x="175145" y="19075"/>
                  </a:lnTo>
                  <a:lnTo>
                    <a:pt x="175272" y="19075"/>
                  </a:lnTo>
                  <a:lnTo>
                    <a:pt x="175272" y="16535"/>
                  </a:lnTo>
                  <a:lnTo>
                    <a:pt x="175399" y="16535"/>
                  </a:lnTo>
                  <a:lnTo>
                    <a:pt x="175399" y="15265"/>
                  </a:lnTo>
                  <a:close/>
                </a:path>
                <a:path w="178434" h="43815">
                  <a:moveTo>
                    <a:pt x="175488" y="34340"/>
                  </a:moveTo>
                  <a:lnTo>
                    <a:pt x="175399" y="33070"/>
                  </a:lnTo>
                  <a:lnTo>
                    <a:pt x="175272" y="33070"/>
                  </a:lnTo>
                  <a:lnTo>
                    <a:pt x="175272" y="31800"/>
                  </a:lnTo>
                  <a:lnTo>
                    <a:pt x="0" y="3180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5623"/>
                  </a:lnTo>
                  <a:lnTo>
                    <a:pt x="175488" y="35623"/>
                  </a:lnTo>
                  <a:lnTo>
                    <a:pt x="175488" y="34340"/>
                  </a:lnTo>
                  <a:close/>
                </a:path>
                <a:path w="178434" h="43815">
                  <a:moveTo>
                    <a:pt x="176466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176072" y="11442"/>
                  </a:lnTo>
                  <a:lnTo>
                    <a:pt x="176072" y="10172"/>
                  </a:lnTo>
                  <a:lnTo>
                    <a:pt x="176250" y="10172"/>
                  </a:lnTo>
                  <a:lnTo>
                    <a:pt x="176250" y="8902"/>
                  </a:lnTo>
                  <a:lnTo>
                    <a:pt x="176466" y="8902"/>
                  </a:lnTo>
                  <a:lnTo>
                    <a:pt x="176466" y="7632"/>
                  </a:lnTo>
                  <a:close/>
                </a:path>
                <a:path w="178434" h="43815">
                  <a:moveTo>
                    <a:pt x="176555" y="41973"/>
                  </a:moveTo>
                  <a:lnTo>
                    <a:pt x="176377" y="41973"/>
                  </a:lnTo>
                  <a:lnTo>
                    <a:pt x="176377" y="40703"/>
                  </a:lnTo>
                  <a:lnTo>
                    <a:pt x="175996" y="40703"/>
                  </a:lnTo>
                  <a:lnTo>
                    <a:pt x="175996" y="39433"/>
                  </a:lnTo>
                  <a:lnTo>
                    <a:pt x="0" y="39433"/>
                  </a:lnTo>
                  <a:lnTo>
                    <a:pt x="0" y="40703"/>
                  </a:lnTo>
                  <a:lnTo>
                    <a:pt x="0" y="41973"/>
                  </a:lnTo>
                  <a:lnTo>
                    <a:pt x="0" y="43256"/>
                  </a:lnTo>
                  <a:lnTo>
                    <a:pt x="176555" y="43256"/>
                  </a:lnTo>
                  <a:lnTo>
                    <a:pt x="176555" y="41973"/>
                  </a:lnTo>
                  <a:close/>
                </a:path>
                <a:path w="178434" h="43815">
                  <a:moveTo>
                    <a:pt x="178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77622" y="3810"/>
                  </a:lnTo>
                  <a:lnTo>
                    <a:pt x="177622" y="1270"/>
                  </a:lnTo>
                  <a:lnTo>
                    <a:pt x="178244" y="1270"/>
                  </a:lnTo>
                  <a:lnTo>
                    <a:pt x="178244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373009" y="1452524"/>
              <a:ext cx="177800" cy="43815"/>
            </a:xfrm>
            <a:custGeom>
              <a:avLst/>
              <a:gdLst/>
              <a:ahLst/>
              <a:cxnLst/>
              <a:rect l="l" t="t" r="r" b="b"/>
              <a:pathLst>
                <a:path w="177800" h="43815">
                  <a:moveTo>
                    <a:pt x="175145" y="25450"/>
                  </a:moveTo>
                  <a:lnTo>
                    <a:pt x="17506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7990"/>
                  </a:lnTo>
                  <a:lnTo>
                    <a:pt x="175145" y="27990"/>
                  </a:lnTo>
                  <a:lnTo>
                    <a:pt x="175145" y="25450"/>
                  </a:lnTo>
                  <a:close/>
                </a:path>
                <a:path w="177800" h="43815">
                  <a:moveTo>
                    <a:pt x="17514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891" y="20358"/>
                  </a:lnTo>
                  <a:lnTo>
                    <a:pt x="174891" y="19088"/>
                  </a:lnTo>
                  <a:lnTo>
                    <a:pt x="174955" y="17818"/>
                  </a:lnTo>
                  <a:lnTo>
                    <a:pt x="175145" y="17818"/>
                  </a:lnTo>
                  <a:lnTo>
                    <a:pt x="175145" y="16548"/>
                  </a:lnTo>
                  <a:close/>
                </a:path>
                <a:path w="177800" h="43815">
                  <a:moveTo>
                    <a:pt x="17581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615" y="11455"/>
                  </a:lnTo>
                  <a:lnTo>
                    <a:pt x="175615" y="10185"/>
                  </a:lnTo>
                  <a:lnTo>
                    <a:pt x="175641" y="8915"/>
                  </a:lnTo>
                  <a:lnTo>
                    <a:pt x="175818" y="8915"/>
                  </a:lnTo>
                  <a:lnTo>
                    <a:pt x="175818" y="7632"/>
                  </a:lnTo>
                  <a:close/>
                </a:path>
                <a:path w="177800" h="43815">
                  <a:moveTo>
                    <a:pt x="175895" y="34353"/>
                  </a:moveTo>
                  <a:lnTo>
                    <a:pt x="175641" y="34353"/>
                  </a:lnTo>
                  <a:lnTo>
                    <a:pt x="175641" y="31813"/>
                  </a:lnTo>
                  <a:lnTo>
                    <a:pt x="0" y="31813"/>
                  </a:lnTo>
                  <a:lnTo>
                    <a:pt x="0" y="34353"/>
                  </a:lnTo>
                  <a:lnTo>
                    <a:pt x="0" y="35623"/>
                  </a:lnTo>
                  <a:lnTo>
                    <a:pt x="175895" y="35623"/>
                  </a:lnTo>
                  <a:lnTo>
                    <a:pt x="175895" y="34353"/>
                  </a:lnTo>
                  <a:close/>
                </a:path>
                <a:path w="177800" h="43815">
                  <a:moveTo>
                    <a:pt x="17719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6555" y="3822"/>
                  </a:lnTo>
                  <a:lnTo>
                    <a:pt x="176555" y="2552"/>
                  </a:lnTo>
                  <a:lnTo>
                    <a:pt x="176885" y="2552"/>
                  </a:lnTo>
                  <a:lnTo>
                    <a:pt x="176885" y="1282"/>
                  </a:lnTo>
                  <a:lnTo>
                    <a:pt x="177190" y="1282"/>
                  </a:lnTo>
                  <a:lnTo>
                    <a:pt x="177190" y="0"/>
                  </a:lnTo>
                  <a:close/>
                </a:path>
                <a:path w="177800" h="43815">
                  <a:moveTo>
                    <a:pt x="177203" y="40716"/>
                  </a:moveTo>
                  <a:lnTo>
                    <a:pt x="176580" y="40716"/>
                  </a:lnTo>
                  <a:lnTo>
                    <a:pt x="176580" y="39446"/>
                  </a:lnTo>
                  <a:lnTo>
                    <a:pt x="0" y="39446"/>
                  </a:lnTo>
                  <a:lnTo>
                    <a:pt x="0" y="40716"/>
                  </a:lnTo>
                  <a:lnTo>
                    <a:pt x="0" y="43256"/>
                  </a:lnTo>
                  <a:lnTo>
                    <a:pt x="177203" y="43256"/>
                  </a:lnTo>
                  <a:lnTo>
                    <a:pt x="177203" y="40716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373009" y="1495780"/>
              <a:ext cx="179070" cy="4445"/>
            </a:xfrm>
            <a:custGeom>
              <a:avLst/>
              <a:gdLst/>
              <a:ahLst/>
              <a:cxnLst/>
              <a:rect l="l" t="t" r="r" b="b"/>
              <a:pathLst>
                <a:path w="179069" h="4444">
                  <a:moveTo>
                    <a:pt x="178587" y="2540"/>
                  </a:moveTo>
                  <a:lnTo>
                    <a:pt x="177800" y="2540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22"/>
                  </a:lnTo>
                  <a:lnTo>
                    <a:pt x="178587" y="3822"/>
                  </a:lnTo>
                  <a:lnTo>
                    <a:pt x="178587" y="254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189878" y="1436993"/>
              <a:ext cx="367030" cy="74295"/>
            </a:xfrm>
            <a:custGeom>
              <a:avLst/>
              <a:gdLst/>
              <a:ahLst/>
              <a:cxnLst/>
              <a:rect l="l" t="t" r="r" b="b"/>
              <a:pathLst>
                <a:path w="367030" h="74294">
                  <a:moveTo>
                    <a:pt x="366599" y="0"/>
                  </a:moveTo>
                  <a:lnTo>
                    <a:pt x="15635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599" y="73667"/>
                  </a:lnTo>
                  <a:lnTo>
                    <a:pt x="366599" y="62223"/>
                  </a:lnTo>
                  <a:lnTo>
                    <a:pt x="14471" y="62223"/>
                  </a:lnTo>
                  <a:lnTo>
                    <a:pt x="13306" y="56263"/>
                  </a:lnTo>
                  <a:lnTo>
                    <a:pt x="11809" y="45296"/>
                  </a:lnTo>
                  <a:lnTo>
                    <a:pt x="11643" y="41005"/>
                  </a:lnTo>
                  <a:lnTo>
                    <a:pt x="11809" y="28370"/>
                  </a:lnTo>
                  <a:lnTo>
                    <a:pt x="13306" y="17403"/>
                  </a:lnTo>
                  <a:lnTo>
                    <a:pt x="14471" y="11443"/>
                  </a:lnTo>
                  <a:lnTo>
                    <a:pt x="366599" y="11443"/>
                  </a:lnTo>
                  <a:lnTo>
                    <a:pt x="366599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373011" y="1499216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466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466" y="11443"/>
                  </a:lnTo>
                  <a:lnTo>
                    <a:pt x="183466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1311" y="1383588"/>
              <a:ext cx="501354" cy="648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65926" y="984498"/>
              <a:ext cx="208915" cy="523240"/>
            </a:xfrm>
            <a:custGeom>
              <a:avLst/>
              <a:gdLst/>
              <a:ahLst/>
              <a:cxnLst/>
              <a:rect l="l" t="t" r="r" b="b"/>
              <a:pathLst>
                <a:path w="208915" h="523240">
                  <a:moveTo>
                    <a:pt x="104316" y="0"/>
                  </a:moveTo>
                  <a:lnTo>
                    <a:pt x="67515" y="15287"/>
                  </a:lnTo>
                  <a:lnTo>
                    <a:pt x="52278" y="52209"/>
                  </a:lnTo>
                  <a:lnTo>
                    <a:pt x="52278" y="470613"/>
                  </a:lnTo>
                  <a:lnTo>
                    <a:pt x="48153" y="490978"/>
                  </a:lnTo>
                  <a:lnTo>
                    <a:pt x="36920" y="507655"/>
                  </a:lnTo>
                  <a:lnTo>
                    <a:pt x="20297" y="518923"/>
                  </a:lnTo>
                  <a:lnTo>
                    <a:pt x="0" y="523062"/>
                  </a:lnTo>
                  <a:lnTo>
                    <a:pt x="208391" y="523062"/>
                  </a:lnTo>
                  <a:lnTo>
                    <a:pt x="188131" y="518923"/>
                  </a:lnTo>
                  <a:lnTo>
                    <a:pt x="171590" y="507655"/>
                  </a:lnTo>
                  <a:lnTo>
                    <a:pt x="160441" y="490978"/>
                  </a:lnTo>
                  <a:lnTo>
                    <a:pt x="156353" y="470613"/>
                  </a:lnTo>
                  <a:lnTo>
                    <a:pt x="156353" y="52209"/>
                  </a:lnTo>
                  <a:lnTo>
                    <a:pt x="152265" y="31882"/>
                  </a:lnTo>
                  <a:lnTo>
                    <a:pt x="141116" y="15287"/>
                  </a:lnTo>
                  <a:lnTo>
                    <a:pt x="124576" y="4101"/>
                  </a:lnTo>
                  <a:lnTo>
                    <a:pt x="104316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29691" y="984503"/>
              <a:ext cx="596900" cy="523240"/>
            </a:xfrm>
            <a:custGeom>
              <a:avLst/>
              <a:gdLst/>
              <a:ahLst/>
              <a:cxnLst/>
              <a:rect l="l" t="t" r="r" b="b"/>
              <a:pathLst>
                <a:path w="596900" h="523240">
                  <a:moveTo>
                    <a:pt x="440550" y="0"/>
                  </a:moveTo>
                  <a:lnTo>
                    <a:pt x="52044" y="0"/>
                  </a:lnTo>
                  <a:lnTo>
                    <a:pt x="31775" y="4102"/>
                  </a:lnTo>
                  <a:lnTo>
                    <a:pt x="15240" y="15290"/>
                  </a:lnTo>
                  <a:lnTo>
                    <a:pt x="4089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4187" y="361188"/>
                  </a:lnTo>
                  <a:lnTo>
                    <a:pt x="284187" y="470611"/>
                  </a:lnTo>
                  <a:lnTo>
                    <a:pt x="288277" y="490982"/>
                  </a:lnTo>
                  <a:lnTo>
                    <a:pt x="299427" y="507657"/>
                  </a:lnTo>
                  <a:lnTo>
                    <a:pt x="315963" y="518922"/>
                  </a:lnTo>
                  <a:lnTo>
                    <a:pt x="336232" y="523062"/>
                  </a:lnTo>
                  <a:lnTo>
                    <a:pt x="356527" y="518922"/>
                  </a:lnTo>
                  <a:lnTo>
                    <a:pt x="373151" y="507657"/>
                  </a:lnTo>
                  <a:lnTo>
                    <a:pt x="384378" y="490982"/>
                  </a:lnTo>
                  <a:lnTo>
                    <a:pt x="388505" y="470611"/>
                  </a:lnTo>
                  <a:lnTo>
                    <a:pt x="388505" y="52209"/>
                  </a:lnTo>
                  <a:lnTo>
                    <a:pt x="392595" y="31889"/>
                  </a:lnTo>
                  <a:lnTo>
                    <a:pt x="403745" y="15290"/>
                  </a:lnTo>
                  <a:lnTo>
                    <a:pt x="420281" y="4102"/>
                  </a:lnTo>
                  <a:lnTo>
                    <a:pt x="440550" y="0"/>
                  </a:lnTo>
                  <a:close/>
                </a:path>
                <a:path w="596900" h="523240">
                  <a:moveTo>
                    <a:pt x="596671" y="250329"/>
                  </a:moveTo>
                  <a:lnTo>
                    <a:pt x="492582" y="250329"/>
                  </a:lnTo>
                  <a:lnTo>
                    <a:pt x="492582" y="470611"/>
                  </a:lnTo>
                  <a:lnTo>
                    <a:pt x="496671" y="490982"/>
                  </a:lnTo>
                  <a:lnTo>
                    <a:pt x="507822" y="507657"/>
                  </a:lnTo>
                  <a:lnTo>
                    <a:pt x="524357" y="518922"/>
                  </a:lnTo>
                  <a:lnTo>
                    <a:pt x="544614" y="523062"/>
                  </a:lnTo>
                  <a:lnTo>
                    <a:pt x="564883" y="518922"/>
                  </a:lnTo>
                  <a:lnTo>
                    <a:pt x="581431" y="507657"/>
                  </a:lnTo>
                  <a:lnTo>
                    <a:pt x="592582" y="490982"/>
                  </a:lnTo>
                  <a:lnTo>
                    <a:pt x="596671" y="470611"/>
                  </a:lnTo>
                  <a:lnTo>
                    <a:pt x="59667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184" y="1345685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705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15237" y="146468"/>
                  </a:lnTo>
                  <a:lnTo>
                    <a:pt x="52038" y="161875"/>
                  </a:lnTo>
                  <a:lnTo>
                    <a:pt x="436742" y="161875"/>
                  </a:lnTo>
                  <a:lnTo>
                    <a:pt x="416482" y="157736"/>
                  </a:lnTo>
                  <a:lnTo>
                    <a:pt x="399942" y="146468"/>
                  </a:lnTo>
                  <a:lnTo>
                    <a:pt x="388792" y="129790"/>
                  </a:lnTo>
                  <a:lnTo>
                    <a:pt x="384705" y="109425"/>
                  </a:lnTo>
                  <a:lnTo>
                    <a:pt x="384705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88137" y="1094650"/>
              <a:ext cx="247015" cy="207645"/>
            </a:xfrm>
            <a:custGeom>
              <a:avLst/>
              <a:gdLst/>
              <a:ahLst/>
              <a:cxnLst/>
              <a:rect l="l" t="t" r="r" b="b"/>
              <a:pathLst>
                <a:path w="247015" h="207644">
                  <a:moveTo>
                    <a:pt x="152552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552" y="207403"/>
                  </a:lnTo>
                  <a:lnTo>
                    <a:pt x="152552" y="194538"/>
                  </a:lnTo>
                  <a:close/>
                </a:path>
                <a:path w="247015" h="207644">
                  <a:moveTo>
                    <a:pt x="152552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552" y="168554"/>
                  </a:lnTo>
                  <a:lnTo>
                    <a:pt x="152552" y="155676"/>
                  </a:lnTo>
                  <a:close/>
                </a:path>
                <a:path w="247015" h="207644">
                  <a:moveTo>
                    <a:pt x="246659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659" y="129692"/>
                  </a:lnTo>
                  <a:lnTo>
                    <a:pt x="246659" y="116814"/>
                  </a:lnTo>
                  <a:close/>
                </a:path>
                <a:path w="247015" h="207644">
                  <a:moveTo>
                    <a:pt x="246659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659" y="90830"/>
                  </a:lnTo>
                  <a:lnTo>
                    <a:pt x="246659" y="77724"/>
                  </a:lnTo>
                  <a:close/>
                </a:path>
                <a:path w="247015" h="207644">
                  <a:moveTo>
                    <a:pt x="246659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659" y="51968"/>
                  </a:lnTo>
                  <a:lnTo>
                    <a:pt x="246659" y="38862"/>
                  </a:lnTo>
                  <a:close/>
                </a:path>
                <a:path w="247015" h="207644">
                  <a:moveTo>
                    <a:pt x="24665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659" y="13106"/>
                  </a:lnTo>
                  <a:lnTo>
                    <a:pt x="246659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48070" y="1023357"/>
              <a:ext cx="355600" cy="347980"/>
            </a:xfrm>
            <a:custGeom>
              <a:avLst/>
              <a:gdLst/>
              <a:ahLst/>
              <a:cxnLst/>
              <a:rect l="l" t="t" r="r" b="b"/>
              <a:pathLst>
                <a:path w="355600" h="347980">
                  <a:moveTo>
                    <a:pt x="355239" y="0"/>
                  </a:moveTo>
                  <a:lnTo>
                    <a:pt x="289478" y="1655"/>
                  </a:lnTo>
                  <a:lnTo>
                    <a:pt x="232195" y="6659"/>
                  </a:lnTo>
                  <a:lnTo>
                    <a:pt x="182825" y="15240"/>
                  </a:lnTo>
                  <a:lnTo>
                    <a:pt x="140804" y="27624"/>
                  </a:lnTo>
                  <a:lnTo>
                    <a:pt x="105564" y="44037"/>
                  </a:lnTo>
                  <a:lnTo>
                    <a:pt x="53173" y="89858"/>
                  </a:lnTo>
                  <a:lnTo>
                    <a:pt x="21130" y="154516"/>
                  </a:lnTo>
                  <a:lnTo>
                    <a:pt x="11325" y="194475"/>
                  </a:lnTo>
                  <a:lnTo>
                    <a:pt x="4912" y="239824"/>
                  </a:lnTo>
                  <a:lnTo>
                    <a:pt x="1325" y="290788"/>
                  </a:lnTo>
                  <a:lnTo>
                    <a:pt x="0" y="347594"/>
                  </a:lnTo>
                  <a:lnTo>
                    <a:pt x="66533" y="195971"/>
                  </a:lnTo>
                  <a:lnTo>
                    <a:pt x="86846" y="175286"/>
                  </a:lnTo>
                  <a:lnTo>
                    <a:pt x="137611" y="127221"/>
                  </a:lnTo>
                  <a:lnTo>
                    <a:pt x="203569" y="72764"/>
                  </a:lnTo>
                  <a:lnTo>
                    <a:pt x="269460" y="32901"/>
                  </a:lnTo>
                  <a:lnTo>
                    <a:pt x="317146" y="13376"/>
                  </a:lnTo>
                  <a:lnTo>
                    <a:pt x="353263" y="346"/>
                  </a:lnTo>
                  <a:lnTo>
                    <a:pt x="355239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48070" y="1023920"/>
              <a:ext cx="430530" cy="459740"/>
            </a:xfrm>
            <a:custGeom>
              <a:avLst/>
              <a:gdLst/>
              <a:ahLst/>
              <a:cxnLst/>
              <a:rect l="l" t="t" r="r" b="b"/>
              <a:pathLst>
                <a:path w="430530" h="459740">
                  <a:moveTo>
                    <a:pt x="384719" y="0"/>
                  </a:moveTo>
                  <a:lnTo>
                    <a:pt x="339455" y="162"/>
                  </a:lnTo>
                  <a:lnTo>
                    <a:pt x="295023" y="5829"/>
                  </a:lnTo>
                  <a:lnTo>
                    <a:pt x="251908" y="16704"/>
                  </a:lnTo>
                  <a:lnTo>
                    <a:pt x="210597" y="32493"/>
                  </a:lnTo>
                  <a:lnTo>
                    <a:pt x="171574" y="52901"/>
                  </a:lnTo>
                  <a:lnTo>
                    <a:pt x="135324" y="77633"/>
                  </a:lnTo>
                  <a:lnTo>
                    <a:pt x="102334" y="106393"/>
                  </a:lnTo>
                  <a:lnTo>
                    <a:pt x="73087" y="138887"/>
                  </a:lnTo>
                  <a:lnTo>
                    <a:pt x="48070" y="174819"/>
                  </a:lnTo>
                  <a:lnTo>
                    <a:pt x="27767" y="213895"/>
                  </a:lnTo>
                  <a:lnTo>
                    <a:pt x="12664" y="255819"/>
                  </a:lnTo>
                  <a:lnTo>
                    <a:pt x="3247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16" y="431190"/>
                  </a:lnTo>
                  <a:lnTo>
                    <a:pt x="10928" y="377070"/>
                  </a:lnTo>
                  <a:lnTo>
                    <a:pt x="21392" y="345740"/>
                  </a:lnTo>
                  <a:lnTo>
                    <a:pt x="44553" y="326323"/>
                  </a:lnTo>
                  <a:lnTo>
                    <a:pt x="73417" y="319644"/>
                  </a:lnTo>
                  <a:lnTo>
                    <a:pt x="100989" y="326529"/>
                  </a:lnTo>
                  <a:lnTo>
                    <a:pt x="97297" y="310545"/>
                  </a:lnTo>
                  <a:lnTo>
                    <a:pt x="86789" y="295031"/>
                  </a:lnTo>
                  <a:lnTo>
                    <a:pt x="69778" y="284656"/>
                  </a:lnTo>
                  <a:lnTo>
                    <a:pt x="46573" y="284090"/>
                  </a:lnTo>
                  <a:lnTo>
                    <a:pt x="68392" y="265917"/>
                  </a:lnTo>
                  <a:lnTo>
                    <a:pt x="105294" y="259031"/>
                  </a:lnTo>
                  <a:lnTo>
                    <a:pt x="147587" y="246377"/>
                  </a:lnTo>
                  <a:lnTo>
                    <a:pt x="185578" y="210903"/>
                  </a:lnTo>
                  <a:lnTo>
                    <a:pt x="163832" y="212541"/>
                  </a:lnTo>
                  <a:lnTo>
                    <a:pt x="142777" y="212928"/>
                  </a:lnTo>
                  <a:lnTo>
                    <a:pt x="122392" y="211170"/>
                  </a:lnTo>
                  <a:lnTo>
                    <a:pt x="102652" y="206373"/>
                  </a:lnTo>
                  <a:lnTo>
                    <a:pt x="158600" y="200275"/>
                  </a:lnTo>
                  <a:lnTo>
                    <a:pt x="198945" y="190207"/>
                  </a:lnTo>
                  <a:lnTo>
                    <a:pt x="232608" y="172198"/>
                  </a:lnTo>
                  <a:lnTo>
                    <a:pt x="268506" y="142277"/>
                  </a:lnTo>
                  <a:lnTo>
                    <a:pt x="315560" y="96471"/>
                  </a:lnTo>
                  <a:lnTo>
                    <a:pt x="351838" y="56631"/>
                  </a:lnTo>
                  <a:lnTo>
                    <a:pt x="376064" y="28077"/>
                  </a:lnTo>
                  <a:lnTo>
                    <a:pt x="398730" y="11011"/>
                  </a:lnTo>
                  <a:lnTo>
                    <a:pt x="430330" y="5636"/>
                  </a:lnTo>
                  <a:lnTo>
                    <a:pt x="384719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8302752" y="1441703"/>
            <a:ext cx="3889375" cy="5416550"/>
            <a:chOff x="8302752" y="1441703"/>
            <a:chExt cx="3889375" cy="5416550"/>
          </a:xfrm>
        </p:grpSpPr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02752" y="1441703"/>
              <a:ext cx="1868551" cy="230593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7824" y="1636775"/>
              <a:ext cx="1298448" cy="173583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48900" y="1458467"/>
              <a:ext cx="1847088" cy="22783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43972" y="1653539"/>
              <a:ext cx="1277112" cy="17084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42120" y="3067811"/>
              <a:ext cx="1842516" cy="227241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37192" y="3262883"/>
              <a:ext cx="1272540" cy="170230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9996" y="4780749"/>
              <a:ext cx="1845563" cy="207724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5068" y="4975859"/>
              <a:ext cx="1275587" cy="17053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83596" y="4792967"/>
              <a:ext cx="1708403" cy="206503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78668" y="4988051"/>
              <a:ext cx="1267968" cy="1696212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06879" y="159257"/>
            <a:ext cx="52743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55" dirty="0"/>
              <a:t>«Эффективная</a:t>
            </a:r>
            <a:r>
              <a:rPr sz="2100" spc="-85" dirty="0"/>
              <a:t> </a:t>
            </a:r>
            <a:r>
              <a:rPr sz="2100" spc="35" dirty="0"/>
              <a:t>начальная</a:t>
            </a:r>
            <a:r>
              <a:rPr sz="2100" spc="-85" dirty="0"/>
              <a:t> </a:t>
            </a:r>
            <a:r>
              <a:rPr sz="2100" spc="20" dirty="0"/>
              <a:t>школа»</a:t>
            </a:r>
            <a:r>
              <a:rPr sz="2100" spc="-65" dirty="0"/>
              <a:t> </a:t>
            </a:r>
            <a:r>
              <a:rPr sz="2100" spc="35" dirty="0"/>
              <a:t>(ЭНШ)</a:t>
            </a:r>
            <a:endParaRPr sz="2100" dirty="0"/>
          </a:p>
        </p:txBody>
      </p:sp>
      <p:sp>
        <p:nvSpPr>
          <p:cNvPr id="17" name="object 17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28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37219" y="3297935"/>
            <a:ext cx="3794760" cy="253136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5240" y="922019"/>
            <a:ext cx="12176760" cy="624840"/>
          </a:xfrm>
          <a:custGeom>
            <a:avLst/>
            <a:gdLst/>
            <a:ahLst/>
            <a:cxnLst/>
            <a:rect l="l" t="t" r="r" b="b"/>
            <a:pathLst>
              <a:path w="12176760" h="624840">
                <a:moveTo>
                  <a:pt x="0" y="624839"/>
                </a:moveTo>
                <a:lnTo>
                  <a:pt x="12176760" y="624839"/>
                </a:lnTo>
                <a:lnTo>
                  <a:pt x="12176760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solidFill>
            <a:srgbClr val="E3E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47827" y="1061974"/>
            <a:ext cx="7356475" cy="493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935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Опыт</a:t>
            </a:r>
            <a:r>
              <a:rPr sz="2000" spc="-11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Москвы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Цель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" dirty="0">
                <a:latin typeface="Calibri"/>
                <a:cs typeface="Calibri"/>
              </a:rPr>
              <a:t> обеспечение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условий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обучения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детей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высоким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уровнем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параметров </a:t>
            </a:r>
            <a:r>
              <a:rPr sz="1400" spc="-10" dirty="0">
                <a:latin typeface="Calibri"/>
                <a:cs typeface="Calibri"/>
              </a:rPr>
              <a:t>дошкольной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зрелости.</a:t>
            </a:r>
            <a:endParaRPr sz="1400" dirty="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105"/>
              </a:spcBef>
            </a:pPr>
            <a:r>
              <a:rPr sz="1400" spc="-5" dirty="0">
                <a:latin typeface="Calibri"/>
                <a:cs typeface="Calibri"/>
              </a:rPr>
              <a:t>Задачи:</a:t>
            </a:r>
            <a:endParaRPr sz="1400" dirty="0">
              <a:latin typeface="Calibri"/>
              <a:cs typeface="Calibri"/>
            </a:endParaRPr>
          </a:p>
          <a:p>
            <a:pPr marL="12700" marR="603250">
              <a:lnSpc>
                <a:spcPct val="150000"/>
              </a:lnSpc>
              <a:spcBef>
                <a:spcPts val="95"/>
              </a:spcBef>
              <a:buChar char="-"/>
              <a:tabLst>
                <a:tab pos="304800" algn="l"/>
                <a:tab pos="305435" algn="l"/>
              </a:tabLst>
            </a:pPr>
            <a:r>
              <a:rPr sz="1400" spc="-5" dirty="0">
                <a:latin typeface="Calibri"/>
                <a:cs typeface="Calibri"/>
              </a:rPr>
              <a:t>организовать </a:t>
            </a:r>
            <a:r>
              <a:rPr sz="1400" b="1" spc="-5" dirty="0">
                <a:latin typeface="Calibri"/>
                <a:cs typeface="Calibri"/>
              </a:rPr>
              <a:t>адаптационный </a:t>
            </a:r>
            <a:r>
              <a:rPr sz="1400" b="1" spc="-10" dirty="0">
                <a:latin typeface="Calibri"/>
                <a:cs typeface="Calibri"/>
              </a:rPr>
              <a:t>период </a:t>
            </a:r>
            <a:r>
              <a:rPr sz="1400" spc="-5" dirty="0">
                <a:latin typeface="Calibri"/>
                <a:cs typeface="Calibri"/>
              </a:rPr>
              <a:t>обучения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соответствии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5" dirty="0">
                <a:latin typeface="Calibri"/>
                <a:cs typeface="Calibri"/>
              </a:rPr>
              <a:t>психологическими,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физиологическими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интеллектуальными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особенностями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обучающихся;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-"/>
              <a:tabLst>
                <a:tab pos="354965" algn="l"/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составить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планирование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содержания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всех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направлений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ускоренного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обучения;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!!!</a:t>
            </a:r>
            <a:endParaRPr sz="1400" dirty="0">
              <a:latin typeface="Calibri"/>
              <a:cs typeface="Calibri"/>
            </a:endParaRPr>
          </a:p>
          <a:p>
            <a:pPr marL="12700" marR="144145">
              <a:lnSpc>
                <a:spcPct val="15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использовать </a:t>
            </a:r>
            <a:r>
              <a:rPr sz="1400" spc="-15" dirty="0">
                <a:latin typeface="Calibri"/>
                <a:cs typeface="Calibri"/>
              </a:rPr>
              <a:t>результаты </a:t>
            </a:r>
            <a:r>
              <a:rPr sz="1400" b="1" spc="-5" dirty="0">
                <a:latin typeface="Calibri"/>
                <a:cs typeface="Calibri"/>
              </a:rPr>
              <a:t>мониторинговых исследований </a:t>
            </a:r>
            <a:r>
              <a:rPr sz="1400" spc="-5" dirty="0">
                <a:latin typeface="Calibri"/>
                <a:cs typeface="Calibri"/>
              </a:rPr>
              <a:t>для </a:t>
            </a:r>
            <a:r>
              <a:rPr sz="1400" dirty="0">
                <a:latin typeface="Calibri"/>
                <a:cs typeface="Calibri"/>
              </a:rPr>
              <a:t>выбора </a:t>
            </a:r>
            <a:r>
              <a:rPr sz="1400" spc="-15" dirty="0">
                <a:latin typeface="Calibri"/>
                <a:cs typeface="Calibri"/>
              </a:rPr>
              <a:t>методов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приемов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обучения;</a:t>
            </a:r>
            <a:endParaRPr sz="1400" dirty="0">
              <a:latin typeface="Calibri"/>
              <a:cs typeface="Calibri"/>
            </a:endParaRPr>
          </a:p>
          <a:p>
            <a:pPr marL="12700" marR="10160">
              <a:lnSpc>
                <a:spcPct val="150000"/>
              </a:lnSpc>
              <a:buChar char="-"/>
              <a:tabLst>
                <a:tab pos="354965" algn="l"/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своевременно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информировать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всех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участников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образовательного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процесса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достижениях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проблемах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рамках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проекта;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-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проводить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систематический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обмен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5" dirty="0">
                <a:latin typeface="Calibri"/>
                <a:cs typeface="Calibri"/>
              </a:rPr>
              <a:t> тиражирование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опыта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работы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проекту;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-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максимально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использовать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все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ресурсы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результативности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процесса.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9184" y="984498"/>
            <a:ext cx="1353820" cy="526415"/>
            <a:chOff x="329184" y="984498"/>
            <a:chExt cx="1353820" cy="52641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8101" y="1178559"/>
              <a:ext cx="207251" cy="23769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34854" y="1175697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868" y="0"/>
                  </a:moveTo>
                  <a:lnTo>
                    <a:pt x="63206" y="241"/>
                  </a:lnTo>
                  <a:lnTo>
                    <a:pt x="4324" y="9537"/>
                  </a:lnTo>
                  <a:lnTo>
                    <a:pt x="1912" y="10013"/>
                  </a:lnTo>
                  <a:lnTo>
                    <a:pt x="0" y="12399"/>
                  </a:lnTo>
                  <a:lnTo>
                    <a:pt x="499" y="15019"/>
                  </a:lnTo>
                  <a:lnTo>
                    <a:pt x="30688" y="207895"/>
                  </a:lnTo>
                  <a:lnTo>
                    <a:pt x="100548" y="207895"/>
                  </a:lnTo>
                  <a:lnTo>
                    <a:pt x="68695" y="4297"/>
                  </a:lnTo>
                  <a:lnTo>
                    <a:pt x="68196" y="1668"/>
                  </a:lnTo>
                  <a:lnTo>
                    <a:pt x="65868" y="0"/>
                  </a:lnTo>
                  <a:close/>
                </a:path>
                <a:path w="118744" h="335280">
                  <a:moveTo>
                    <a:pt x="109114" y="261534"/>
                  </a:moveTo>
                  <a:lnTo>
                    <a:pt x="39254" y="261534"/>
                  </a:lnTo>
                  <a:lnTo>
                    <a:pt x="49900" y="330671"/>
                  </a:lnTo>
                  <a:lnTo>
                    <a:pt x="50399" y="333055"/>
                  </a:lnTo>
                  <a:lnTo>
                    <a:pt x="52727" y="334724"/>
                  </a:lnTo>
                  <a:lnTo>
                    <a:pt x="55389" y="334485"/>
                  </a:lnTo>
                  <a:lnTo>
                    <a:pt x="114271" y="325187"/>
                  </a:lnTo>
                  <a:lnTo>
                    <a:pt x="116683" y="324711"/>
                  </a:lnTo>
                  <a:lnTo>
                    <a:pt x="118595" y="322327"/>
                  </a:lnTo>
                  <a:lnTo>
                    <a:pt x="118096" y="319704"/>
                  </a:lnTo>
                  <a:lnTo>
                    <a:pt x="109114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8620" y="1175697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89" h="330200">
                  <a:moveTo>
                    <a:pt x="32102" y="0"/>
                  </a:moveTo>
                  <a:lnTo>
                    <a:pt x="29441" y="241"/>
                  </a:lnTo>
                  <a:lnTo>
                    <a:pt x="0" y="5006"/>
                  </a:lnTo>
                  <a:lnTo>
                    <a:pt x="31852" y="207895"/>
                  </a:lnTo>
                  <a:lnTo>
                    <a:pt x="66783" y="207895"/>
                  </a:lnTo>
                  <a:lnTo>
                    <a:pt x="34930" y="4297"/>
                  </a:lnTo>
                  <a:lnTo>
                    <a:pt x="34431" y="1668"/>
                  </a:lnTo>
                  <a:lnTo>
                    <a:pt x="32102" y="0"/>
                  </a:lnTo>
                  <a:close/>
                </a:path>
                <a:path w="85089" h="330200">
                  <a:moveTo>
                    <a:pt x="75349" y="261534"/>
                  </a:moveTo>
                  <a:lnTo>
                    <a:pt x="40419" y="261534"/>
                  </a:lnTo>
                  <a:lnTo>
                    <a:pt x="51064" y="329717"/>
                  </a:lnTo>
                  <a:lnTo>
                    <a:pt x="80505" y="325187"/>
                  </a:lnTo>
                  <a:lnTo>
                    <a:pt x="82917" y="324711"/>
                  </a:lnTo>
                  <a:lnTo>
                    <a:pt x="84830" y="322327"/>
                  </a:lnTo>
                  <a:lnTo>
                    <a:pt x="84331" y="319704"/>
                  </a:lnTo>
                  <a:lnTo>
                    <a:pt x="75349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3659" y="1207884"/>
              <a:ext cx="102235" cy="275590"/>
            </a:xfrm>
            <a:custGeom>
              <a:avLst/>
              <a:gdLst/>
              <a:ahLst/>
              <a:cxnLst/>
              <a:rect l="l" t="t" r="r" b="b"/>
              <a:pathLst>
                <a:path w="102235" h="275590">
                  <a:moveTo>
                    <a:pt x="64376" y="27419"/>
                  </a:moveTo>
                  <a:lnTo>
                    <a:pt x="59880" y="0"/>
                  </a:lnTo>
                  <a:lnTo>
                    <a:pt x="0" y="9537"/>
                  </a:lnTo>
                  <a:lnTo>
                    <a:pt x="4241" y="36957"/>
                  </a:lnTo>
                  <a:lnTo>
                    <a:pt x="64376" y="27419"/>
                  </a:lnTo>
                  <a:close/>
                </a:path>
                <a:path w="102235" h="275590">
                  <a:moveTo>
                    <a:pt x="101714" y="265595"/>
                  </a:moveTo>
                  <a:lnTo>
                    <a:pt x="97396" y="238417"/>
                  </a:lnTo>
                  <a:lnTo>
                    <a:pt x="37515" y="247713"/>
                  </a:lnTo>
                  <a:lnTo>
                    <a:pt x="41833" y="275132"/>
                  </a:lnTo>
                  <a:lnTo>
                    <a:pt x="101714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2249" y="1197876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94" y="6667"/>
                  </a:moveTo>
                  <a:lnTo>
                    <a:pt x="59880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94" y="6667"/>
                  </a:lnTo>
                  <a:close/>
                </a:path>
                <a:path w="98425" h="254634">
                  <a:moveTo>
                    <a:pt x="98132" y="244843"/>
                  </a:moveTo>
                  <a:lnTo>
                    <a:pt x="97383" y="239356"/>
                  </a:lnTo>
                  <a:lnTo>
                    <a:pt x="90068" y="239356"/>
                  </a:lnTo>
                  <a:lnTo>
                    <a:pt x="37261" y="247700"/>
                  </a:lnTo>
                  <a:lnTo>
                    <a:pt x="38252" y="254381"/>
                  </a:lnTo>
                  <a:lnTo>
                    <a:pt x="98132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3606" y="1207884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89" h="270509">
                  <a:moveTo>
                    <a:pt x="34429" y="27419"/>
                  </a:moveTo>
                  <a:lnTo>
                    <a:pt x="29933" y="0"/>
                  </a:lnTo>
                  <a:lnTo>
                    <a:pt x="0" y="5003"/>
                  </a:lnTo>
                  <a:lnTo>
                    <a:pt x="4241" y="32194"/>
                  </a:lnTo>
                  <a:lnTo>
                    <a:pt x="34429" y="27419"/>
                  </a:lnTo>
                  <a:close/>
                </a:path>
                <a:path w="72389" h="270509">
                  <a:moveTo>
                    <a:pt x="71767" y="265595"/>
                  </a:moveTo>
                  <a:lnTo>
                    <a:pt x="67449" y="238417"/>
                  </a:lnTo>
                  <a:lnTo>
                    <a:pt x="37503" y="243179"/>
                  </a:lnTo>
                  <a:lnTo>
                    <a:pt x="41833" y="270357"/>
                  </a:lnTo>
                  <a:lnTo>
                    <a:pt x="71767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2183" y="1197876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61" y="6667"/>
                  </a:moveTo>
                  <a:lnTo>
                    <a:pt x="29946" y="0"/>
                  </a:lnTo>
                  <a:lnTo>
                    <a:pt x="0" y="4775"/>
                  </a:lnTo>
                  <a:lnTo>
                    <a:pt x="927" y="11201"/>
                  </a:lnTo>
                  <a:lnTo>
                    <a:pt x="30861" y="6667"/>
                  </a:lnTo>
                  <a:close/>
                </a:path>
                <a:path w="68580" h="250190">
                  <a:moveTo>
                    <a:pt x="68199" y="244843"/>
                  </a:moveTo>
                  <a:lnTo>
                    <a:pt x="67449" y="239356"/>
                  </a:lnTo>
                  <a:lnTo>
                    <a:pt x="60134" y="239356"/>
                  </a:lnTo>
                  <a:lnTo>
                    <a:pt x="37261" y="242938"/>
                  </a:lnTo>
                  <a:lnTo>
                    <a:pt x="38265" y="249618"/>
                  </a:lnTo>
                  <a:lnTo>
                    <a:pt x="68199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104" y="115615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499" y="44577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499" y="36474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07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499" y="12166"/>
                  </a:lnTo>
                  <a:lnTo>
                    <a:pt x="182499" y="8115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59104" y="1160208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499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499" y="44589"/>
                  </a:lnTo>
                  <a:lnTo>
                    <a:pt x="182499" y="40525"/>
                  </a:lnTo>
                  <a:close/>
                </a:path>
                <a:path w="182880" h="45084">
                  <a:moveTo>
                    <a:pt x="182499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499" y="36487"/>
                  </a:lnTo>
                  <a:lnTo>
                    <a:pt x="182499" y="32423"/>
                  </a:lnTo>
                  <a:close/>
                </a:path>
                <a:path w="182880" h="45084">
                  <a:moveTo>
                    <a:pt x="182499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499" y="28371"/>
                  </a:lnTo>
                  <a:lnTo>
                    <a:pt x="182499" y="24320"/>
                  </a:lnTo>
                  <a:close/>
                </a:path>
                <a:path w="182880" h="45084">
                  <a:moveTo>
                    <a:pt x="182499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499" y="20269"/>
                  </a:lnTo>
                  <a:lnTo>
                    <a:pt x="182499" y="16217"/>
                  </a:lnTo>
                  <a:close/>
                </a:path>
                <a:path w="182880" h="45084">
                  <a:moveTo>
                    <a:pt x="182499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499" y="12153"/>
                  </a:lnTo>
                  <a:lnTo>
                    <a:pt x="182499" y="8102"/>
                  </a:lnTo>
                  <a:close/>
                </a:path>
                <a:path w="182880" h="45084">
                  <a:moveTo>
                    <a:pt x="18249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499" y="4051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59114" y="120478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493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493" y="2622"/>
                  </a:lnTo>
                  <a:lnTo>
                    <a:pt x="182493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1603" y="1156131"/>
              <a:ext cx="181610" cy="45085"/>
            </a:xfrm>
            <a:custGeom>
              <a:avLst/>
              <a:gdLst/>
              <a:ahLst/>
              <a:cxnLst/>
              <a:rect l="l" t="t" r="r" b="b"/>
              <a:pathLst>
                <a:path w="181609" h="45084">
                  <a:moveTo>
                    <a:pt x="178003" y="24345"/>
                  </a:moveTo>
                  <a:lnTo>
                    <a:pt x="0" y="24345"/>
                  </a:lnTo>
                  <a:lnTo>
                    <a:pt x="0" y="28397"/>
                  </a:lnTo>
                  <a:lnTo>
                    <a:pt x="178003" y="28397"/>
                  </a:lnTo>
                  <a:lnTo>
                    <a:pt x="178003" y="24345"/>
                  </a:lnTo>
                  <a:close/>
                </a:path>
                <a:path w="181609" h="45084">
                  <a:moveTo>
                    <a:pt x="178422" y="34340"/>
                  </a:moveTo>
                  <a:lnTo>
                    <a:pt x="178396" y="3307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6893"/>
                  </a:lnTo>
                  <a:lnTo>
                    <a:pt x="178422" y="36893"/>
                  </a:lnTo>
                  <a:lnTo>
                    <a:pt x="178422" y="34340"/>
                  </a:lnTo>
                  <a:close/>
                </a:path>
                <a:path w="181609" h="45084">
                  <a:moveTo>
                    <a:pt x="178422" y="16535"/>
                  </a:moveTo>
                  <a:lnTo>
                    <a:pt x="0" y="16535"/>
                  </a:lnTo>
                  <a:lnTo>
                    <a:pt x="0" y="1780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8181" y="20358"/>
                  </a:lnTo>
                  <a:lnTo>
                    <a:pt x="178181" y="19075"/>
                  </a:lnTo>
                  <a:lnTo>
                    <a:pt x="178257" y="17805"/>
                  </a:lnTo>
                  <a:lnTo>
                    <a:pt x="178422" y="17805"/>
                  </a:lnTo>
                  <a:lnTo>
                    <a:pt x="178422" y="16535"/>
                  </a:lnTo>
                  <a:close/>
                </a:path>
                <a:path w="181609" h="45084">
                  <a:moveTo>
                    <a:pt x="179273" y="7632"/>
                  </a:moveTo>
                  <a:lnTo>
                    <a:pt x="0" y="763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0" y="12725"/>
                  </a:lnTo>
                  <a:lnTo>
                    <a:pt x="178777" y="12725"/>
                  </a:lnTo>
                  <a:lnTo>
                    <a:pt x="178777" y="11442"/>
                  </a:lnTo>
                  <a:lnTo>
                    <a:pt x="178917" y="11442"/>
                  </a:lnTo>
                  <a:lnTo>
                    <a:pt x="178917" y="10172"/>
                  </a:lnTo>
                  <a:lnTo>
                    <a:pt x="179273" y="10172"/>
                  </a:lnTo>
                  <a:lnTo>
                    <a:pt x="179273" y="7632"/>
                  </a:lnTo>
                  <a:close/>
                </a:path>
                <a:path w="181609" h="45084">
                  <a:moveTo>
                    <a:pt x="179666" y="44602"/>
                  </a:moveTo>
                  <a:lnTo>
                    <a:pt x="178917" y="40563"/>
                  </a:lnTo>
                  <a:lnTo>
                    <a:pt x="0" y="40563"/>
                  </a:lnTo>
                  <a:lnTo>
                    <a:pt x="0" y="44602"/>
                  </a:lnTo>
                  <a:lnTo>
                    <a:pt x="179666" y="44602"/>
                  </a:lnTo>
                  <a:close/>
                </a:path>
                <a:path w="181609" h="45084">
                  <a:moveTo>
                    <a:pt x="1810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492" y="3810"/>
                  </a:lnTo>
                  <a:lnTo>
                    <a:pt x="180492" y="2540"/>
                  </a:lnTo>
                  <a:lnTo>
                    <a:pt x="181063" y="2540"/>
                  </a:lnTo>
                  <a:lnTo>
                    <a:pt x="18106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1603" y="1160208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8181" y="26454"/>
                  </a:moveTo>
                  <a:lnTo>
                    <a:pt x="178015" y="26454"/>
                  </a:lnTo>
                  <a:lnTo>
                    <a:pt x="178015" y="25184"/>
                  </a:lnTo>
                  <a:lnTo>
                    <a:pt x="178003" y="23914"/>
                  </a:lnTo>
                  <a:lnTo>
                    <a:pt x="0" y="23914"/>
                  </a:lnTo>
                  <a:lnTo>
                    <a:pt x="0" y="25184"/>
                  </a:lnTo>
                  <a:lnTo>
                    <a:pt x="0" y="26454"/>
                  </a:lnTo>
                  <a:lnTo>
                    <a:pt x="0" y="28994"/>
                  </a:lnTo>
                  <a:lnTo>
                    <a:pt x="178181" y="28994"/>
                  </a:lnTo>
                  <a:lnTo>
                    <a:pt x="178181" y="26454"/>
                  </a:lnTo>
                  <a:close/>
                </a:path>
                <a:path w="180340" h="44450">
                  <a:moveTo>
                    <a:pt x="178181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8003" y="20269"/>
                  </a:lnTo>
                  <a:lnTo>
                    <a:pt x="178181" y="16217"/>
                  </a:lnTo>
                  <a:close/>
                </a:path>
                <a:path w="180340" h="44450">
                  <a:moveTo>
                    <a:pt x="178676" y="8648"/>
                  </a:moveTo>
                  <a:lnTo>
                    <a:pt x="0" y="8648"/>
                  </a:lnTo>
                  <a:lnTo>
                    <a:pt x="0" y="9918"/>
                  </a:lnTo>
                  <a:lnTo>
                    <a:pt x="0" y="11188"/>
                  </a:lnTo>
                  <a:lnTo>
                    <a:pt x="0" y="12458"/>
                  </a:lnTo>
                  <a:lnTo>
                    <a:pt x="178422" y="12458"/>
                  </a:lnTo>
                  <a:lnTo>
                    <a:pt x="178422" y="11188"/>
                  </a:lnTo>
                  <a:lnTo>
                    <a:pt x="178460" y="9918"/>
                  </a:lnTo>
                  <a:lnTo>
                    <a:pt x="178676" y="9918"/>
                  </a:lnTo>
                  <a:lnTo>
                    <a:pt x="178676" y="8648"/>
                  </a:lnTo>
                  <a:close/>
                </a:path>
                <a:path w="180340" h="44450">
                  <a:moveTo>
                    <a:pt x="178917" y="35356"/>
                  </a:moveTo>
                  <a:lnTo>
                    <a:pt x="178612" y="35356"/>
                  </a:lnTo>
                  <a:lnTo>
                    <a:pt x="178612" y="32816"/>
                  </a:lnTo>
                  <a:lnTo>
                    <a:pt x="0" y="32816"/>
                  </a:lnTo>
                  <a:lnTo>
                    <a:pt x="0" y="35356"/>
                  </a:lnTo>
                  <a:lnTo>
                    <a:pt x="0" y="36626"/>
                  </a:lnTo>
                  <a:lnTo>
                    <a:pt x="178917" y="36626"/>
                  </a:lnTo>
                  <a:lnTo>
                    <a:pt x="178917" y="35356"/>
                  </a:lnTo>
                  <a:close/>
                </a:path>
                <a:path w="180340" h="44450">
                  <a:moveTo>
                    <a:pt x="180314" y="41719"/>
                  </a:moveTo>
                  <a:lnTo>
                    <a:pt x="179870" y="41719"/>
                  </a:lnTo>
                  <a:lnTo>
                    <a:pt x="179870" y="40449"/>
                  </a:lnTo>
                  <a:lnTo>
                    <a:pt x="0" y="40449"/>
                  </a:lnTo>
                  <a:lnTo>
                    <a:pt x="0" y="41719"/>
                  </a:lnTo>
                  <a:lnTo>
                    <a:pt x="0" y="44259"/>
                  </a:lnTo>
                  <a:lnTo>
                    <a:pt x="180314" y="44259"/>
                  </a:lnTo>
                  <a:lnTo>
                    <a:pt x="180314" y="41719"/>
                  </a:lnTo>
                  <a:close/>
                </a:path>
                <a:path w="180340" h="44450">
                  <a:moveTo>
                    <a:pt x="18034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25" y="4051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1603" y="1204467"/>
              <a:ext cx="181610" cy="3175"/>
            </a:xfrm>
            <a:custGeom>
              <a:avLst/>
              <a:gdLst/>
              <a:ahLst/>
              <a:cxnLst/>
              <a:rect l="l" t="t" r="r" b="b"/>
              <a:pathLst>
                <a:path w="181609" h="3175">
                  <a:moveTo>
                    <a:pt x="181241" y="1270"/>
                  </a:moveTo>
                  <a:lnTo>
                    <a:pt x="180746" y="1270"/>
                  </a:lnTo>
                  <a:lnTo>
                    <a:pt x="1807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52"/>
                  </a:lnTo>
                  <a:lnTo>
                    <a:pt x="181241" y="2552"/>
                  </a:lnTo>
                  <a:lnTo>
                    <a:pt x="181241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5314" y="1144231"/>
              <a:ext cx="373380" cy="75565"/>
            </a:xfrm>
            <a:custGeom>
              <a:avLst/>
              <a:gdLst/>
              <a:ahLst/>
              <a:cxnLst/>
              <a:rect l="l" t="t" r="r" b="b"/>
              <a:pathLst>
                <a:path w="373380" h="75565">
                  <a:moveTo>
                    <a:pt x="372787" y="0"/>
                  </a:moveTo>
                  <a:lnTo>
                    <a:pt x="15918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787" y="75097"/>
                  </a:lnTo>
                  <a:lnTo>
                    <a:pt x="372787" y="63174"/>
                  </a:lnTo>
                  <a:lnTo>
                    <a:pt x="14728" y="63173"/>
                  </a:lnTo>
                  <a:lnTo>
                    <a:pt x="13306" y="57458"/>
                  </a:lnTo>
                  <a:lnTo>
                    <a:pt x="12350" y="49823"/>
                  </a:lnTo>
                  <a:lnTo>
                    <a:pt x="12117" y="46009"/>
                  </a:lnTo>
                  <a:lnTo>
                    <a:pt x="11643" y="41721"/>
                  </a:lnTo>
                  <a:lnTo>
                    <a:pt x="11643" y="33376"/>
                  </a:lnTo>
                  <a:lnTo>
                    <a:pt x="12117" y="29087"/>
                  </a:lnTo>
                  <a:lnTo>
                    <a:pt x="12350" y="25508"/>
                  </a:lnTo>
                  <a:lnTo>
                    <a:pt x="13306" y="17639"/>
                  </a:lnTo>
                  <a:lnTo>
                    <a:pt x="14728" y="11915"/>
                  </a:lnTo>
                  <a:lnTo>
                    <a:pt x="372787" y="11915"/>
                  </a:lnTo>
                  <a:lnTo>
                    <a:pt x="372787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1608" y="1207405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493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493" y="11923"/>
                  </a:lnTo>
                  <a:lnTo>
                    <a:pt x="186493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788" y="1061976"/>
              <a:ext cx="372313" cy="9417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47704" y="1052445"/>
              <a:ext cx="287655" cy="92075"/>
            </a:xfrm>
            <a:custGeom>
              <a:avLst/>
              <a:gdLst/>
              <a:ahLst/>
              <a:cxnLst/>
              <a:rect l="l" t="t" r="r" b="b"/>
              <a:pathLst>
                <a:path w="287655" h="92075">
                  <a:moveTo>
                    <a:pt x="287083" y="0"/>
                  </a:moveTo>
                  <a:lnTo>
                    <a:pt x="17822" y="0"/>
                  </a:lnTo>
                  <a:lnTo>
                    <a:pt x="241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79" y="89599"/>
                  </a:lnTo>
                  <a:lnTo>
                    <a:pt x="287083" y="91786"/>
                  </a:lnTo>
                  <a:lnTo>
                    <a:pt x="287083" y="82006"/>
                  </a:lnTo>
                  <a:lnTo>
                    <a:pt x="14495" y="82006"/>
                  </a:lnTo>
                  <a:lnTo>
                    <a:pt x="11884" y="73187"/>
                  </a:lnTo>
                  <a:lnTo>
                    <a:pt x="10695" y="61980"/>
                  </a:lnTo>
                  <a:lnTo>
                    <a:pt x="9980" y="56974"/>
                  </a:lnTo>
                  <a:lnTo>
                    <a:pt x="9747" y="51492"/>
                  </a:lnTo>
                  <a:lnTo>
                    <a:pt x="9747" y="40285"/>
                  </a:lnTo>
                  <a:lnTo>
                    <a:pt x="9980" y="34570"/>
                  </a:lnTo>
                  <a:lnTo>
                    <a:pt x="10695" y="29563"/>
                  </a:lnTo>
                  <a:lnTo>
                    <a:pt x="11884" y="18357"/>
                  </a:lnTo>
                  <a:lnTo>
                    <a:pt x="14495" y="9537"/>
                  </a:lnTo>
                  <a:lnTo>
                    <a:pt x="287083" y="9537"/>
                  </a:lnTo>
                  <a:lnTo>
                    <a:pt x="28708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7704" y="1052445"/>
              <a:ext cx="143529" cy="9178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67600" y="1358391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567" y="1270"/>
                  </a:moveTo>
                  <a:lnTo>
                    <a:pt x="325348" y="1270"/>
                  </a:lnTo>
                  <a:lnTo>
                    <a:pt x="32534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162826" y="1270"/>
                  </a:lnTo>
                  <a:lnTo>
                    <a:pt x="162826" y="25450"/>
                  </a:lnTo>
                  <a:lnTo>
                    <a:pt x="162826" y="67424"/>
                  </a:lnTo>
                  <a:lnTo>
                    <a:pt x="0" y="67424"/>
                  </a:lnTo>
                  <a:lnTo>
                    <a:pt x="0" y="68694"/>
                  </a:lnTo>
                  <a:lnTo>
                    <a:pt x="220611" y="68694"/>
                  </a:lnTo>
                  <a:lnTo>
                    <a:pt x="220611" y="67424"/>
                  </a:lnTo>
                  <a:lnTo>
                    <a:pt x="220611" y="25450"/>
                  </a:lnTo>
                  <a:lnTo>
                    <a:pt x="326567" y="25450"/>
                  </a:lnTo>
                  <a:lnTo>
                    <a:pt x="326567" y="127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66482" y="1358391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93" y="0"/>
                  </a:lnTo>
                  <a:lnTo>
                    <a:pt x="1193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117" y="67424"/>
                  </a:lnTo>
                  <a:lnTo>
                    <a:pt x="1117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9279" y="1362137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90">
                  <a:moveTo>
                    <a:pt x="2732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326" y="21456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791" y="1362138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59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59" y="61023"/>
                  </a:lnTo>
                  <a:lnTo>
                    <a:pt x="27559" y="0"/>
                  </a:lnTo>
                  <a:close/>
                </a:path>
                <a:path w="236855" h="61594">
                  <a:moveTo>
                    <a:pt x="236664" y="0"/>
                  </a:moveTo>
                  <a:lnTo>
                    <a:pt x="230251" y="0"/>
                  </a:lnTo>
                  <a:lnTo>
                    <a:pt x="230251" y="21463"/>
                  </a:lnTo>
                  <a:lnTo>
                    <a:pt x="236664" y="21463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88580" y="1362129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53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53" y="61032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46756" y="1288703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40" y="0"/>
                  </a:moveTo>
                  <a:lnTo>
                    <a:pt x="4757" y="0"/>
                  </a:lnTo>
                  <a:lnTo>
                    <a:pt x="1904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4" y="69373"/>
                  </a:lnTo>
                  <a:lnTo>
                    <a:pt x="325540" y="69373"/>
                  </a:lnTo>
                  <a:lnTo>
                    <a:pt x="327702" y="67229"/>
                  </a:lnTo>
                  <a:lnTo>
                    <a:pt x="327702" y="2144"/>
                  </a:lnTo>
                  <a:lnTo>
                    <a:pt x="325540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46746" y="1288427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728" y="0"/>
                  </a:moveTo>
                  <a:lnTo>
                    <a:pt x="1028" y="0"/>
                  </a:lnTo>
                  <a:lnTo>
                    <a:pt x="1028" y="279"/>
                  </a:lnTo>
                  <a:lnTo>
                    <a:pt x="1028" y="2540"/>
                  </a:lnTo>
                  <a:lnTo>
                    <a:pt x="0" y="2540"/>
                  </a:lnTo>
                  <a:lnTo>
                    <a:pt x="0" y="67424"/>
                  </a:lnTo>
                  <a:lnTo>
                    <a:pt x="1054" y="67424"/>
                  </a:lnTo>
                  <a:lnTo>
                    <a:pt x="1054" y="69964"/>
                  </a:lnTo>
                  <a:lnTo>
                    <a:pt x="163728" y="69964"/>
                  </a:lnTo>
                  <a:lnTo>
                    <a:pt x="163728" y="67424"/>
                  </a:lnTo>
                  <a:lnTo>
                    <a:pt x="163728" y="2540"/>
                  </a:lnTo>
                  <a:lnTo>
                    <a:pt x="163728" y="279"/>
                  </a:lnTo>
                  <a:lnTo>
                    <a:pt x="163728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9319" y="1292994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80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801" y="60793"/>
                  </a:lnTo>
                  <a:lnTo>
                    <a:pt x="2780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79068" y="1292999"/>
              <a:ext cx="237490" cy="60960"/>
            </a:xfrm>
            <a:custGeom>
              <a:avLst/>
              <a:gdLst/>
              <a:ahLst/>
              <a:cxnLst/>
              <a:rect l="l" t="t" r="r" b="b"/>
              <a:pathLst>
                <a:path w="237490" h="60959">
                  <a:moveTo>
                    <a:pt x="27559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59" y="60794"/>
                  </a:lnTo>
                  <a:lnTo>
                    <a:pt x="27559" y="0"/>
                  </a:lnTo>
                  <a:close/>
                </a:path>
                <a:path w="237490" h="60959">
                  <a:moveTo>
                    <a:pt x="236918" y="0"/>
                  </a:moveTo>
                  <a:lnTo>
                    <a:pt x="230263" y="0"/>
                  </a:lnTo>
                  <a:lnTo>
                    <a:pt x="230263" y="60794"/>
                  </a:lnTo>
                  <a:lnTo>
                    <a:pt x="236918" y="60794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68620" y="1292994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9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91" y="60793"/>
                  </a:lnTo>
                  <a:lnTo>
                    <a:pt x="68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66483" y="1219329"/>
              <a:ext cx="328295" cy="69850"/>
            </a:xfrm>
            <a:custGeom>
              <a:avLst/>
              <a:gdLst/>
              <a:ahLst/>
              <a:cxnLst/>
              <a:rect l="l" t="t" r="r" b="b"/>
              <a:pathLst>
                <a:path w="328294" h="69850">
                  <a:moveTo>
                    <a:pt x="325523" y="0"/>
                  </a:moveTo>
                  <a:lnTo>
                    <a:pt x="4507" y="0"/>
                  </a:lnTo>
                  <a:lnTo>
                    <a:pt x="2137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7" y="69373"/>
                  </a:lnTo>
                  <a:lnTo>
                    <a:pt x="325523" y="69373"/>
                  </a:lnTo>
                  <a:lnTo>
                    <a:pt x="327685" y="67229"/>
                  </a:lnTo>
                  <a:lnTo>
                    <a:pt x="327685" y="2144"/>
                  </a:lnTo>
                  <a:lnTo>
                    <a:pt x="325523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966482" y="1219733"/>
              <a:ext cx="164465" cy="69215"/>
            </a:xfrm>
            <a:custGeom>
              <a:avLst/>
              <a:gdLst/>
              <a:ahLst/>
              <a:cxnLst/>
              <a:rect l="l" t="t" r="r" b="b"/>
              <a:pathLst>
                <a:path w="164465" h="69215">
                  <a:moveTo>
                    <a:pt x="163944" y="0"/>
                  </a:moveTo>
                  <a:lnTo>
                    <a:pt x="1104" y="0"/>
                  </a:lnTo>
                  <a:lnTo>
                    <a:pt x="1104" y="1270"/>
                  </a:lnTo>
                  <a:lnTo>
                    <a:pt x="0" y="1270"/>
                  </a:lnTo>
                  <a:lnTo>
                    <a:pt x="0" y="67424"/>
                  </a:lnTo>
                  <a:lnTo>
                    <a:pt x="1219" y="67424"/>
                  </a:lnTo>
                  <a:lnTo>
                    <a:pt x="1219" y="68694"/>
                  </a:lnTo>
                  <a:lnTo>
                    <a:pt x="163944" y="68694"/>
                  </a:lnTo>
                  <a:lnTo>
                    <a:pt x="163944" y="67424"/>
                  </a:lnTo>
                  <a:lnTo>
                    <a:pt x="163944" y="1270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39279" y="1223620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32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326" y="60793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998791" y="1223632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59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59" y="60782"/>
                  </a:lnTo>
                  <a:lnTo>
                    <a:pt x="27559" y="0"/>
                  </a:lnTo>
                  <a:close/>
                </a:path>
                <a:path w="236855" h="60959">
                  <a:moveTo>
                    <a:pt x="236664" y="0"/>
                  </a:moveTo>
                  <a:lnTo>
                    <a:pt x="230251" y="0"/>
                  </a:lnTo>
                  <a:lnTo>
                    <a:pt x="230251" y="60782"/>
                  </a:lnTo>
                  <a:lnTo>
                    <a:pt x="236664" y="60782"/>
                  </a:lnTo>
                  <a:lnTo>
                    <a:pt x="23666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988580" y="1223620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5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53" y="6079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25132" y="1427458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6178" y="0"/>
                  </a:moveTo>
                  <a:lnTo>
                    <a:pt x="5705" y="0"/>
                  </a:lnTo>
                  <a:lnTo>
                    <a:pt x="2611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11" y="80101"/>
                  </a:lnTo>
                  <a:lnTo>
                    <a:pt x="273061" y="80102"/>
                  </a:lnTo>
                  <a:lnTo>
                    <a:pt x="269236" y="76049"/>
                  </a:lnTo>
                  <a:lnTo>
                    <a:pt x="266574" y="68658"/>
                  </a:lnTo>
                  <a:lnTo>
                    <a:pt x="264911" y="55546"/>
                  </a:lnTo>
                  <a:lnTo>
                    <a:pt x="264745" y="51016"/>
                  </a:lnTo>
                  <a:lnTo>
                    <a:pt x="264911" y="37189"/>
                  </a:lnTo>
                  <a:lnTo>
                    <a:pt x="280380" y="9534"/>
                  </a:lnTo>
                  <a:lnTo>
                    <a:pt x="256178" y="9534"/>
                  </a:lnTo>
                  <a:lnTo>
                    <a:pt x="256178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925131" y="1427086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852" y="0"/>
                  </a:moveTo>
                  <a:lnTo>
                    <a:pt x="1511" y="0"/>
                  </a:lnTo>
                  <a:lnTo>
                    <a:pt x="1511" y="2540"/>
                  </a:lnTo>
                  <a:lnTo>
                    <a:pt x="0" y="2540"/>
                  </a:lnTo>
                  <a:lnTo>
                    <a:pt x="0" y="77597"/>
                  </a:lnTo>
                  <a:lnTo>
                    <a:pt x="838" y="77597"/>
                  </a:lnTo>
                  <a:lnTo>
                    <a:pt x="838" y="80149"/>
                  </a:lnTo>
                  <a:lnTo>
                    <a:pt x="189852" y="80149"/>
                  </a:lnTo>
                  <a:lnTo>
                    <a:pt x="189852" y="77597"/>
                  </a:lnTo>
                  <a:lnTo>
                    <a:pt x="189852" y="2540"/>
                  </a:lnTo>
                  <a:lnTo>
                    <a:pt x="189852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62674" y="1432224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41" y="70329"/>
                  </a:lnTo>
                  <a:lnTo>
                    <a:pt x="3184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798" y="1432224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41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41" y="70329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114994" y="1447959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376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548" y="38859"/>
                  </a:lnTo>
                  <a:lnTo>
                    <a:pt x="75049" y="34568"/>
                  </a:lnTo>
                  <a:lnTo>
                    <a:pt x="74883" y="30276"/>
                  </a:lnTo>
                  <a:lnTo>
                    <a:pt x="74883" y="21456"/>
                  </a:lnTo>
                  <a:lnTo>
                    <a:pt x="75049" y="16688"/>
                  </a:lnTo>
                  <a:lnTo>
                    <a:pt x="75548" y="12397"/>
                  </a:lnTo>
                  <a:lnTo>
                    <a:pt x="76297" y="7866"/>
                  </a:lnTo>
                  <a:lnTo>
                    <a:pt x="77212" y="3575"/>
                  </a:lnTo>
                  <a:lnTo>
                    <a:pt x="7837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6139" y="1240065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844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844" y="246761"/>
                  </a:lnTo>
                  <a:lnTo>
                    <a:pt x="98844" y="207899"/>
                  </a:lnTo>
                  <a:close/>
                </a:path>
                <a:path w="185419" h="247015">
                  <a:moveTo>
                    <a:pt x="185343" y="0"/>
                  </a:moveTo>
                  <a:lnTo>
                    <a:pt x="114287" y="0"/>
                  </a:lnTo>
                  <a:lnTo>
                    <a:pt x="114287" y="27901"/>
                  </a:lnTo>
                  <a:lnTo>
                    <a:pt x="185343" y="27901"/>
                  </a:lnTo>
                  <a:lnTo>
                    <a:pt x="18534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059148" y="124006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0478" y="130920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85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85" y="27893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9418" y="1309217"/>
              <a:ext cx="334010" cy="183515"/>
            </a:xfrm>
            <a:custGeom>
              <a:avLst/>
              <a:gdLst/>
              <a:ahLst/>
              <a:cxnLst/>
              <a:rect l="l" t="t" r="r" b="b"/>
              <a:pathLst>
                <a:path w="334009" h="183515">
                  <a:moveTo>
                    <a:pt x="71056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1056" y="27889"/>
                  </a:lnTo>
                  <a:lnTo>
                    <a:pt x="71056" y="0"/>
                  </a:lnTo>
                  <a:close/>
                </a:path>
                <a:path w="334009" h="183515">
                  <a:moveTo>
                    <a:pt x="333590" y="179273"/>
                  </a:moveTo>
                  <a:lnTo>
                    <a:pt x="154190" y="179273"/>
                  </a:lnTo>
                  <a:lnTo>
                    <a:pt x="154190" y="183324"/>
                  </a:lnTo>
                  <a:lnTo>
                    <a:pt x="333590" y="183324"/>
                  </a:lnTo>
                  <a:lnTo>
                    <a:pt x="333590" y="179273"/>
                  </a:lnTo>
                  <a:close/>
                </a:path>
                <a:path w="334009" h="183515">
                  <a:moveTo>
                    <a:pt x="333590" y="171170"/>
                  </a:moveTo>
                  <a:lnTo>
                    <a:pt x="154190" y="171170"/>
                  </a:lnTo>
                  <a:lnTo>
                    <a:pt x="154190" y="175221"/>
                  </a:lnTo>
                  <a:lnTo>
                    <a:pt x="333590" y="175221"/>
                  </a:lnTo>
                  <a:lnTo>
                    <a:pt x="333590" y="171170"/>
                  </a:lnTo>
                  <a:close/>
                </a:path>
                <a:path w="334009" h="183515">
                  <a:moveTo>
                    <a:pt x="333590" y="163309"/>
                  </a:moveTo>
                  <a:lnTo>
                    <a:pt x="154190" y="163309"/>
                  </a:lnTo>
                  <a:lnTo>
                    <a:pt x="154190" y="167119"/>
                  </a:lnTo>
                  <a:lnTo>
                    <a:pt x="333590" y="167119"/>
                  </a:lnTo>
                  <a:lnTo>
                    <a:pt x="333590" y="163309"/>
                  </a:lnTo>
                  <a:close/>
                </a:path>
                <a:path w="334009" h="183515">
                  <a:moveTo>
                    <a:pt x="333590" y="155194"/>
                  </a:moveTo>
                  <a:lnTo>
                    <a:pt x="154190" y="155194"/>
                  </a:lnTo>
                  <a:lnTo>
                    <a:pt x="154190" y="159245"/>
                  </a:lnTo>
                  <a:lnTo>
                    <a:pt x="333590" y="159245"/>
                  </a:lnTo>
                  <a:lnTo>
                    <a:pt x="333590" y="155194"/>
                  </a:lnTo>
                  <a:close/>
                </a:path>
                <a:path w="334009" h="183515">
                  <a:moveTo>
                    <a:pt x="333590" y="147332"/>
                  </a:moveTo>
                  <a:lnTo>
                    <a:pt x="154190" y="147332"/>
                  </a:lnTo>
                  <a:lnTo>
                    <a:pt x="154190" y="151142"/>
                  </a:lnTo>
                  <a:lnTo>
                    <a:pt x="333590" y="151142"/>
                  </a:lnTo>
                  <a:lnTo>
                    <a:pt x="333590" y="147332"/>
                  </a:lnTo>
                  <a:close/>
                </a:path>
                <a:path w="334009" h="183515">
                  <a:moveTo>
                    <a:pt x="333590" y="139230"/>
                  </a:moveTo>
                  <a:lnTo>
                    <a:pt x="154190" y="139230"/>
                  </a:lnTo>
                  <a:lnTo>
                    <a:pt x="154190" y="143281"/>
                  </a:lnTo>
                  <a:lnTo>
                    <a:pt x="333590" y="143281"/>
                  </a:lnTo>
                  <a:lnTo>
                    <a:pt x="333590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193609" y="1452498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400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400" y="43865"/>
                  </a:lnTo>
                  <a:lnTo>
                    <a:pt x="179400" y="40043"/>
                  </a:lnTo>
                  <a:close/>
                </a:path>
                <a:path w="179705" h="44450">
                  <a:moveTo>
                    <a:pt x="179400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400" y="35991"/>
                  </a:lnTo>
                  <a:lnTo>
                    <a:pt x="179400" y="31940"/>
                  </a:lnTo>
                  <a:close/>
                </a:path>
                <a:path w="179705" h="44450">
                  <a:moveTo>
                    <a:pt x="179400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400" y="27889"/>
                  </a:lnTo>
                  <a:lnTo>
                    <a:pt x="179400" y="23837"/>
                  </a:lnTo>
                  <a:close/>
                </a:path>
                <a:path w="179705" h="44450">
                  <a:moveTo>
                    <a:pt x="179400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400" y="20027"/>
                  </a:lnTo>
                  <a:lnTo>
                    <a:pt x="179400" y="15963"/>
                  </a:lnTo>
                  <a:close/>
                </a:path>
                <a:path w="179705" h="44450">
                  <a:moveTo>
                    <a:pt x="179400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400" y="11912"/>
                  </a:lnTo>
                  <a:lnTo>
                    <a:pt x="179400" y="7861"/>
                  </a:lnTo>
                  <a:close/>
                </a:path>
                <a:path w="179705" h="44450">
                  <a:moveTo>
                    <a:pt x="179400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400" y="4051"/>
                  </a:lnTo>
                  <a:lnTo>
                    <a:pt x="179400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193620" y="1496355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399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399" y="2860"/>
                  </a:lnTo>
                  <a:lnTo>
                    <a:pt x="179399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373009" y="144871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891" y="23812"/>
                  </a:moveTo>
                  <a:lnTo>
                    <a:pt x="0" y="23812"/>
                  </a:lnTo>
                  <a:lnTo>
                    <a:pt x="0" y="27622"/>
                  </a:lnTo>
                  <a:lnTo>
                    <a:pt x="174891" y="27622"/>
                  </a:lnTo>
                  <a:lnTo>
                    <a:pt x="174891" y="23812"/>
                  </a:lnTo>
                  <a:close/>
                </a:path>
                <a:path w="178434" h="43815">
                  <a:moveTo>
                    <a:pt x="175399" y="15265"/>
                  </a:moveTo>
                  <a:lnTo>
                    <a:pt x="0" y="15265"/>
                  </a:lnTo>
                  <a:lnTo>
                    <a:pt x="0" y="16535"/>
                  </a:lnTo>
                  <a:lnTo>
                    <a:pt x="0" y="19075"/>
                  </a:lnTo>
                  <a:lnTo>
                    <a:pt x="0" y="20358"/>
                  </a:lnTo>
                  <a:lnTo>
                    <a:pt x="175145" y="20358"/>
                  </a:lnTo>
                  <a:lnTo>
                    <a:pt x="175145" y="19075"/>
                  </a:lnTo>
                  <a:lnTo>
                    <a:pt x="175272" y="19075"/>
                  </a:lnTo>
                  <a:lnTo>
                    <a:pt x="175272" y="16535"/>
                  </a:lnTo>
                  <a:lnTo>
                    <a:pt x="175399" y="16535"/>
                  </a:lnTo>
                  <a:lnTo>
                    <a:pt x="175399" y="15265"/>
                  </a:lnTo>
                  <a:close/>
                </a:path>
                <a:path w="178434" h="43815">
                  <a:moveTo>
                    <a:pt x="175488" y="34340"/>
                  </a:moveTo>
                  <a:lnTo>
                    <a:pt x="175399" y="33070"/>
                  </a:lnTo>
                  <a:lnTo>
                    <a:pt x="175272" y="33070"/>
                  </a:lnTo>
                  <a:lnTo>
                    <a:pt x="175272" y="31800"/>
                  </a:lnTo>
                  <a:lnTo>
                    <a:pt x="0" y="31800"/>
                  </a:lnTo>
                  <a:lnTo>
                    <a:pt x="0" y="33070"/>
                  </a:lnTo>
                  <a:lnTo>
                    <a:pt x="0" y="34340"/>
                  </a:lnTo>
                  <a:lnTo>
                    <a:pt x="0" y="35623"/>
                  </a:lnTo>
                  <a:lnTo>
                    <a:pt x="175488" y="35623"/>
                  </a:lnTo>
                  <a:lnTo>
                    <a:pt x="175488" y="34340"/>
                  </a:lnTo>
                  <a:close/>
                </a:path>
                <a:path w="178434" h="43815">
                  <a:moveTo>
                    <a:pt x="176466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72"/>
                  </a:lnTo>
                  <a:lnTo>
                    <a:pt x="0" y="11442"/>
                  </a:lnTo>
                  <a:lnTo>
                    <a:pt x="176072" y="11442"/>
                  </a:lnTo>
                  <a:lnTo>
                    <a:pt x="176072" y="10172"/>
                  </a:lnTo>
                  <a:lnTo>
                    <a:pt x="176250" y="10172"/>
                  </a:lnTo>
                  <a:lnTo>
                    <a:pt x="176250" y="8902"/>
                  </a:lnTo>
                  <a:lnTo>
                    <a:pt x="176466" y="8902"/>
                  </a:lnTo>
                  <a:lnTo>
                    <a:pt x="176466" y="7632"/>
                  </a:lnTo>
                  <a:close/>
                </a:path>
                <a:path w="178434" h="43815">
                  <a:moveTo>
                    <a:pt x="176555" y="41973"/>
                  </a:moveTo>
                  <a:lnTo>
                    <a:pt x="176377" y="41973"/>
                  </a:lnTo>
                  <a:lnTo>
                    <a:pt x="176377" y="40703"/>
                  </a:lnTo>
                  <a:lnTo>
                    <a:pt x="175996" y="40703"/>
                  </a:lnTo>
                  <a:lnTo>
                    <a:pt x="175996" y="39433"/>
                  </a:lnTo>
                  <a:lnTo>
                    <a:pt x="0" y="39433"/>
                  </a:lnTo>
                  <a:lnTo>
                    <a:pt x="0" y="40703"/>
                  </a:lnTo>
                  <a:lnTo>
                    <a:pt x="0" y="41973"/>
                  </a:lnTo>
                  <a:lnTo>
                    <a:pt x="0" y="43256"/>
                  </a:lnTo>
                  <a:lnTo>
                    <a:pt x="176555" y="43256"/>
                  </a:lnTo>
                  <a:lnTo>
                    <a:pt x="176555" y="41973"/>
                  </a:lnTo>
                  <a:close/>
                </a:path>
                <a:path w="178434" h="43815">
                  <a:moveTo>
                    <a:pt x="17824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77622" y="3810"/>
                  </a:lnTo>
                  <a:lnTo>
                    <a:pt x="177622" y="1270"/>
                  </a:lnTo>
                  <a:lnTo>
                    <a:pt x="178244" y="1270"/>
                  </a:lnTo>
                  <a:lnTo>
                    <a:pt x="178244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373009" y="1452524"/>
              <a:ext cx="177800" cy="43815"/>
            </a:xfrm>
            <a:custGeom>
              <a:avLst/>
              <a:gdLst/>
              <a:ahLst/>
              <a:cxnLst/>
              <a:rect l="l" t="t" r="r" b="b"/>
              <a:pathLst>
                <a:path w="177800" h="43815">
                  <a:moveTo>
                    <a:pt x="175145" y="25450"/>
                  </a:moveTo>
                  <a:lnTo>
                    <a:pt x="17506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7990"/>
                  </a:lnTo>
                  <a:lnTo>
                    <a:pt x="175145" y="27990"/>
                  </a:lnTo>
                  <a:lnTo>
                    <a:pt x="175145" y="25450"/>
                  </a:lnTo>
                  <a:close/>
                </a:path>
                <a:path w="177800" h="43815">
                  <a:moveTo>
                    <a:pt x="17514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891" y="20358"/>
                  </a:lnTo>
                  <a:lnTo>
                    <a:pt x="174891" y="19088"/>
                  </a:lnTo>
                  <a:lnTo>
                    <a:pt x="174955" y="17818"/>
                  </a:lnTo>
                  <a:lnTo>
                    <a:pt x="175145" y="17818"/>
                  </a:lnTo>
                  <a:lnTo>
                    <a:pt x="175145" y="16548"/>
                  </a:lnTo>
                  <a:close/>
                </a:path>
                <a:path w="177800" h="43815">
                  <a:moveTo>
                    <a:pt x="17581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615" y="11455"/>
                  </a:lnTo>
                  <a:lnTo>
                    <a:pt x="175615" y="10185"/>
                  </a:lnTo>
                  <a:lnTo>
                    <a:pt x="175641" y="8915"/>
                  </a:lnTo>
                  <a:lnTo>
                    <a:pt x="175818" y="8915"/>
                  </a:lnTo>
                  <a:lnTo>
                    <a:pt x="175818" y="7632"/>
                  </a:lnTo>
                  <a:close/>
                </a:path>
                <a:path w="177800" h="43815">
                  <a:moveTo>
                    <a:pt x="175895" y="34353"/>
                  </a:moveTo>
                  <a:lnTo>
                    <a:pt x="175641" y="34353"/>
                  </a:lnTo>
                  <a:lnTo>
                    <a:pt x="175641" y="31813"/>
                  </a:lnTo>
                  <a:lnTo>
                    <a:pt x="0" y="31813"/>
                  </a:lnTo>
                  <a:lnTo>
                    <a:pt x="0" y="34353"/>
                  </a:lnTo>
                  <a:lnTo>
                    <a:pt x="0" y="35623"/>
                  </a:lnTo>
                  <a:lnTo>
                    <a:pt x="175895" y="35623"/>
                  </a:lnTo>
                  <a:lnTo>
                    <a:pt x="175895" y="34353"/>
                  </a:lnTo>
                  <a:close/>
                </a:path>
                <a:path w="177800" h="43815">
                  <a:moveTo>
                    <a:pt x="17719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6555" y="3822"/>
                  </a:lnTo>
                  <a:lnTo>
                    <a:pt x="176555" y="2552"/>
                  </a:lnTo>
                  <a:lnTo>
                    <a:pt x="176885" y="2552"/>
                  </a:lnTo>
                  <a:lnTo>
                    <a:pt x="176885" y="1282"/>
                  </a:lnTo>
                  <a:lnTo>
                    <a:pt x="177190" y="1282"/>
                  </a:lnTo>
                  <a:lnTo>
                    <a:pt x="177190" y="0"/>
                  </a:lnTo>
                  <a:close/>
                </a:path>
                <a:path w="177800" h="43815">
                  <a:moveTo>
                    <a:pt x="177203" y="40716"/>
                  </a:moveTo>
                  <a:lnTo>
                    <a:pt x="176580" y="40716"/>
                  </a:lnTo>
                  <a:lnTo>
                    <a:pt x="176580" y="39446"/>
                  </a:lnTo>
                  <a:lnTo>
                    <a:pt x="0" y="39446"/>
                  </a:lnTo>
                  <a:lnTo>
                    <a:pt x="0" y="40716"/>
                  </a:lnTo>
                  <a:lnTo>
                    <a:pt x="0" y="43256"/>
                  </a:lnTo>
                  <a:lnTo>
                    <a:pt x="177203" y="43256"/>
                  </a:lnTo>
                  <a:lnTo>
                    <a:pt x="177203" y="40716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373009" y="1495780"/>
              <a:ext cx="179070" cy="4445"/>
            </a:xfrm>
            <a:custGeom>
              <a:avLst/>
              <a:gdLst/>
              <a:ahLst/>
              <a:cxnLst/>
              <a:rect l="l" t="t" r="r" b="b"/>
              <a:pathLst>
                <a:path w="179069" h="4444">
                  <a:moveTo>
                    <a:pt x="178587" y="2540"/>
                  </a:moveTo>
                  <a:lnTo>
                    <a:pt x="177800" y="2540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22"/>
                  </a:lnTo>
                  <a:lnTo>
                    <a:pt x="178587" y="3822"/>
                  </a:lnTo>
                  <a:lnTo>
                    <a:pt x="178587" y="254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189878" y="1436993"/>
              <a:ext cx="367030" cy="74295"/>
            </a:xfrm>
            <a:custGeom>
              <a:avLst/>
              <a:gdLst/>
              <a:ahLst/>
              <a:cxnLst/>
              <a:rect l="l" t="t" r="r" b="b"/>
              <a:pathLst>
                <a:path w="367030" h="74294">
                  <a:moveTo>
                    <a:pt x="366599" y="0"/>
                  </a:moveTo>
                  <a:lnTo>
                    <a:pt x="15635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599" y="73667"/>
                  </a:lnTo>
                  <a:lnTo>
                    <a:pt x="366599" y="62223"/>
                  </a:lnTo>
                  <a:lnTo>
                    <a:pt x="14471" y="62223"/>
                  </a:lnTo>
                  <a:lnTo>
                    <a:pt x="13306" y="56263"/>
                  </a:lnTo>
                  <a:lnTo>
                    <a:pt x="11809" y="45296"/>
                  </a:lnTo>
                  <a:lnTo>
                    <a:pt x="11643" y="41005"/>
                  </a:lnTo>
                  <a:lnTo>
                    <a:pt x="11809" y="28370"/>
                  </a:lnTo>
                  <a:lnTo>
                    <a:pt x="13306" y="17403"/>
                  </a:lnTo>
                  <a:lnTo>
                    <a:pt x="14471" y="11443"/>
                  </a:lnTo>
                  <a:lnTo>
                    <a:pt x="366599" y="11443"/>
                  </a:lnTo>
                  <a:lnTo>
                    <a:pt x="366599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373011" y="1499216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466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466" y="11443"/>
                  </a:lnTo>
                  <a:lnTo>
                    <a:pt x="183466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1311" y="1383588"/>
              <a:ext cx="501354" cy="648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65926" y="984498"/>
              <a:ext cx="208915" cy="523240"/>
            </a:xfrm>
            <a:custGeom>
              <a:avLst/>
              <a:gdLst/>
              <a:ahLst/>
              <a:cxnLst/>
              <a:rect l="l" t="t" r="r" b="b"/>
              <a:pathLst>
                <a:path w="208915" h="523240">
                  <a:moveTo>
                    <a:pt x="104316" y="0"/>
                  </a:moveTo>
                  <a:lnTo>
                    <a:pt x="67515" y="15287"/>
                  </a:lnTo>
                  <a:lnTo>
                    <a:pt x="52278" y="52209"/>
                  </a:lnTo>
                  <a:lnTo>
                    <a:pt x="52278" y="470613"/>
                  </a:lnTo>
                  <a:lnTo>
                    <a:pt x="48153" y="490978"/>
                  </a:lnTo>
                  <a:lnTo>
                    <a:pt x="36920" y="507655"/>
                  </a:lnTo>
                  <a:lnTo>
                    <a:pt x="20297" y="518923"/>
                  </a:lnTo>
                  <a:lnTo>
                    <a:pt x="0" y="523062"/>
                  </a:lnTo>
                  <a:lnTo>
                    <a:pt x="208391" y="523062"/>
                  </a:lnTo>
                  <a:lnTo>
                    <a:pt x="188131" y="518923"/>
                  </a:lnTo>
                  <a:lnTo>
                    <a:pt x="171590" y="507655"/>
                  </a:lnTo>
                  <a:lnTo>
                    <a:pt x="160441" y="490978"/>
                  </a:lnTo>
                  <a:lnTo>
                    <a:pt x="156353" y="470613"/>
                  </a:lnTo>
                  <a:lnTo>
                    <a:pt x="156353" y="52209"/>
                  </a:lnTo>
                  <a:lnTo>
                    <a:pt x="152265" y="31882"/>
                  </a:lnTo>
                  <a:lnTo>
                    <a:pt x="141116" y="15287"/>
                  </a:lnTo>
                  <a:lnTo>
                    <a:pt x="124576" y="4101"/>
                  </a:lnTo>
                  <a:lnTo>
                    <a:pt x="104316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29691" y="984503"/>
              <a:ext cx="596900" cy="523240"/>
            </a:xfrm>
            <a:custGeom>
              <a:avLst/>
              <a:gdLst/>
              <a:ahLst/>
              <a:cxnLst/>
              <a:rect l="l" t="t" r="r" b="b"/>
              <a:pathLst>
                <a:path w="596900" h="523240">
                  <a:moveTo>
                    <a:pt x="440550" y="0"/>
                  </a:moveTo>
                  <a:lnTo>
                    <a:pt x="52044" y="0"/>
                  </a:lnTo>
                  <a:lnTo>
                    <a:pt x="31775" y="4102"/>
                  </a:lnTo>
                  <a:lnTo>
                    <a:pt x="15240" y="15290"/>
                  </a:lnTo>
                  <a:lnTo>
                    <a:pt x="4089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4187" y="361188"/>
                  </a:lnTo>
                  <a:lnTo>
                    <a:pt x="284187" y="470611"/>
                  </a:lnTo>
                  <a:lnTo>
                    <a:pt x="288277" y="490982"/>
                  </a:lnTo>
                  <a:lnTo>
                    <a:pt x="299427" y="507657"/>
                  </a:lnTo>
                  <a:lnTo>
                    <a:pt x="315963" y="518922"/>
                  </a:lnTo>
                  <a:lnTo>
                    <a:pt x="336232" y="523062"/>
                  </a:lnTo>
                  <a:lnTo>
                    <a:pt x="356527" y="518922"/>
                  </a:lnTo>
                  <a:lnTo>
                    <a:pt x="373151" y="507657"/>
                  </a:lnTo>
                  <a:lnTo>
                    <a:pt x="384378" y="490982"/>
                  </a:lnTo>
                  <a:lnTo>
                    <a:pt x="388505" y="470611"/>
                  </a:lnTo>
                  <a:lnTo>
                    <a:pt x="388505" y="52209"/>
                  </a:lnTo>
                  <a:lnTo>
                    <a:pt x="392595" y="31889"/>
                  </a:lnTo>
                  <a:lnTo>
                    <a:pt x="403745" y="15290"/>
                  </a:lnTo>
                  <a:lnTo>
                    <a:pt x="420281" y="4102"/>
                  </a:lnTo>
                  <a:lnTo>
                    <a:pt x="440550" y="0"/>
                  </a:lnTo>
                  <a:close/>
                </a:path>
                <a:path w="596900" h="523240">
                  <a:moveTo>
                    <a:pt x="596671" y="250329"/>
                  </a:moveTo>
                  <a:lnTo>
                    <a:pt x="492582" y="250329"/>
                  </a:lnTo>
                  <a:lnTo>
                    <a:pt x="492582" y="470611"/>
                  </a:lnTo>
                  <a:lnTo>
                    <a:pt x="496671" y="490982"/>
                  </a:lnTo>
                  <a:lnTo>
                    <a:pt x="507822" y="507657"/>
                  </a:lnTo>
                  <a:lnTo>
                    <a:pt x="524357" y="518922"/>
                  </a:lnTo>
                  <a:lnTo>
                    <a:pt x="544614" y="523062"/>
                  </a:lnTo>
                  <a:lnTo>
                    <a:pt x="564883" y="518922"/>
                  </a:lnTo>
                  <a:lnTo>
                    <a:pt x="581431" y="507657"/>
                  </a:lnTo>
                  <a:lnTo>
                    <a:pt x="592582" y="490982"/>
                  </a:lnTo>
                  <a:lnTo>
                    <a:pt x="596671" y="470611"/>
                  </a:lnTo>
                  <a:lnTo>
                    <a:pt x="59667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184" y="1345685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705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15237" y="146468"/>
                  </a:lnTo>
                  <a:lnTo>
                    <a:pt x="52038" y="161875"/>
                  </a:lnTo>
                  <a:lnTo>
                    <a:pt x="436742" y="161875"/>
                  </a:lnTo>
                  <a:lnTo>
                    <a:pt x="416482" y="157736"/>
                  </a:lnTo>
                  <a:lnTo>
                    <a:pt x="399942" y="146468"/>
                  </a:lnTo>
                  <a:lnTo>
                    <a:pt x="388792" y="129790"/>
                  </a:lnTo>
                  <a:lnTo>
                    <a:pt x="384705" y="109425"/>
                  </a:lnTo>
                  <a:lnTo>
                    <a:pt x="384705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88137" y="1094650"/>
              <a:ext cx="247015" cy="207645"/>
            </a:xfrm>
            <a:custGeom>
              <a:avLst/>
              <a:gdLst/>
              <a:ahLst/>
              <a:cxnLst/>
              <a:rect l="l" t="t" r="r" b="b"/>
              <a:pathLst>
                <a:path w="247015" h="207644">
                  <a:moveTo>
                    <a:pt x="152552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552" y="207403"/>
                  </a:lnTo>
                  <a:lnTo>
                    <a:pt x="152552" y="194538"/>
                  </a:lnTo>
                  <a:close/>
                </a:path>
                <a:path w="247015" h="207644">
                  <a:moveTo>
                    <a:pt x="152552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552" y="168554"/>
                  </a:lnTo>
                  <a:lnTo>
                    <a:pt x="152552" y="155676"/>
                  </a:lnTo>
                  <a:close/>
                </a:path>
                <a:path w="247015" h="207644">
                  <a:moveTo>
                    <a:pt x="246659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659" y="129692"/>
                  </a:lnTo>
                  <a:lnTo>
                    <a:pt x="246659" y="116814"/>
                  </a:lnTo>
                  <a:close/>
                </a:path>
                <a:path w="247015" h="207644">
                  <a:moveTo>
                    <a:pt x="246659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659" y="90830"/>
                  </a:lnTo>
                  <a:lnTo>
                    <a:pt x="246659" y="77724"/>
                  </a:lnTo>
                  <a:close/>
                </a:path>
                <a:path w="247015" h="207644">
                  <a:moveTo>
                    <a:pt x="246659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659" y="51968"/>
                  </a:lnTo>
                  <a:lnTo>
                    <a:pt x="246659" y="38862"/>
                  </a:lnTo>
                  <a:close/>
                </a:path>
                <a:path w="247015" h="207644">
                  <a:moveTo>
                    <a:pt x="24665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659" y="13106"/>
                  </a:lnTo>
                  <a:lnTo>
                    <a:pt x="246659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48070" y="1023357"/>
              <a:ext cx="355600" cy="347980"/>
            </a:xfrm>
            <a:custGeom>
              <a:avLst/>
              <a:gdLst/>
              <a:ahLst/>
              <a:cxnLst/>
              <a:rect l="l" t="t" r="r" b="b"/>
              <a:pathLst>
                <a:path w="355600" h="347980">
                  <a:moveTo>
                    <a:pt x="355239" y="0"/>
                  </a:moveTo>
                  <a:lnTo>
                    <a:pt x="289478" y="1655"/>
                  </a:lnTo>
                  <a:lnTo>
                    <a:pt x="232195" y="6659"/>
                  </a:lnTo>
                  <a:lnTo>
                    <a:pt x="182825" y="15240"/>
                  </a:lnTo>
                  <a:lnTo>
                    <a:pt x="140804" y="27624"/>
                  </a:lnTo>
                  <a:lnTo>
                    <a:pt x="105564" y="44037"/>
                  </a:lnTo>
                  <a:lnTo>
                    <a:pt x="53173" y="89858"/>
                  </a:lnTo>
                  <a:lnTo>
                    <a:pt x="21130" y="154516"/>
                  </a:lnTo>
                  <a:lnTo>
                    <a:pt x="11325" y="194475"/>
                  </a:lnTo>
                  <a:lnTo>
                    <a:pt x="4912" y="239824"/>
                  </a:lnTo>
                  <a:lnTo>
                    <a:pt x="1325" y="290788"/>
                  </a:lnTo>
                  <a:lnTo>
                    <a:pt x="0" y="347594"/>
                  </a:lnTo>
                  <a:lnTo>
                    <a:pt x="66533" y="195971"/>
                  </a:lnTo>
                  <a:lnTo>
                    <a:pt x="86846" y="175286"/>
                  </a:lnTo>
                  <a:lnTo>
                    <a:pt x="137611" y="127221"/>
                  </a:lnTo>
                  <a:lnTo>
                    <a:pt x="203569" y="72764"/>
                  </a:lnTo>
                  <a:lnTo>
                    <a:pt x="269460" y="32901"/>
                  </a:lnTo>
                  <a:lnTo>
                    <a:pt x="317146" y="13376"/>
                  </a:lnTo>
                  <a:lnTo>
                    <a:pt x="353263" y="346"/>
                  </a:lnTo>
                  <a:lnTo>
                    <a:pt x="355239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48070" y="1023920"/>
              <a:ext cx="430530" cy="459740"/>
            </a:xfrm>
            <a:custGeom>
              <a:avLst/>
              <a:gdLst/>
              <a:ahLst/>
              <a:cxnLst/>
              <a:rect l="l" t="t" r="r" b="b"/>
              <a:pathLst>
                <a:path w="430530" h="459740">
                  <a:moveTo>
                    <a:pt x="384719" y="0"/>
                  </a:moveTo>
                  <a:lnTo>
                    <a:pt x="339455" y="162"/>
                  </a:lnTo>
                  <a:lnTo>
                    <a:pt x="295023" y="5829"/>
                  </a:lnTo>
                  <a:lnTo>
                    <a:pt x="251908" y="16704"/>
                  </a:lnTo>
                  <a:lnTo>
                    <a:pt x="210597" y="32493"/>
                  </a:lnTo>
                  <a:lnTo>
                    <a:pt x="171574" y="52901"/>
                  </a:lnTo>
                  <a:lnTo>
                    <a:pt x="135324" y="77633"/>
                  </a:lnTo>
                  <a:lnTo>
                    <a:pt x="102334" y="106393"/>
                  </a:lnTo>
                  <a:lnTo>
                    <a:pt x="73087" y="138887"/>
                  </a:lnTo>
                  <a:lnTo>
                    <a:pt x="48070" y="174819"/>
                  </a:lnTo>
                  <a:lnTo>
                    <a:pt x="27767" y="213895"/>
                  </a:lnTo>
                  <a:lnTo>
                    <a:pt x="12664" y="255819"/>
                  </a:lnTo>
                  <a:lnTo>
                    <a:pt x="3247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16" y="431190"/>
                  </a:lnTo>
                  <a:lnTo>
                    <a:pt x="10928" y="377070"/>
                  </a:lnTo>
                  <a:lnTo>
                    <a:pt x="21392" y="345740"/>
                  </a:lnTo>
                  <a:lnTo>
                    <a:pt x="44553" y="326323"/>
                  </a:lnTo>
                  <a:lnTo>
                    <a:pt x="73417" y="319644"/>
                  </a:lnTo>
                  <a:lnTo>
                    <a:pt x="100989" y="326529"/>
                  </a:lnTo>
                  <a:lnTo>
                    <a:pt x="97297" y="310545"/>
                  </a:lnTo>
                  <a:lnTo>
                    <a:pt x="86789" y="295031"/>
                  </a:lnTo>
                  <a:lnTo>
                    <a:pt x="69778" y="284656"/>
                  </a:lnTo>
                  <a:lnTo>
                    <a:pt x="46573" y="284090"/>
                  </a:lnTo>
                  <a:lnTo>
                    <a:pt x="68392" y="265917"/>
                  </a:lnTo>
                  <a:lnTo>
                    <a:pt x="105294" y="259031"/>
                  </a:lnTo>
                  <a:lnTo>
                    <a:pt x="147587" y="246377"/>
                  </a:lnTo>
                  <a:lnTo>
                    <a:pt x="185578" y="210903"/>
                  </a:lnTo>
                  <a:lnTo>
                    <a:pt x="163832" y="212541"/>
                  </a:lnTo>
                  <a:lnTo>
                    <a:pt x="142777" y="212928"/>
                  </a:lnTo>
                  <a:lnTo>
                    <a:pt x="122392" y="211170"/>
                  </a:lnTo>
                  <a:lnTo>
                    <a:pt x="102652" y="206373"/>
                  </a:lnTo>
                  <a:lnTo>
                    <a:pt x="158600" y="200275"/>
                  </a:lnTo>
                  <a:lnTo>
                    <a:pt x="198945" y="190207"/>
                  </a:lnTo>
                  <a:lnTo>
                    <a:pt x="232608" y="172198"/>
                  </a:lnTo>
                  <a:lnTo>
                    <a:pt x="268506" y="142277"/>
                  </a:lnTo>
                  <a:lnTo>
                    <a:pt x="315560" y="96471"/>
                  </a:lnTo>
                  <a:lnTo>
                    <a:pt x="351838" y="56631"/>
                  </a:lnTo>
                  <a:lnTo>
                    <a:pt x="376064" y="28077"/>
                  </a:lnTo>
                  <a:lnTo>
                    <a:pt x="398730" y="11011"/>
                  </a:lnTo>
                  <a:lnTo>
                    <a:pt x="430330" y="5636"/>
                  </a:lnTo>
                  <a:lnTo>
                    <a:pt x="384719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74342" y="1154379"/>
            <a:ext cx="644842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2C2B8D"/>
                </a:solidFill>
                <a:latin typeface="Arial"/>
                <a:cs typeface="Arial"/>
              </a:rPr>
              <a:t>Новый</a:t>
            </a:r>
            <a:r>
              <a:rPr sz="2000" b="1" spc="-35" dirty="0">
                <a:solidFill>
                  <a:srgbClr val="2C2B8D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2C2B8D"/>
                </a:solidFill>
                <a:latin typeface="Arial"/>
                <a:cs typeface="Arial"/>
              </a:rPr>
              <a:t>курс</a:t>
            </a:r>
            <a:r>
              <a:rPr sz="2000" b="1" spc="-5" dirty="0">
                <a:solidFill>
                  <a:srgbClr val="2C2B8D"/>
                </a:solidFill>
                <a:latin typeface="Arial"/>
                <a:cs typeface="Arial"/>
              </a:rPr>
              <a:t> финансовой</a:t>
            </a:r>
            <a:r>
              <a:rPr sz="2000" b="1" spc="-25" dirty="0">
                <a:solidFill>
                  <a:srgbClr val="2C2B8D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2C2B8D"/>
                </a:solidFill>
                <a:latin typeface="Arial"/>
                <a:cs typeface="Arial"/>
              </a:rPr>
              <a:t>грамотности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tabLst>
                <a:tab pos="1905635" algn="l"/>
                <a:tab pos="3634740" algn="l"/>
                <a:tab pos="5363845" algn="l"/>
              </a:tabLst>
            </a:pPr>
            <a:r>
              <a:rPr sz="2000" spc="50" dirty="0">
                <a:solidFill>
                  <a:srgbClr val="2C2B8D"/>
                </a:solidFill>
                <a:latin typeface="Tahoma"/>
                <a:cs typeface="Tahoma"/>
              </a:rPr>
              <a:t>д</a:t>
            </a:r>
            <a:r>
              <a:rPr sz="2000" spc="45" dirty="0">
                <a:solidFill>
                  <a:srgbClr val="2C2B8D"/>
                </a:solidFill>
                <a:latin typeface="Tahoma"/>
                <a:cs typeface="Tahoma"/>
              </a:rPr>
              <a:t>л</a:t>
            </a:r>
            <a:r>
              <a:rPr sz="2000" spc="25" dirty="0">
                <a:solidFill>
                  <a:srgbClr val="2C2B8D"/>
                </a:solidFill>
                <a:latin typeface="Tahoma"/>
                <a:cs typeface="Tahoma"/>
              </a:rPr>
              <a:t>я</a:t>
            </a:r>
            <a:r>
              <a:rPr sz="2000" spc="-7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2C2B8D"/>
                </a:solidFill>
                <a:latin typeface="Tahoma"/>
                <a:cs typeface="Tahoma"/>
              </a:rPr>
              <a:t>н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а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чальной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	</a:t>
            </a:r>
            <a:r>
              <a:rPr sz="2000" spc="-50" dirty="0">
                <a:solidFill>
                  <a:srgbClr val="2C2B8D"/>
                </a:solidFill>
                <a:latin typeface="Tahoma"/>
                <a:cs typeface="Tahoma"/>
              </a:rPr>
              <a:t>ш</a:t>
            </a:r>
            <a:r>
              <a:rPr sz="2000" spc="-15" dirty="0">
                <a:solidFill>
                  <a:srgbClr val="2C2B8D"/>
                </a:solidFill>
                <a:latin typeface="Tahoma"/>
                <a:cs typeface="Tahoma"/>
              </a:rPr>
              <a:t>к</a:t>
            </a:r>
            <a:r>
              <a:rPr sz="2000" spc="-25" dirty="0">
                <a:solidFill>
                  <a:srgbClr val="2C2B8D"/>
                </a:solidFill>
                <a:latin typeface="Tahoma"/>
                <a:cs typeface="Tahoma"/>
              </a:rPr>
              <a:t>о</a:t>
            </a:r>
            <a:r>
              <a:rPr sz="2000" spc="20" dirty="0">
                <a:solidFill>
                  <a:srgbClr val="2C2B8D"/>
                </a:solidFill>
                <a:latin typeface="Tahoma"/>
                <a:cs typeface="Tahoma"/>
              </a:rPr>
              <a:t>лы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,</a:t>
            </a:r>
            <a:r>
              <a:rPr sz="2000" spc="-10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C2B8D"/>
                </a:solidFill>
                <a:latin typeface="Tahoma"/>
                <a:cs typeface="Tahoma"/>
              </a:rPr>
              <a:t>а</a:t>
            </a:r>
            <a:r>
              <a:rPr sz="2000" spc="-5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000" spc="-55" dirty="0">
                <a:solidFill>
                  <a:srgbClr val="2C2B8D"/>
                </a:solidFill>
                <a:latin typeface="Tahoma"/>
                <a:cs typeface="Tahoma"/>
              </a:rPr>
              <a:t>т</a:t>
            </a:r>
            <a:r>
              <a:rPr sz="2000" spc="10" dirty="0">
                <a:solidFill>
                  <a:srgbClr val="2C2B8D"/>
                </a:solidFill>
                <a:latin typeface="Tahoma"/>
                <a:cs typeface="Tahoma"/>
              </a:rPr>
              <a:t>о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р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	</a:t>
            </a:r>
            <a:r>
              <a:rPr sz="2000" spc="-50" dirty="0">
                <a:solidFill>
                  <a:srgbClr val="2C2B8D"/>
                </a:solidFill>
                <a:latin typeface="Tahoma"/>
                <a:cs typeface="Tahoma"/>
              </a:rPr>
              <a:t>К</a:t>
            </a:r>
            <a:r>
              <a:rPr sz="2000" spc="30" dirty="0">
                <a:solidFill>
                  <a:srgbClr val="2C2B8D"/>
                </a:solidFill>
                <a:latin typeface="Tahoma"/>
                <a:cs typeface="Tahoma"/>
              </a:rPr>
              <a:t>алашн</a:t>
            </a:r>
            <a:r>
              <a:rPr sz="2000" spc="20" dirty="0">
                <a:solidFill>
                  <a:srgbClr val="2C2B8D"/>
                </a:solidFill>
                <a:latin typeface="Tahoma"/>
                <a:cs typeface="Tahoma"/>
              </a:rPr>
              <a:t>и</a:t>
            </a:r>
            <a:r>
              <a:rPr sz="2000" spc="-100" dirty="0">
                <a:solidFill>
                  <a:srgbClr val="2C2B8D"/>
                </a:solidFill>
                <a:latin typeface="Tahoma"/>
                <a:cs typeface="Tahoma"/>
              </a:rPr>
              <a:t>к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о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в</a:t>
            </a:r>
            <a:r>
              <a:rPr sz="2000" spc="60" dirty="0">
                <a:solidFill>
                  <a:srgbClr val="2C2B8D"/>
                </a:solidFill>
                <a:latin typeface="Tahoma"/>
                <a:cs typeface="Tahoma"/>
              </a:rPr>
              <a:t>а</a:t>
            </a:r>
            <a:r>
              <a:rPr sz="2000" dirty="0">
                <a:solidFill>
                  <a:srgbClr val="2C2B8D"/>
                </a:solidFill>
                <a:latin typeface="Tahoma"/>
                <a:cs typeface="Tahoma"/>
              </a:rPr>
              <a:t>	</a:t>
            </a:r>
            <a:r>
              <a:rPr sz="2000" spc="15" dirty="0">
                <a:solidFill>
                  <a:srgbClr val="2C2B8D"/>
                </a:solidFill>
                <a:latin typeface="Tahoma"/>
                <a:cs typeface="Tahoma"/>
              </a:rPr>
              <a:t>Н.</a:t>
            </a:r>
            <a:r>
              <a:rPr sz="2000" spc="-185" dirty="0">
                <a:solidFill>
                  <a:srgbClr val="2C2B8D"/>
                </a:solidFill>
                <a:latin typeface="Tahoma"/>
                <a:cs typeface="Tahoma"/>
              </a:rPr>
              <a:t>Г</a:t>
            </a:r>
            <a:r>
              <a:rPr sz="2000" spc="-50" dirty="0">
                <a:solidFill>
                  <a:srgbClr val="2C2B8D"/>
                </a:solidFill>
                <a:latin typeface="Tahoma"/>
                <a:cs typeface="Tahoma"/>
              </a:rPr>
              <a:t>.</a:t>
            </a:r>
            <a:r>
              <a:rPr sz="2000" spc="-8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C2B8D"/>
                </a:solidFill>
                <a:latin typeface="Tahoma"/>
                <a:cs typeface="Tahoma"/>
              </a:rPr>
              <a:t>и</a:t>
            </a:r>
            <a:r>
              <a:rPr sz="2000" spc="-9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C2B8D"/>
                </a:solidFill>
                <a:latin typeface="Tahoma"/>
                <a:cs typeface="Tahoma"/>
              </a:rPr>
              <a:t>др.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28700"/>
            <a:ext cx="1751330" cy="792480"/>
            <a:chOff x="0" y="1028700"/>
            <a:chExt cx="1751330" cy="792480"/>
          </a:xfrm>
        </p:grpSpPr>
        <p:sp>
          <p:nvSpPr>
            <p:cNvPr id="5" name="object 5"/>
            <p:cNvSpPr/>
            <p:nvPr/>
          </p:nvSpPr>
          <p:spPr>
            <a:xfrm>
              <a:off x="0" y="1028700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1A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2908" y="1356867"/>
              <a:ext cx="207027" cy="2376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9437" y="1354005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33166" y="1354005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8239" y="1386192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89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89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6829" y="1376184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5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5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148" y="1386192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10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10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6738" y="1376184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89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89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318" y="1334464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24318" y="133851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321" y="1383091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6614" y="1334249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6614" y="1338516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614" y="1382610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20524" y="1322539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6616" y="1385713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998" y="1240052"/>
              <a:ext cx="371910" cy="944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2922" y="1230753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922" y="1230753"/>
              <a:ext cx="143374" cy="917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2319" y="1536623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672" y="1536623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4182" y="154044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955" y="1540446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3755" y="1540437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11975" y="1467011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11974" y="1466608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4243" y="1471302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257" y="1471307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3816" y="147130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1681" y="1397637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1672" y="1397888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4182" y="1401928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63955" y="1401940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53755" y="1401928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90375" y="1605766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0371" y="1605343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27876" y="161053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5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6013" y="1610532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5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80032" y="1626267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1278" y="1418373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4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4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24246" y="141837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75520" y="148751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04544" y="1487525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4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4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4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4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4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4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4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8570" y="1630806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8572" y="1674663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37767" y="162698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4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4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4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4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4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4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237767" y="1630806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4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4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4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4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4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4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7767" y="1674075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4834" y="1615301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7769" y="1677524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4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277" y="1561896"/>
              <a:ext cx="500812" cy="648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1341" y="1162806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39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95478" y="1162811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39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39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071" y="1523993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53860" y="1272958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13613" y="1201665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13613" y="1202228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39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29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7938643" y="2352294"/>
            <a:ext cx="3566160" cy="2193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5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ми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ват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пон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ти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endParaRPr sz="1400" dirty="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1030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гр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ам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п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ря</a:t>
            </a:r>
            <a:r>
              <a:rPr sz="1400" spc="-60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r>
              <a:rPr sz="1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ам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L="297180" marR="734060" indent="-285115">
              <a:lnSpc>
                <a:spcPts val="1510"/>
              </a:lnSpc>
              <a:spcBef>
                <a:spcPts val="1225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ъ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яс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аим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яз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85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о 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стоимости</a:t>
            </a:r>
            <a:endParaRPr sz="1400" dirty="0">
              <a:latin typeface="Calibri"/>
              <a:cs typeface="Calibri"/>
            </a:endParaRPr>
          </a:p>
          <a:p>
            <a:pPr marL="297180" marR="591820" indent="-285115">
              <a:lnSpc>
                <a:spcPts val="1510"/>
              </a:lnSpc>
              <a:spcBef>
                <a:spcPts val="1205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ми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 </a:t>
            </a:r>
            <a:r>
              <a:rPr sz="1400" spc="-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 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ю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400" spc="-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endParaRPr sz="1400" dirty="0">
              <a:latin typeface="Calibri"/>
              <a:cs typeface="Calibri"/>
            </a:endParaRPr>
          </a:p>
          <a:p>
            <a:pPr marL="284480" marR="465455" indent="-284480" algn="r">
              <a:lnSpc>
                <a:spcPts val="1595"/>
              </a:lnSpc>
              <a:spcBef>
                <a:spcPts val="1010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84480" algn="l"/>
                <a:tab pos="297815" algn="l"/>
              </a:tabLst>
            </a:pP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й</a:t>
            </a:r>
            <a:r>
              <a:rPr sz="1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endParaRPr sz="1400" dirty="0">
              <a:latin typeface="Calibri"/>
              <a:cs typeface="Calibri"/>
            </a:endParaRPr>
          </a:p>
          <a:p>
            <a:pPr marR="436245" algn="r">
              <a:lnSpc>
                <a:spcPts val="1595"/>
              </a:lnSpc>
            </a:pP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стижени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r>
              <a:rPr sz="1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х</a:t>
            </a:r>
            <a:r>
              <a:rPr sz="14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х</a:t>
            </a:r>
            <a:r>
              <a:rPr sz="1400" spc="-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ц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1952370" y="329006"/>
            <a:ext cx="441769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/>
              <a:t>Финансовая</a:t>
            </a:r>
            <a:r>
              <a:rPr sz="2100" spc="-114" dirty="0"/>
              <a:t> </a:t>
            </a:r>
            <a:r>
              <a:rPr sz="2100" spc="30" dirty="0"/>
              <a:t>грамотность</a:t>
            </a:r>
            <a:r>
              <a:rPr sz="2100" spc="-125" dirty="0"/>
              <a:t> </a:t>
            </a:r>
            <a:r>
              <a:rPr sz="2100" spc="65" dirty="0"/>
              <a:t>для</a:t>
            </a:r>
            <a:r>
              <a:rPr sz="2100" spc="-95" dirty="0"/>
              <a:t> </a:t>
            </a:r>
            <a:r>
              <a:rPr sz="2100" spc="155" dirty="0"/>
              <a:t>НОО</a:t>
            </a:r>
            <a:endParaRPr sz="2100" dirty="0"/>
          </a:p>
        </p:txBody>
      </p:sp>
      <p:sp>
        <p:nvSpPr>
          <p:cNvPr id="66" name="object 66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8" name="object 68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8" name="object 7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9475" y="2400300"/>
            <a:ext cx="2331720" cy="328422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34639" y="2400300"/>
            <a:ext cx="2330195" cy="328422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83708" y="2400300"/>
            <a:ext cx="2331719" cy="3284220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25374" y="6552615"/>
            <a:ext cx="2371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9755" y="1921764"/>
            <a:ext cx="5768340" cy="3887470"/>
            <a:chOff x="2619755" y="1921764"/>
            <a:chExt cx="5768340" cy="3887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1319" y="1962768"/>
              <a:ext cx="2956231" cy="38232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083" y="2156460"/>
              <a:ext cx="2529840" cy="339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20511" y="2151888"/>
              <a:ext cx="2539365" cy="3406140"/>
            </a:xfrm>
            <a:custGeom>
              <a:avLst/>
              <a:gdLst/>
              <a:ahLst/>
              <a:cxnLst/>
              <a:rect l="l" t="t" r="r" b="b"/>
              <a:pathLst>
                <a:path w="2539365" h="3406140">
                  <a:moveTo>
                    <a:pt x="0" y="3406140"/>
                  </a:moveTo>
                  <a:lnTo>
                    <a:pt x="2538984" y="3406140"/>
                  </a:lnTo>
                  <a:lnTo>
                    <a:pt x="2538984" y="0"/>
                  </a:lnTo>
                  <a:lnTo>
                    <a:pt x="0" y="0"/>
                  </a:lnTo>
                  <a:lnTo>
                    <a:pt x="0" y="3406140"/>
                  </a:lnTo>
                  <a:close/>
                </a:path>
              </a:pathLst>
            </a:custGeom>
            <a:ln w="91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9755" y="1921764"/>
              <a:ext cx="3015234" cy="38869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5307" y="2147316"/>
              <a:ext cx="2525268" cy="33969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40735" y="2142744"/>
              <a:ext cx="2534920" cy="3406140"/>
            </a:xfrm>
            <a:custGeom>
              <a:avLst/>
              <a:gdLst/>
              <a:ahLst/>
              <a:cxnLst/>
              <a:rect l="l" t="t" r="r" b="b"/>
              <a:pathLst>
                <a:path w="2534920" h="3406140">
                  <a:moveTo>
                    <a:pt x="0" y="3406140"/>
                  </a:moveTo>
                  <a:lnTo>
                    <a:pt x="2534412" y="3406140"/>
                  </a:lnTo>
                  <a:lnTo>
                    <a:pt x="2534412" y="0"/>
                  </a:lnTo>
                  <a:lnTo>
                    <a:pt x="0" y="0"/>
                  </a:lnTo>
                  <a:lnTo>
                    <a:pt x="0" y="340614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974342" y="1163828"/>
            <a:ext cx="77323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20" dirty="0">
                <a:solidFill>
                  <a:srgbClr val="2C2B8D"/>
                </a:solidFill>
                <a:latin typeface="Tahoma"/>
                <a:cs typeface="Tahoma"/>
              </a:rPr>
              <a:t>Линия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2C2B8D"/>
                </a:solidFill>
                <a:latin typeface="Tahoma"/>
                <a:cs typeface="Tahoma"/>
              </a:rPr>
              <a:t>УМК</a:t>
            </a:r>
            <a:r>
              <a:rPr sz="1600" spc="-3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2C2B8D"/>
                </a:solidFill>
                <a:latin typeface="Tahoma"/>
                <a:cs typeface="Tahoma"/>
              </a:rPr>
              <a:t>«Финансовая</a:t>
            </a:r>
            <a:r>
              <a:rPr sz="1600" spc="-2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C2B8D"/>
                </a:solidFill>
                <a:latin typeface="Tahoma"/>
                <a:cs typeface="Tahoma"/>
              </a:rPr>
              <a:t>грамотность. </a:t>
            </a:r>
            <a:r>
              <a:rPr sz="1600" spc="30" dirty="0">
                <a:solidFill>
                  <a:srgbClr val="2C2B8D"/>
                </a:solidFill>
                <a:latin typeface="Tahoma"/>
                <a:cs typeface="Tahoma"/>
              </a:rPr>
              <a:t>Современный</a:t>
            </a:r>
            <a:r>
              <a:rPr sz="1600" spc="-2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C2B8D"/>
                </a:solidFill>
                <a:latin typeface="Tahoma"/>
                <a:cs typeface="Tahoma"/>
              </a:rPr>
              <a:t>мир.</a:t>
            </a:r>
            <a:r>
              <a:rPr sz="1600" spc="-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2C2B8D"/>
                </a:solidFill>
                <a:latin typeface="Tahoma"/>
                <a:cs typeface="Tahoma"/>
              </a:rPr>
              <a:t>Лавренова</a:t>
            </a:r>
            <a:r>
              <a:rPr sz="1600" spc="-6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2C2B8D"/>
                </a:solidFill>
                <a:latin typeface="Tahoma"/>
                <a:cs typeface="Tahoma"/>
              </a:rPr>
              <a:t>Е.</a:t>
            </a:r>
            <a:r>
              <a:rPr sz="1600" spc="-5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C2B8D"/>
                </a:solidFill>
                <a:latin typeface="Tahoma"/>
                <a:cs typeface="Tahoma"/>
              </a:rPr>
              <a:t>Б.</a:t>
            </a:r>
            <a:r>
              <a:rPr sz="1600" spc="-3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(8-9)»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</a:pPr>
            <a:r>
              <a:rPr sz="1600" spc="-25" dirty="0">
                <a:solidFill>
                  <a:srgbClr val="2C2B8D"/>
                </a:solidFill>
                <a:latin typeface="Tahoma"/>
                <a:cs typeface="Tahoma"/>
              </a:rPr>
              <a:t>Лини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2C2B8D"/>
                </a:solidFill>
                <a:latin typeface="Tahoma"/>
                <a:cs typeface="Tahoma"/>
              </a:rPr>
              <a:t>УМК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2C2B8D"/>
                </a:solidFill>
                <a:latin typeface="Tahoma"/>
                <a:cs typeface="Tahoma"/>
              </a:rPr>
              <a:t>«Финансовая</a:t>
            </a:r>
            <a:r>
              <a:rPr sz="1600" spc="-2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C2B8D"/>
                </a:solidFill>
                <a:latin typeface="Tahoma"/>
                <a:cs typeface="Tahoma"/>
              </a:rPr>
              <a:t>грамотность.</a:t>
            </a:r>
            <a:r>
              <a:rPr sz="1600" spc="-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C2B8D"/>
                </a:solidFill>
                <a:latin typeface="Tahoma"/>
                <a:cs typeface="Tahoma"/>
              </a:rPr>
              <a:t>Цифровой</a:t>
            </a:r>
            <a:r>
              <a:rPr sz="1600" spc="-2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C2B8D"/>
                </a:solidFill>
                <a:latin typeface="Tahoma"/>
                <a:cs typeface="Tahoma"/>
              </a:rPr>
              <a:t>мир.</a:t>
            </a:r>
            <a:r>
              <a:rPr sz="1600" spc="-2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C2B8D"/>
                </a:solidFill>
                <a:latin typeface="Tahoma"/>
                <a:cs typeface="Tahoma"/>
              </a:rPr>
              <a:t>Толкачева</a:t>
            </a:r>
            <a:r>
              <a:rPr sz="1600" spc="-55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2C2B8D"/>
                </a:solidFill>
                <a:latin typeface="Tahoma"/>
                <a:cs typeface="Tahoma"/>
              </a:rPr>
              <a:t>С.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2C2B8D"/>
                </a:solidFill>
                <a:latin typeface="Tahoma"/>
                <a:cs typeface="Tahoma"/>
              </a:rPr>
              <a:t>В.</a:t>
            </a:r>
            <a:r>
              <a:rPr sz="1600" spc="-40" dirty="0">
                <a:solidFill>
                  <a:srgbClr val="2C2B8D"/>
                </a:solidFill>
                <a:latin typeface="Tahoma"/>
                <a:cs typeface="Tahoma"/>
              </a:rPr>
              <a:t> (10-11)»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028700"/>
            <a:ext cx="1751330" cy="792480"/>
            <a:chOff x="0" y="1028700"/>
            <a:chExt cx="1751330" cy="792480"/>
          </a:xfrm>
        </p:grpSpPr>
        <p:sp>
          <p:nvSpPr>
            <p:cNvPr id="12" name="object 12"/>
            <p:cNvSpPr/>
            <p:nvPr/>
          </p:nvSpPr>
          <p:spPr>
            <a:xfrm>
              <a:off x="0" y="1028700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1A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908" y="1356867"/>
              <a:ext cx="207027" cy="2376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99437" y="1354005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3166" y="1354005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8239" y="1386192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89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89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6829" y="1376184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5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5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8148" y="1386192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10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10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6738" y="1376184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89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89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24318" y="1334464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24318" y="133851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24321" y="1383091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6614" y="1334249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614" y="1338516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6614" y="1382610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20524" y="1322539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6616" y="1385713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998" y="1240052"/>
              <a:ext cx="371910" cy="944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12922" y="1230753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922" y="1230753"/>
              <a:ext cx="143374" cy="9178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2319" y="1536623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31672" y="1536623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4182" y="154044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63955" y="1540446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53755" y="1540437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1975" y="1467011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11974" y="1466608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4243" y="1471302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44257" y="1471307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33816" y="147130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1681" y="1397637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31672" y="1397888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04182" y="1401928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63955" y="1401940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53755" y="1401928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90375" y="1605766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90371" y="1605343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27876" y="161053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5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16013" y="1610532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5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80032" y="1626267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81278" y="1418373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4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4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924246" y="141837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75520" y="148751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904544" y="1487525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4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4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4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4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4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4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4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8570" y="1630806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058572" y="1674663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237767" y="162698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4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4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4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4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4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4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237767" y="1630806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4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4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4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4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4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4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7767" y="1674075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054834" y="1615301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237769" y="1677524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4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6277" y="1561896"/>
              <a:ext cx="500812" cy="6484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1341" y="1162806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39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95478" y="1162811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39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39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95071" y="1523993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53860" y="1272958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13613" y="1201665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13613" y="1202228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39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30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 txBox="1"/>
          <p:nvPr/>
        </p:nvSpPr>
        <p:spPr>
          <a:xfrm>
            <a:off x="8614409" y="2449195"/>
            <a:ext cx="3134360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2D75B6"/>
                </a:solidFill>
                <a:latin typeface="Calibri"/>
                <a:cs typeface="Calibri"/>
              </a:rPr>
              <a:t>Задачи</a:t>
            </a:r>
            <a:r>
              <a:rPr sz="1400" b="1" spc="1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курсов</a:t>
            </a:r>
            <a:endParaRPr sz="1400" dirty="0">
              <a:latin typeface="Calibri"/>
              <a:cs typeface="Calibri"/>
            </a:endParaRPr>
          </a:p>
          <a:p>
            <a:pPr marL="297180" indent="-285115">
              <a:lnSpc>
                <a:spcPts val="1595"/>
              </a:lnSpc>
              <a:spcBef>
                <a:spcPts val="1030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ир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endParaRPr sz="1400" dirty="0">
              <a:latin typeface="Calibri"/>
              <a:cs typeface="Calibri"/>
            </a:endParaRPr>
          </a:p>
          <a:p>
            <a:pPr marL="297180">
              <a:lnSpc>
                <a:spcPts val="1595"/>
              </a:lnSpc>
            </a:pP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понятия</a:t>
            </a:r>
            <a:endParaRPr sz="1400" dirty="0">
              <a:latin typeface="Calibri"/>
              <a:cs typeface="Calibri"/>
            </a:endParaRPr>
          </a:p>
          <a:p>
            <a:pPr marL="297180" marR="436880" indent="-285115">
              <a:lnSpc>
                <a:spcPts val="1510"/>
              </a:lnSpc>
              <a:spcBef>
                <a:spcPts val="1225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гр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ам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ря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ть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 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деньгами</a:t>
            </a:r>
            <a:endParaRPr sz="1400" dirty="0">
              <a:latin typeface="Calibri"/>
              <a:cs typeface="Calibri"/>
            </a:endParaRPr>
          </a:p>
          <a:p>
            <a:pPr marL="297180" marR="302260" indent="-285115">
              <a:lnSpc>
                <a:spcPts val="1510"/>
              </a:lnSpc>
              <a:spcBef>
                <a:spcPts val="1200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ъ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яс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аим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яз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85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о 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стоимости</a:t>
            </a:r>
            <a:endParaRPr sz="1400" dirty="0">
              <a:latin typeface="Calibri"/>
              <a:cs typeface="Calibri"/>
            </a:endParaRPr>
          </a:p>
          <a:p>
            <a:pPr marL="297180" marR="194945" indent="-285115">
              <a:lnSpc>
                <a:spcPts val="1510"/>
              </a:lnSpc>
              <a:spcBef>
                <a:spcPts val="1210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ми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4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  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ю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т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400" spc="-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пл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endParaRPr sz="1400" dirty="0">
              <a:latin typeface="Calibri"/>
              <a:cs typeface="Calibri"/>
            </a:endParaRPr>
          </a:p>
          <a:p>
            <a:pPr marL="297180" marR="5080" indent="-285115">
              <a:lnSpc>
                <a:spcPts val="1510"/>
              </a:lnSpc>
              <a:spcBef>
                <a:spcPts val="1205"/>
              </a:spcBef>
              <a:buClr>
                <a:srgbClr val="4383DD"/>
              </a:buClr>
              <a:buSzPct val="64285"/>
              <a:buFont typeface="Tahoma"/>
              <a:buChar char="►"/>
              <a:tabLst>
                <a:tab pos="297180" algn="l"/>
                <a:tab pos="297815" algn="l"/>
              </a:tabLst>
            </a:pP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у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ат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ь</a:t>
            </a:r>
            <a:r>
              <a:rPr sz="14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зн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й</a:t>
            </a:r>
            <a:r>
              <a:rPr sz="1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б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4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 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ти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я</a:t>
            </a:r>
            <a:r>
              <a:rPr sz="1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чн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х</a:t>
            </a:r>
            <a:r>
              <a:rPr sz="14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фи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252525"/>
                </a:solidFill>
                <a:latin typeface="Calibri"/>
                <a:cs typeface="Calibri"/>
              </a:rPr>
              <a:t>со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вы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х</a:t>
            </a:r>
            <a:r>
              <a:rPr sz="1400" spc="-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252525"/>
                </a:solidFill>
                <a:latin typeface="Calibri"/>
                <a:cs typeface="Calibri"/>
              </a:rPr>
              <a:t>ц</a:t>
            </a:r>
            <a:r>
              <a:rPr sz="1400" spc="-6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52525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252525"/>
                </a:solidFill>
                <a:latin typeface="Calibri"/>
                <a:cs typeface="Calibri"/>
              </a:rPr>
              <a:t>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952370" y="329006"/>
            <a:ext cx="511302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30" dirty="0"/>
              <a:t>Проект</a:t>
            </a:r>
            <a:r>
              <a:rPr sz="2100" spc="-100" dirty="0"/>
              <a:t> </a:t>
            </a:r>
            <a:r>
              <a:rPr sz="2100" spc="25" dirty="0"/>
              <a:t>«Предпринимательские</a:t>
            </a:r>
            <a:r>
              <a:rPr sz="2100" spc="-110" dirty="0"/>
              <a:t> </a:t>
            </a:r>
            <a:r>
              <a:rPr sz="2100" spc="45" dirty="0"/>
              <a:t>классы»</a:t>
            </a:r>
            <a:endParaRPr sz="2100" dirty="0"/>
          </a:p>
        </p:txBody>
      </p:sp>
      <p:sp>
        <p:nvSpPr>
          <p:cNvPr id="73" name="object 73"/>
          <p:cNvSpPr txBox="1"/>
          <p:nvPr/>
        </p:nvSpPr>
        <p:spPr>
          <a:xfrm>
            <a:off x="2839339" y="5714491"/>
            <a:ext cx="25654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ФП</a:t>
            </a:r>
            <a:r>
              <a:rPr sz="14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3A3838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2.1.2.1.2.3.1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Е.Б.</a:t>
            </a: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Лавренова,</a:t>
            </a:r>
            <a:r>
              <a:rPr sz="14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О.Н.</a:t>
            </a:r>
            <a:r>
              <a:rPr sz="14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Лаврентьева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26302" y="5714491"/>
            <a:ext cx="15163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ФП</a:t>
            </a:r>
            <a:r>
              <a:rPr sz="14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№</a:t>
            </a:r>
            <a:r>
              <a:rPr sz="14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1.1.3.3.3.10.1</a:t>
            </a:r>
            <a:endParaRPr sz="1400" dirty="0">
              <a:latin typeface="Calibri"/>
              <a:cs typeface="Calibri"/>
            </a:endParaRPr>
          </a:p>
          <a:p>
            <a:pPr marL="21590" algn="ctr">
              <a:lnSpc>
                <a:spcPct val="100000"/>
              </a:lnSpc>
            </a:pP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С.В.</a:t>
            </a:r>
            <a:r>
              <a:rPr sz="1400" spc="-6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838"/>
                </a:solidFill>
                <a:latin typeface="Calibri"/>
                <a:cs typeface="Calibri"/>
              </a:rPr>
              <a:t>Толкачева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400" y="2159507"/>
            <a:ext cx="2429256" cy="3384804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251256" y="5689193"/>
            <a:ext cx="2247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НОВИНКА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частях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.</a:t>
            </a:r>
            <a:r>
              <a:rPr sz="1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Б.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Х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оме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н</a:t>
            </a:r>
            <a:r>
              <a:rPr sz="1400" spc="-30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3A3838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.</a:t>
            </a:r>
            <a:r>
              <a:rPr sz="1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14" dirty="0">
                <a:solidFill>
                  <a:srgbClr val="3A3838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.</a:t>
            </a:r>
            <a:r>
              <a:rPr sz="1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у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не</a:t>
            </a:r>
            <a:r>
              <a:rPr sz="1400" spc="-20" dirty="0">
                <a:solidFill>
                  <a:srgbClr val="3A3838"/>
                </a:solidFill>
                <a:latin typeface="Calibri"/>
                <a:cs typeface="Calibri"/>
              </a:rPr>
              <a:t>ц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ова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9" name="object 79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88" name="object 88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125374" y="6552615"/>
            <a:ext cx="2371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4588"/>
            <a:ext cx="12189460" cy="800100"/>
            <a:chOff x="0" y="894588"/>
            <a:chExt cx="12189460" cy="800100"/>
          </a:xfrm>
        </p:grpSpPr>
        <p:sp>
          <p:nvSpPr>
            <p:cNvPr id="3" name="object 3"/>
            <p:cNvSpPr/>
            <p:nvPr/>
          </p:nvSpPr>
          <p:spPr>
            <a:xfrm>
              <a:off x="0" y="894588"/>
              <a:ext cx="12189460" cy="791210"/>
            </a:xfrm>
            <a:custGeom>
              <a:avLst/>
              <a:gdLst/>
              <a:ahLst/>
              <a:cxnLst/>
              <a:rect l="l" t="t" r="r" b="b"/>
              <a:pathLst>
                <a:path w="12189460" h="791210">
                  <a:moveTo>
                    <a:pt x="12188952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2188952" y="790955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02208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1A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148" y="1239519"/>
              <a:ext cx="207027" cy="2376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14677" y="1236657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48406" y="1236657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23479" y="1268844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90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90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22069" y="1258836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4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3388" y="1268844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09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09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1978" y="1258836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90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39558" y="121711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39558" y="1221168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561" y="126574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1854" y="1216901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1854" y="1221168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1854" y="1265262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764" y="1205191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1856" y="1268365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238" y="1122704"/>
              <a:ext cx="371910" cy="944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8163" y="1113405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63" y="1113405"/>
              <a:ext cx="143374" cy="9178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47559" y="1419275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46912" y="1419275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9422" y="1423097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79195" y="1423098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995" y="1423089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27215" y="1349663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27214" y="1349260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9483" y="1353954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9497" y="1353959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9056" y="1353954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46921" y="1280289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46912" y="1280540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9422" y="1284580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79195" y="1284592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995" y="1284580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05615" y="1488418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611" y="1487995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43116" y="1493184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1253" y="1493184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95272" y="1508919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96518" y="1301025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5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39485" y="130102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90761" y="1370165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19784" y="1370177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5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5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5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5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5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5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5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073810" y="1513458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3812" y="1557315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253007" y="1509636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5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5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5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5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5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53007" y="1513458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5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5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5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5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5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5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253007" y="1556727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0074" y="1497953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53009" y="1560176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517" y="1444548"/>
              <a:ext cx="500812" cy="6484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6581" y="1045458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40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310718" y="1045463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40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40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10311" y="1406645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69100" y="1155610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8853" y="1084317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853" y="1084880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40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661922" y="1718310"/>
            <a:ext cx="2919095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595"/>
              </a:lnSpc>
              <a:spcBef>
                <a:spcPts val="105"/>
              </a:spcBef>
              <a:buFont typeface="Tahoma"/>
              <a:buChar char="•"/>
              <a:tabLst>
                <a:tab pos="240665" algn="l"/>
                <a:tab pos="241300" algn="l"/>
              </a:tabLst>
            </a:pP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советник</a:t>
            </a:r>
            <a:r>
              <a:rPr sz="1400" spc="-4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директора</a:t>
            </a:r>
            <a:r>
              <a:rPr sz="1400" spc="-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школы</a:t>
            </a:r>
            <a:r>
              <a:rPr sz="1400" spc="-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2C2B8D"/>
                </a:solidFill>
                <a:latin typeface="Calibri Light"/>
                <a:cs typeface="Calibri Light"/>
              </a:rPr>
              <a:t>по</a:t>
            </a:r>
            <a:r>
              <a:rPr sz="14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2C2B8D"/>
                </a:solidFill>
                <a:latin typeface="Calibri Light"/>
                <a:cs typeface="Calibri Light"/>
              </a:rPr>
              <a:t>ВР</a:t>
            </a:r>
            <a:endParaRPr sz="1400" dirty="0">
              <a:latin typeface="Calibri Light"/>
              <a:cs typeface="Calibri Light"/>
            </a:endParaRPr>
          </a:p>
          <a:p>
            <a:pPr marL="241300" indent="-228600">
              <a:lnSpc>
                <a:spcPts val="1510"/>
              </a:lnSpc>
              <a:buFont typeface="Tahoma"/>
              <a:buChar char="•"/>
              <a:tabLst>
                <a:tab pos="240665" algn="l"/>
                <a:tab pos="241300" algn="l"/>
              </a:tabLst>
            </a:pP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заместитель</a:t>
            </a:r>
            <a:r>
              <a:rPr sz="1400" spc="-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директора</a:t>
            </a:r>
            <a:r>
              <a:rPr sz="1400" spc="-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школы</a:t>
            </a:r>
            <a:r>
              <a:rPr sz="1400" spc="-4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2C2B8D"/>
                </a:solidFill>
                <a:latin typeface="Calibri Light"/>
                <a:cs typeface="Calibri Light"/>
              </a:rPr>
              <a:t>по</a:t>
            </a:r>
            <a:r>
              <a:rPr sz="14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2C2B8D"/>
                </a:solidFill>
                <a:latin typeface="Calibri Light"/>
                <a:cs typeface="Calibri Light"/>
              </a:rPr>
              <a:t>ВР</a:t>
            </a:r>
            <a:endParaRPr sz="1400" dirty="0">
              <a:latin typeface="Calibri Light"/>
              <a:cs typeface="Calibri Light"/>
            </a:endParaRPr>
          </a:p>
          <a:p>
            <a:pPr marL="241300" indent="-228600">
              <a:lnSpc>
                <a:spcPts val="1510"/>
              </a:lnSpc>
              <a:buFont typeface="Tahoma"/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учитель</a:t>
            </a:r>
            <a:endParaRPr sz="1400" dirty="0">
              <a:latin typeface="Calibri Light"/>
              <a:cs typeface="Calibri Light"/>
            </a:endParaRPr>
          </a:p>
          <a:p>
            <a:pPr marL="241300" indent="-228600">
              <a:lnSpc>
                <a:spcPts val="1595"/>
              </a:lnSpc>
              <a:buFont typeface="Tahoma"/>
              <a:buChar char="•"/>
              <a:tabLst>
                <a:tab pos="240665" algn="l"/>
                <a:tab pos="241300" algn="l"/>
              </a:tabLst>
            </a:pP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классный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руководитель</a:t>
            </a:r>
            <a:endParaRPr sz="1400" dirty="0">
              <a:latin typeface="Calibri Light"/>
              <a:cs typeface="Calibri Ligh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45177" y="2577124"/>
            <a:ext cx="6477635" cy="4204970"/>
            <a:chOff x="245177" y="2577124"/>
            <a:chExt cx="6477635" cy="4204970"/>
          </a:xfrm>
        </p:grpSpPr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177" y="2577124"/>
              <a:ext cx="6477372" cy="420461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" y="2735579"/>
              <a:ext cx="5980176" cy="370789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94376" y="2825495"/>
              <a:ext cx="946785" cy="233679"/>
            </a:xfrm>
            <a:custGeom>
              <a:avLst/>
              <a:gdLst/>
              <a:ahLst/>
              <a:cxnLst/>
              <a:rect l="l" t="t" r="r" b="b"/>
              <a:pathLst>
                <a:path w="946785" h="233680">
                  <a:moveTo>
                    <a:pt x="946403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946403" y="23317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158364" y="1041272"/>
            <a:ext cx="7555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2C2B8D"/>
                </a:solidFill>
                <a:latin typeface="Calibri Light"/>
                <a:cs typeface="Calibri Light"/>
              </a:rPr>
              <a:t>Помощь</a:t>
            </a:r>
            <a:r>
              <a:rPr sz="20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20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spc="-35" dirty="0">
                <a:solidFill>
                  <a:srgbClr val="2C2B8D"/>
                </a:solidFill>
                <a:latin typeface="Calibri Light"/>
                <a:cs typeface="Calibri Light"/>
              </a:rPr>
              <a:t>планировании</a:t>
            </a:r>
            <a:r>
              <a:rPr sz="20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2000" spc="-6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spc="-35" dirty="0">
                <a:solidFill>
                  <a:srgbClr val="2C2B8D"/>
                </a:solidFill>
                <a:latin typeface="Calibri Light"/>
                <a:cs typeface="Calibri Light"/>
              </a:rPr>
              <a:t>организации</a:t>
            </a:r>
            <a:r>
              <a:rPr sz="2000" spc="-1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spc="-35" dirty="0">
                <a:solidFill>
                  <a:srgbClr val="2C2B8D"/>
                </a:solidFill>
                <a:latin typeface="Calibri Light"/>
                <a:cs typeface="Calibri Light"/>
              </a:rPr>
              <a:t>воспитательной</a:t>
            </a:r>
            <a:r>
              <a:rPr sz="20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spc="-30" dirty="0">
                <a:solidFill>
                  <a:srgbClr val="2C2B8D"/>
                </a:solidFill>
                <a:latin typeface="Calibri Light"/>
                <a:cs typeface="Calibri Light"/>
              </a:rPr>
              <a:t>работы</a:t>
            </a:r>
            <a:r>
              <a:rPr sz="2000" spc="-9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2000" spc="-6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2000" spc="-30" dirty="0">
                <a:solidFill>
                  <a:srgbClr val="2C2B8D"/>
                </a:solidFill>
                <a:latin typeface="Calibri Light"/>
                <a:cs typeface="Calibri Light"/>
              </a:rPr>
              <a:t>школе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 txBox="1"/>
          <p:nvPr/>
        </p:nvSpPr>
        <p:spPr>
          <a:xfrm>
            <a:off x="6857238" y="1751202"/>
            <a:ext cx="281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з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м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ж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ост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1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ц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ф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ог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9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с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ви</a:t>
            </a:r>
            <a:r>
              <a:rPr sz="1600" spc="-50" dirty="0">
                <a:solidFill>
                  <a:srgbClr val="2C2B8D"/>
                </a:solidFill>
                <a:latin typeface="Calibri Light"/>
                <a:cs typeface="Calibri Light"/>
              </a:rPr>
              <a:t>с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: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57238" y="2097150"/>
            <a:ext cx="4183379" cy="38506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101600" indent="-229235">
              <a:lnSpc>
                <a:spcPts val="1730"/>
              </a:lnSpc>
              <a:spcBef>
                <a:spcPts val="310"/>
              </a:spcBef>
              <a:buFont typeface="Tahoma"/>
              <a:buChar char="•"/>
              <a:tabLst>
                <a:tab pos="241300" algn="l"/>
                <a:tab pos="241935" algn="l"/>
              </a:tabLst>
            </a:pP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том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з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1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нно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с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з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д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ч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й 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Программы</a:t>
            </a:r>
            <a:r>
              <a:rPr sz="1600" spc="-10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воспитания</a:t>
            </a:r>
            <a:r>
              <a:rPr sz="1600" spc="-9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6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календарного</a:t>
            </a:r>
            <a:r>
              <a:rPr sz="1600" spc="-9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Плана </a:t>
            </a:r>
            <a:r>
              <a:rPr sz="1600" spc="-3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воспитательной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работы школы 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по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модулям 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Примерной</a:t>
            </a:r>
            <a:r>
              <a:rPr sz="1600" spc="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программы</a:t>
            </a:r>
            <a:r>
              <a:rPr sz="160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воспитания</a:t>
            </a:r>
            <a:r>
              <a:rPr sz="1600" spc="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 </a:t>
            </a:r>
            <a:r>
              <a:rPr sz="160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направлениям</a:t>
            </a:r>
            <a:r>
              <a:rPr sz="160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воспитания</a:t>
            </a:r>
            <a:r>
              <a:rPr sz="1600" spc="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ФГОС</a:t>
            </a:r>
            <a:endParaRPr sz="1600" dirty="0">
              <a:latin typeface="Calibri Light"/>
              <a:cs typeface="Calibri Light"/>
            </a:endParaRPr>
          </a:p>
          <a:p>
            <a:pPr marL="241300" marR="83820" indent="-229235">
              <a:lnSpc>
                <a:spcPts val="1730"/>
              </a:lnSpc>
              <a:spcBef>
                <a:spcPts val="1000"/>
              </a:spcBef>
              <a:buFont typeface="Tahoma"/>
              <a:buChar char="•"/>
              <a:tabLst>
                <a:tab pos="241300" algn="l"/>
                <a:tab pos="241935" algn="l"/>
              </a:tabLst>
            </a:pP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ис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по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л</a:t>
            </a:r>
            <a:r>
              <a:rPr sz="1600" spc="-50" dirty="0">
                <a:solidFill>
                  <a:srgbClr val="2C2B8D"/>
                </a:solidFill>
                <a:latin typeface="Calibri Light"/>
                <a:cs typeface="Calibri Light"/>
              </a:rPr>
              <a:t>ь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з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ва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1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г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ы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х</a:t>
            </a:r>
            <a:r>
              <a:rPr sz="16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м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ат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иал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в 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(сценариев)</a:t>
            </a:r>
            <a:r>
              <a:rPr sz="1600" spc="27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для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организации</a:t>
            </a:r>
            <a:r>
              <a:rPr sz="1600" spc="3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воспитательной </a:t>
            </a:r>
            <a:r>
              <a:rPr sz="1600" spc="-3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работы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в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школе (материалы </a:t>
            </a:r>
            <a:r>
              <a:rPr sz="1600" spc="-15" dirty="0">
                <a:solidFill>
                  <a:srgbClr val="2C2B8D"/>
                </a:solidFill>
                <a:latin typeface="Calibri Light"/>
                <a:cs typeface="Calibri Light"/>
              </a:rPr>
              <a:t>ГК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авторские, 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возможна</a:t>
            </a:r>
            <a:r>
              <a:rPr sz="160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подгрузка</a:t>
            </a:r>
            <a:r>
              <a:rPr sz="1600" spc="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разработок</a:t>
            </a:r>
            <a:r>
              <a:rPr sz="1600" spc="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учителей)</a:t>
            </a:r>
            <a:endParaRPr sz="1600" dirty="0">
              <a:latin typeface="Calibri Light"/>
              <a:cs typeface="Calibri Light"/>
            </a:endParaRPr>
          </a:p>
          <a:p>
            <a:pPr marL="241300" marR="158750" indent="-229235">
              <a:lnSpc>
                <a:spcPts val="1730"/>
              </a:lnSpc>
              <a:spcBef>
                <a:spcPts val="990"/>
              </a:spcBef>
              <a:buFont typeface="Tahoma"/>
              <a:buChar char="•"/>
              <a:tabLst>
                <a:tab pos="241300" algn="l"/>
                <a:tab pos="241935" algn="l"/>
              </a:tabLst>
            </a:pP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библиотека</a:t>
            </a:r>
            <a:r>
              <a:rPr sz="16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учебных</a:t>
            </a:r>
            <a:r>
              <a:rPr sz="16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методических</a:t>
            </a:r>
            <a:r>
              <a:rPr sz="1600" spc="-9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пособий </a:t>
            </a:r>
            <a:r>
              <a:rPr sz="1600" spc="-3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по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воспитательной</a:t>
            </a:r>
            <a:r>
              <a:rPr sz="1600" spc="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работе</a:t>
            </a:r>
            <a:endParaRPr sz="1600" dirty="0">
              <a:latin typeface="Calibri Light"/>
              <a:cs typeface="Calibri Light"/>
            </a:endParaRPr>
          </a:p>
          <a:p>
            <a:pPr marL="241300" marR="20955" indent="-229235">
              <a:lnSpc>
                <a:spcPts val="1730"/>
              </a:lnSpc>
              <a:spcBef>
                <a:spcPts val="994"/>
              </a:spcBef>
              <a:buFont typeface="Tahoma"/>
              <a:buChar char="•"/>
              <a:tabLst>
                <a:tab pos="241300" algn="l"/>
                <a:tab pos="241935" algn="l"/>
              </a:tabLst>
            </a:pP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автоматизированное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проведение самоанализа </a:t>
            </a:r>
            <a:r>
              <a:rPr sz="1600" spc="-3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с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п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ель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й</a:t>
            </a:r>
            <a:r>
              <a:rPr sz="1600" spc="-1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ы</a:t>
            </a:r>
            <a:r>
              <a:rPr sz="1600" spc="-10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шко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л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endParaRPr sz="1600" dirty="0">
              <a:latin typeface="Calibri Light"/>
              <a:cs typeface="Calibri Light"/>
            </a:endParaRPr>
          </a:p>
          <a:p>
            <a:pPr marL="241300" marR="5080" indent="-229235">
              <a:lnSpc>
                <a:spcPts val="1730"/>
              </a:lnSpc>
              <a:spcBef>
                <a:spcPts val="1000"/>
              </a:spcBef>
              <a:buFont typeface="Tahoma"/>
              <a:buChar char="•"/>
              <a:tabLst>
                <a:tab pos="241300" algn="l"/>
                <a:tab pos="241935" algn="l"/>
              </a:tabLst>
            </a:pP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ис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ль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з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ва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ли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50" dirty="0">
                <a:solidFill>
                  <a:srgbClr val="2C2B8D"/>
                </a:solidFill>
                <a:latin typeface="Calibri Light"/>
                <a:cs typeface="Calibri Light"/>
              </a:rPr>
              <a:t>к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9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но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м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ив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ы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х  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д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ку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м</a:t>
            </a:r>
            <a:r>
              <a:rPr sz="1600" spc="-4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н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10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с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п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ль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но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й</a:t>
            </a:r>
            <a:r>
              <a:rPr sz="1600" spc="1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р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а</a:t>
            </a:r>
            <a:r>
              <a:rPr sz="1600" spc="-30" dirty="0">
                <a:solidFill>
                  <a:srgbClr val="2C2B8D"/>
                </a:solidFill>
                <a:latin typeface="Calibri Light"/>
                <a:cs typeface="Calibri Light"/>
              </a:rPr>
              <a:t>б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от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r>
              <a:rPr sz="1600" spc="-1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в</a:t>
            </a:r>
            <a:r>
              <a:rPr sz="1600" spc="-4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2C2B8D"/>
                </a:solidFill>
                <a:latin typeface="Calibri Light"/>
                <a:cs typeface="Calibri Light"/>
              </a:rPr>
              <a:t>шко</a:t>
            </a:r>
            <a:r>
              <a:rPr sz="1600" spc="-25" dirty="0">
                <a:solidFill>
                  <a:srgbClr val="2C2B8D"/>
                </a:solidFill>
                <a:latin typeface="Calibri Light"/>
                <a:cs typeface="Calibri Light"/>
              </a:rPr>
              <a:t>л</a:t>
            </a:r>
            <a:r>
              <a:rPr sz="1600" spc="-5" dirty="0">
                <a:solidFill>
                  <a:srgbClr val="2C2B8D"/>
                </a:solidFill>
                <a:latin typeface="Calibri Light"/>
                <a:cs typeface="Calibri Light"/>
              </a:rPr>
              <a:t>е</a:t>
            </a:r>
            <a:endParaRPr sz="1600" dirty="0">
              <a:latin typeface="Calibri Light"/>
              <a:cs typeface="Calibri Light"/>
            </a:endParaRPr>
          </a:p>
        </p:txBody>
      </p:sp>
      <p:pic>
        <p:nvPicPr>
          <p:cNvPr id="70" name="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312" y="1862327"/>
            <a:ext cx="705612" cy="463296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2" name="object 72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774191" y="195071"/>
            <a:ext cx="203200" cy="254635"/>
          </a:xfrm>
          <a:custGeom>
            <a:avLst/>
            <a:gdLst/>
            <a:ahLst/>
            <a:cxnLst/>
            <a:rect l="l" t="t" r="r" b="b"/>
            <a:pathLst>
              <a:path w="203200" h="254634">
                <a:moveTo>
                  <a:pt x="101993" y="0"/>
                </a:moveTo>
                <a:lnTo>
                  <a:pt x="0" y="27939"/>
                </a:lnTo>
                <a:lnTo>
                  <a:pt x="13512" y="219710"/>
                </a:lnTo>
                <a:lnTo>
                  <a:pt x="51473" y="235076"/>
                </a:lnTo>
                <a:lnTo>
                  <a:pt x="101993" y="254507"/>
                </a:lnTo>
                <a:lnTo>
                  <a:pt x="133063" y="242062"/>
                </a:lnTo>
                <a:lnTo>
                  <a:pt x="101993" y="242062"/>
                </a:lnTo>
                <a:lnTo>
                  <a:pt x="24447" y="211454"/>
                </a:lnTo>
                <a:lnTo>
                  <a:pt x="17691" y="126619"/>
                </a:lnTo>
                <a:lnTo>
                  <a:pt x="37428" y="126619"/>
                </a:lnTo>
                <a:lnTo>
                  <a:pt x="51473" y="102870"/>
                </a:lnTo>
                <a:lnTo>
                  <a:pt x="62414" y="84835"/>
                </a:lnTo>
                <a:lnTo>
                  <a:pt x="33781" y="84835"/>
                </a:lnTo>
                <a:lnTo>
                  <a:pt x="33781" y="61213"/>
                </a:lnTo>
                <a:lnTo>
                  <a:pt x="32499" y="30606"/>
                </a:lnTo>
                <a:lnTo>
                  <a:pt x="51473" y="25019"/>
                </a:lnTo>
                <a:lnTo>
                  <a:pt x="72072" y="19430"/>
                </a:lnTo>
                <a:lnTo>
                  <a:pt x="101993" y="19430"/>
                </a:lnTo>
                <a:lnTo>
                  <a:pt x="101993" y="11175"/>
                </a:lnTo>
                <a:lnTo>
                  <a:pt x="142273" y="11175"/>
                </a:lnTo>
                <a:lnTo>
                  <a:pt x="101993" y="0"/>
                </a:lnTo>
                <a:close/>
              </a:path>
              <a:path w="203200" h="254634">
                <a:moveTo>
                  <a:pt x="131914" y="45974"/>
                </a:moveTo>
                <a:lnTo>
                  <a:pt x="130619" y="130555"/>
                </a:lnTo>
                <a:lnTo>
                  <a:pt x="101993" y="132206"/>
                </a:lnTo>
                <a:lnTo>
                  <a:pt x="101993" y="242062"/>
                </a:lnTo>
                <a:lnTo>
                  <a:pt x="133063" y="242062"/>
                </a:lnTo>
                <a:lnTo>
                  <a:pt x="188861" y="219710"/>
                </a:lnTo>
                <a:lnTo>
                  <a:pt x="195483" y="127888"/>
                </a:lnTo>
                <a:lnTo>
                  <a:pt x="158940" y="127888"/>
                </a:lnTo>
                <a:lnTo>
                  <a:pt x="163118" y="51307"/>
                </a:lnTo>
                <a:lnTo>
                  <a:pt x="131914" y="45974"/>
                </a:lnTo>
                <a:close/>
              </a:path>
              <a:path w="203200" h="254634">
                <a:moveTo>
                  <a:pt x="101993" y="66801"/>
                </a:moveTo>
                <a:lnTo>
                  <a:pt x="73355" y="66801"/>
                </a:lnTo>
                <a:lnTo>
                  <a:pt x="72072" y="90424"/>
                </a:lnTo>
                <a:lnTo>
                  <a:pt x="73355" y="130555"/>
                </a:lnTo>
                <a:lnTo>
                  <a:pt x="101993" y="132206"/>
                </a:lnTo>
                <a:lnTo>
                  <a:pt x="101993" y="66801"/>
                </a:lnTo>
                <a:close/>
              </a:path>
              <a:path w="203200" h="254634">
                <a:moveTo>
                  <a:pt x="37428" y="126619"/>
                </a:moveTo>
                <a:lnTo>
                  <a:pt x="17691" y="126619"/>
                </a:lnTo>
                <a:lnTo>
                  <a:pt x="36677" y="127888"/>
                </a:lnTo>
                <a:lnTo>
                  <a:pt x="37428" y="126619"/>
                </a:lnTo>
                <a:close/>
              </a:path>
              <a:path w="203200" h="254634">
                <a:moveTo>
                  <a:pt x="142273" y="11175"/>
                </a:moveTo>
                <a:lnTo>
                  <a:pt x="101993" y="11175"/>
                </a:lnTo>
                <a:lnTo>
                  <a:pt x="191757" y="36195"/>
                </a:lnTo>
                <a:lnTo>
                  <a:pt x="185000" y="126619"/>
                </a:lnTo>
                <a:lnTo>
                  <a:pt x="158940" y="127888"/>
                </a:lnTo>
                <a:lnTo>
                  <a:pt x="195483" y="127888"/>
                </a:lnTo>
                <a:lnTo>
                  <a:pt x="202692" y="27939"/>
                </a:lnTo>
                <a:lnTo>
                  <a:pt x="142273" y="11175"/>
                </a:lnTo>
                <a:close/>
              </a:path>
              <a:path w="203200" h="254634">
                <a:moveTo>
                  <a:pt x="101993" y="19430"/>
                </a:moveTo>
                <a:lnTo>
                  <a:pt x="72072" y="19430"/>
                </a:lnTo>
                <a:lnTo>
                  <a:pt x="51473" y="52958"/>
                </a:lnTo>
                <a:lnTo>
                  <a:pt x="33781" y="84835"/>
                </a:lnTo>
                <a:lnTo>
                  <a:pt x="62414" y="84835"/>
                </a:lnTo>
                <a:lnTo>
                  <a:pt x="73355" y="66801"/>
                </a:lnTo>
                <a:lnTo>
                  <a:pt x="101993" y="66801"/>
                </a:lnTo>
                <a:lnTo>
                  <a:pt x="101993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1008380" y="97027"/>
            <a:ext cx="10018395" cy="6273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25830" marR="5080" indent="-913130">
              <a:lnSpc>
                <a:spcPts val="2170"/>
              </a:lnSpc>
              <a:spcBef>
                <a:spcPts val="500"/>
              </a:spcBef>
              <a:tabLst>
                <a:tab pos="560070" algn="l"/>
                <a:tab pos="925194" algn="l"/>
              </a:tabLst>
            </a:pPr>
            <a:r>
              <a:rPr sz="2100" u="heavy" spc="5" dirty="0"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00" spc="5" dirty="0">
                <a:latin typeface="Times New Roman"/>
                <a:cs typeface="Times New Roman"/>
              </a:rPr>
              <a:t>	</a:t>
            </a:r>
            <a:r>
              <a:rPr sz="2100" spc="50" dirty="0"/>
              <a:t>Цифровой</a:t>
            </a:r>
            <a:r>
              <a:rPr sz="2100" spc="-85" dirty="0"/>
              <a:t> </a:t>
            </a:r>
            <a:r>
              <a:rPr sz="2100" spc="55" dirty="0"/>
              <a:t>сервис</a:t>
            </a:r>
            <a:r>
              <a:rPr sz="2100" spc="-90" dirty="0"/>
              <a:t> </a:t>
            </a:r>
            <a:r>
              <a:rPr sz="2100" spc="45" dirty="0"/>
              <a:t>«ПРОвоспитание»</a:t>
            </a:r>
            <a:r>
              <a:rPr sz="2100" spc="-65" dirty="0"/>
              <a:t> </a:t>
            </a:r>
            <a:r>
              <a:rPr sz="2100" spc="225" dirty="0"/>
              <a:t>—</a:t>
            </a:r>
            <a:r>
              <a:rPr sz="2100" spc="-60" dirty="0"/>
              <a:t> </a:t>
            </a:r>
            <a:r>
              <a:rPr sz="2100" spc="30" dirty="0"/>
              <a:t>обеспечение</a:t>
            </a:r>
            <a:r>
              <a:rPr sz="2100" spc="-85" dirty="0"/>
              <a:t> </a:t>
            </a:r>
            <a:r>
              <a:rPr sz="2100" spc="5" dirty="0"/>
              <a:t>единого</a:t>
            </a:r>
            <a:r>
              <a:rPr sz="2100" spc="-75" dirty="0"/>
              <a:t> </a:t>
            </a:r>
            <a:r>
              <a:rPr sz="2100" spc="25" dirty="0"/>
              <a:t>подхода</a:t>
            </a:r>
            <a:r>
              <a:rPr sz="2100" spc="-55" dirty="0"/>
              <a:t> </a:t>
            </a:r>
            <a:r>
              <a:rPr sz="2100" spc="-114" dirty="0"/>
              <a:t>к </a:t>
            </a:r>
            <a:r>
              <a:rPr sz="2100" spc="-645" dirty="0"/>
              <a:t> </a:t>
            </a:r>
            <a:r>
              <a:rPr sz="2100" spc="25" dirty="0"/>
              <a:t>содержанию</a:t>
            </a:r>
            <a:r>
              <a:rPr sz="2100" spc="-90" dirty="0"/>
              <a:t> </a:t>
            </a:r>
            <a:r>
              <a:rPr sz="2100" spc="20" dirty="0"/>
              <a:t>воспитательной</a:t>
            </a:r>
            <a:r>
              <a:rPr sz="2100" spc="-110" dirty="0"/>
              <a:t> </a:t>
            </a:r>
            <a:r>
              <a:rPr sz="2100" spc="35" dirty="0"/>
              <a:t>деятельности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5374" y="6552615"/>
            <a:ext cx="2371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33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98" y="2221992"/>
            <a:ext cx="6871875" cy="21345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45819"/>
            <a:ext cx="12189460" cy="730250"/>
            <a:chOff x="0" y="845819"/>
            <a:chExt cx="12189460" cy="730250"/>
          </a:xfrm>
        </p:grpSpPr>
        <p:sp>
          <p:nvSpPr>
            <p:cNvPr id="4" name="object 4"/>
            <p:cNvSpPr/>
            <p:nvPr/>
          </p:nvSpPr>
          <p:spPr>
            <a:xfrm>
              <a:off x="0" y="845819"/>
              <a:ext cx="12189460" cy="730250"/>
            </a:xfrm>
            <a:custGeom>
              <a:avLst/>
              <a:gdLst/>
              <a:ahLst/>
              <a:cxnLst/>
              <a:rect l="l" t="t" r="r" b="b"/>
              <a:pathLst>
                <a:path w="12189460" h="730250">
                  <a:moveTo>
                    <a:pt x="12188952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12188952" y="729996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EEBF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51915"/>
              <a:ext cx="1748155" cy="699770"/>
            </a:xfrm>
            <a:custGeom>
              <a:avLst/>
              <a:gdLst/>
              <a:ahLst/>
              <a:cxnLst/>
              <a:rect l="l" t="t" r="r" b="b"/>
              <a:pathLst>
                <a:path w="1748155" h="699769">
                  <a:moveTo>
                    <a:pt x="1748028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1748028" y="699515"/>
                  </a:lnTo>
                  <a:lnTo>
                    <a:pt x="1748028" y="0"/>
                  </a:lnTo>
                  <a:close/>
                </a:path>
              </a:pathLst>
            </a:custGeom>
            <a:solidFill>
              <a:srgbClr val="40A7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908" y="1145031"/>
              <a:ext cx="207027" cy="2376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9437" y="1142169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33166" y="1142169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8239" y="1174356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90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90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6829" y="1164348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4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4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148" y="1174356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09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09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6738" y="1164348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90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90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318" y="1122628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24318" y="1126680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321" y="1171255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6614" y="1122413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6614" y="1126680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614" y="1170774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20524" y="1110703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6616" y="1173877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998" y="1028216"/>
              <a:ext cx="371910" cy="944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2922" y="1018917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922" y="1018917"/>
              <a:ext cx="143374" cy="917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2319" y="1324787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672" y="1324787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4182" y="1328609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955" y="1328610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3755" y="1328601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11975" y="1255175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11974" y="1254772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4243" y="1259466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257" y="1259471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3816" y="1259466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1681" y="1185801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1672" y="1186052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4182" y="1190092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63955" y="1190104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53755" y="119009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90375" y="1393930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0371" y="1393507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27876" y="1398696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4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6013" y="1398696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4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80032" y="1414431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1278" y="1206537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5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5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24246" y="1206537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75520" y="1275677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04544" y="1275689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5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5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5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5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5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5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5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8570" y="1418970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8572" y="1462827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37767" y="1415148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5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5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5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5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5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5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237767" y="1418970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5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5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5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5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5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5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7767" y="1462239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4834" y="1403465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7769" y="1465688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5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277" y="1350060"/>
              <a:ext cx="500812" cy="648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1341" y="950970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40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95478" y="950975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40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40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071" y="1312157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53860" y="1061122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13613" y="989829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13613" y="990392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40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10895" y="5209032"/>
            <a:ext cx="6460490" cy="9423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6034" rIns="0" bIns="0" rtlCol="0">
            <a:spAutoFit/>
          </a:bodyPr>
          <a:lstStyle/>
          <a:p>
            <a:pPr marL="434340" marR="85090" indent="-342900">
              <a:lnSpc>
                <a:spcPct val="114999"/>
              </a:lnSpc>
              <a:spcBef>
                <a:spcPts val="204"/>
              </a:spcBef>
              <a:buFont typeface="Courier New"/>
              <a:buChar char="o"/>
              <a:tabLst>
                <a:tab pos="434340" algn="l"/>
                <a:tab pos="434975" algn="l"/>
              </a:tabLst>
            </a:pPr>
            <a:r>
              <a:rPr sz="1200" spc="-5" dirty="0">
                <a:latin typeface="Calibri"/>
                <a:cs typeface="Calibri"/>
              </a:rPr>
              <a:t>Пошаговый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алгоритм</a:t>
            </a:r>
            <a:r>
              <a:rPr sz="1200" spc="-5" dirty="0">
                <a:latin typeface="Calibri"/>
                <a:cs typeface="Calibri"/>
              </a:rPr>
              <a:t> ведения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проектной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r>
              <a:rPr sz="1200" spc="-5" dirty="0">
                <a:latin typeface="Calibri"/>
                <a:cs typeface="Calibri"/>
              </a:rPr>
              <a:t> для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учителей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учеников</a:t>
            </a:r>
            <a:r>
              <a:rPr sz="1200" dirty="0">
                <a:latin typeface="Calibri"/>
                <a:cs typeface="Calibri"/>
              </a:rPr>
              <a:t> с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методическими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рекомендациями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каждому</a:t>
            </a:r>
            <a:r>
              <a:rPr sz="1200" dirty="0">
                <a:latin typeface="Calibri"/>
                <a:cs typeface="Calibri"/>
              </a:rPr>
              <a:t> шагу</a:t>
            </a:r>
          </a:p>
          <a:p>
            <a:pPr marL="434340" indent="-34353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434340" algn="l"/>
                <a:tab pos="434975" algn="l"/>
              </a:tabLst>
            </a:pPr>
            <a:r>
              <a:rPr sz="1200" spc="-5" dirty="0">
                <a:latin typeface="Calibri"/>
                <a:cs typeface="Calibri"/>
              </a:rPr>
              <a:t>Банк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тем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проектов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различным </a:t>
            </a:r>
            <a:r>
              <a:rPr sz="1200" dirty="0">
                <a:latin typeface="Calibri"/>
                <a:cs typeface="Calibri"/>
              </a:rPr>
              <a:t>видам,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направлениям,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предметам,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классам</a:t>
            </a:r>
            <a:endParaRPr sz="1200" dirty="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434340" algn="l"/>
                <a:tab pos="434975" algn="l"/>
              </a:tabLst>
            </a:pPr>
            <a:r>
              <a:rPr sz="1200" spc="-5" dirty="0">
                <a:latin typeface="Calibri"/>
                <a:cs typeface="Calibri"/>
              </a:rPr>
              <a:t>Критерии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оценивания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проектов для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учителей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учеников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03693" y="4616932"/>
            <a:ext cx="3627120" cy="1824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Д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ос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п</a:t>
            </a:r>
            <a:r>
              <a:rPr sz="1400" spc="-5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24/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7</a:t>
            </a:r>
            <a:endParaRPr sz="14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Коммуникация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учитель/</a:t>
            </a:r>
            <a:r>
              <a:rPr sz="1400" spc="-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ученик</a:t>
            </a:r>
            <a:endParaRPr sz="1400" dirty="0">
              <a:latin typeface="Calibri Light"/>
              <a:cs typeface="Calibri Light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4 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вида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проектов: исследовательский 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(ес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ес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венн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о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-на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уч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ны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й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,</a:t>
            </a:r>
            <a:r>
              <a:rPr sz="14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г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ман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ит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арны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й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)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, 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творческий,</a:t>
            </a:r>
            <a:r>
              <a:rPr sz="1400" spc="-4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производственный, социальный</a:t>
            </a:r>
            <a:endParaRPr sz="14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Возможность</a:t>
            </a:r>
            <a:r>
              <a:rPr sz="1400" spc="-6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выполнять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проект</a:t>
            </a:r>
            <a:r>
              <a:rPr sz="1400" spc="-6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2C2B8D"/>
                </a:solidFill>
                <a:latin typeface="Calibri Light"/>
                <a:cs typeface="Calibri Light"/>
              </a:rPr>
              <a:t>на</a:t>
            </a:r>
            <a:r>
              <a:rPr sz="1400" spc="-4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4</a:t>
            </a:r>
            <a:r>
              <a:rPr sz="1400" spc="-50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разных</a:t>
            </a:r>
            <a:endParaRPr sz="1400" dirty="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у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ровня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х</a:t>
            </a:r>
            <a:r>
              <a:rPr sz="1400" spc="-55" dirty="0">
                <a:solidFill>
                  <a:srgbClr val="2C2B8D"/>
                </a:solidFill>
                <a:latin typeface="Calibri Light"/>
                <a:cs typeface="Calibri Light"/>
              </a:rPr>
              <a:t> 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сло</a:t>
            </a:r>
            <a:r>
              <a:rPr sz="1400" spc="-20" dirty="0">
                <a:solidFill>
                  <a:srgbClr val="2C2B8D"/>
                </a:solidFill>
                <a:latin typeface="Calibri Light"/>
                <a:cs typeface="Calibri Light"/>
              </a:rPr>
              <a:t>ж</a:t>
            </a:r>
            <a:r>
              <a:rPr sz="1400" spc="-25" dirty="0">
                <a:solidFill>
                  <a:srgbClr val="2C2B8D"/>
                </a:solidFill>
                <a:latin typeface="Calibri Light"/>
                <a:cs typeface="Calibri Light"/>
              </a:rPr>
              <a:t>нос</a:t>
            </a:r>
            <a:r>
              <a:rPr sz="1400" spc="-30" dirty="0">
                <a:solidFill>
                  <a:srgbClr val="2C2B8D"/>
                </a:solidFill>
                <a:latin typeface="Calibri Light"/>
                <a:cs typeface="Calibri Light"/>
              </a:rPr>
              <a:t>т</a:t>
            </a:r>
            <a:r>
              <a:rPr sz="1400" dirty="0">
                <a:solidFill>
                  <a:srgbClr val="2C2B8D"/>
                </a:solidFill>
                <a:latin typeface="Calibri Light"/>
                <a:cs typeface="Calibri Light"/>
              </a:rPr>
              <a:t>и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Цифровой</a:t>
            </a:r>
            <a:r>
              <a:rPr spc="-30" dirty="0"/>
              <a:t> </a:t>
            </a:r>
            <a:r>
              <a:rPr spc="25" dirty="0"/>
              <a:t>сервис</a:t>
            </a:r>
            <a:r>
              <a:rPr spc="-45" dirty="0"/>
              <a:t> </a:t>
            </a:r>
            <a:r>
              <a:rPr spc="-10" dirty="0"/>
              <a:t>по</a:t>
            </a:r>
            <a:r>
              <a:rPr spc="-60" dirty="0"/>
              <a:t> </a:t>
            </a:r>
            <a:r>
              <a:rPr spc="-5" dirty="0"/>
              <a:t>сопровождению</a:t>
            </a:r>
            <a:r>
              <a:rPr spc="-35" dirty="0"/>
              <a:t> </a:t>
            </a:r>
            <a:r>
              <a:rPr spc="-10" dirty="0"/>
              <a:t>проектной</a:t>
            </a:r>
            <a:r>
              <a:rPr spc="-30" dirty="0"/>
              <a:t> </a:t>
            </a:r>
            <a:r>
              <a:rPr spc="10" dirty="0"/>
              <a:t>деятельности</a:t>
            </a:r>
          </a:p>
          <a:p>
            <a:pPr>
              <a:lnSpc>
                <a:spcPct val="100000"/>
              </a:lnSpc>
            </a:pPr>
            <a:endParaRPr sz="1800" dirty="0"/>
          </a:p>
          <a:p>
            <a:pPr marL="5207000">
              <a:lnSpc>
                <a:spcPct val="100000"/>
              </a:lnSpc>
              <a:spcBef>
                <a:spcPts val="1220"/>
              </a:spcBef>
            </a:pPr>
            <a:r>
              <a:rPr spc="-35" dirty="0">
                <a:latin typeface="Calibri Light"/>
                <a:cs typeface="Calibri Light"/>
              </a:rPr>
              <a:t>Преимущества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Calibri Light"/>
              <a:cs typeface="Calibri Light"/>
            </a:endParaRPr>
          </a:p>
          <a:p>
            <a:pPr marL="5395595" marR="5080" indent="-228600">
              <a:lnSpc>
                <a:spcPct val="100000"/>
              </a:lnSpc>
              <a:buFont typeface="Tahoma"/>
              <a:buChar char="•"/>
              <a:tabLst>
                <a:tab pos="5395595" algn="l"/>
                <a:tab pos="5396230" algn="l"/>
              </a:tabLst>
            </a:pPr>
            <a:r>
              <a:rPr sz="1400" spc="-25" dirty="0">
                <a:latin typeface="Calibri Light"/>
                <a:cs typeface="Calibri Light"/>
              </a:rPr>
              <a:t>Возможность реализации проектной 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деятельности</a:t>
            </a:r>
            <a:r>
              <a:rPr sz="1400" spc="229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на</a:t>
            </a:r>
            <a:r>
              <a:rPr sz="1400" spc="25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3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образовательных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ступенях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(5—6,</a:t>
            </a:r>
            <a:r>
              <a:rPr sz="1400" spc="-5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7—9,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10—11 классы)</a:t>
            </a:r>
            <a:endParaRPr sz="1400" dirty="0">
              <a:latin typeface="Calibri Light"/>
              <a:cs typeface="Calibri Light"/>
            </a:endParaRPr>
          </a:p>
          <a:p>
            <a:pPr marL="5395595" marR="173355" indent="-228600">
              <a:lnSpc>
                <a:spcPct val="100000"/>
              </a:lnSpc>
              <a:spcBef>
                <a:spcPts val="600"/>
              </a:spcBef>
              <a:buFont typeface="Tahoma"/>
              <a:buChar char="•"/>
              <a:tabLst>
                <a:tab pos="5395595" algn="l"/>
                <a:tab pos="5396230" algn="l"/>
              </a:tabLst>
            </a:pPr>
            <a:r>
              <a:rPr sz="1400" spc="-20" dirty="0">
                <a:latin typeface="Calibri Light"/>
                <a:cs typeface="Calibri Light"/>
              </a:rPr>
              <a:t>С</a:t>
            </a:r>
            <a:r>
              <a:rPr sz="1400" spc="-25" dirty="0">
                <a:latin typeface="Calibri Light"/>
                <a:cs typeface="Calibri Light"/>
              </a:rPr>
              <a:t>опрово</a:t>
            </a:r>
            <a:r>
              <a:rPr sz="1400" spc="-20" dirty="0">
                <a:latin typeface="Calibri Light"/>
                <a:cs typeface="Calibri Light"/>
              </a:rPr>
              <a:t>ж</a:t>
            </a:r>
            <a:r>
              <a:rPr sz="1400" spc="-25" dirty="0">
                <a:latin typeface="Calibri Light"/>
                <a:cs typeface="Calibri Light"/>
              </a:rPr>
              <a:t>ден</a:t>
            </a:r>
            <a:r>
              <a:rPr sz="1400" spc="-30" dirty="0">
                <a:latin typeface="Calibri Light"/>
                <a:cs typeface="Calibri Light"/>
              </a:rPr>
              <a:t>и</a:t>
            </a:r>
            <a:r>
              <a:rPr sz="1400" dirty="0">
                <a:latin typeface="Calibri Light"/>
                <a:cs typeface="Calibri Light"/>
              </a:rPr>
              <a:t>е</a:t>
            </a:r>
            <a:r>
              <a:rPr sz="1400" spc="-6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о</a:t>
            </a:r>
            <a:r>
              <a:rPr sz="1400" spc="-30" dirty="0">
                <a:latin typeface="Calibri Light"/>
                <a:cs typeface="Calibri Light"/>
              </a:rPr>
              <a:t>б</a:t>
            </a:r>
            <a:r>
              <a:rPr sz="1400" spc="-20" dirty="0">
                <a:latin typeface="Calibri Light"/>
                <a:cs typeface="Calibri Light"/>
              </a:rPr>
              <a:t>уч</a:t>
            </a:r>
            <a:r>
              <a:rPr sz="1400" spc="-25" dirty="0">
                <a:latin typeface="Calibri Light"/>
                <a:cs typeface="Calibri Light"/>
              </a:rPr>
              <a:t>а</a:t>
            </a:r>
            <a:r>
              <a:rPr sz="1400" spc="-20" dirty="0">
                <a:latin typeface="Calibri Light"/>
                <a:cs typeface="Calibri Light"/>
              </a:rPr>
              <a:t>ю</a:t>
            </a:r>
            <a:r>
              <a:rPr sz="1400" spc="-25" dirty="0">
                <a:latin typeface="Calibri Light"/>
                <a:cs typeface="Calibri Light"/>
              </a:rPr>
              <a:t>щ</a:t>
            </a:r>
            <a:r>
              <a:rPr sz="1400" spc="-30" dirty="0">
                <a:latin typeface="Calibri Light"/>
                <a:cs typeface="Calibri Light"/>
              </a:rPr>
              <a:t>и</a:t>
            </a:r>
            <a:r>
              <a:rPr sz="1400" spc="-25" dirty="0">
                <a:latin typeface="Calibri Light"/>
                <a:cs typeface="Calibri Light"/>
              </a:rPr>
              <a:t>м</a:t>
            </a:r>
            <a:r>
              <a:rPr sz="1400" dirty="0">
                <a:latin typeface="Calibri Light"/>
                <a:cs typeface="Calibri Light"/>
              </a:rPr>
              <a:t>и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подс</a:t>
            </a:r>
            <a:r>
              <a:rPr sz="1400" spc="-30" dirty="0">
                <a:latin typeface="Calibri Light"/>
                <a:cs typeface="Calibri Light"/>
              </a:rPr>
              <a:t>к</a:t>
            </a:r>
            <a:r>
              <a:rPr sz="1400" spc="-25" dirty="0">
                <a:latin typeface="Calibri Light"/>
                <a:cs typeface="Calibri Light"/>
              </a:rPr>
              <a:t>а</a:t>
            </a:r>
            <a:r>
              <a:rPr sz="1400" spc="-30" dirty="0">
                <a:latin typeface="Calibri Light"/>
                <a:cs typeface="Calibri Light"/>
              </a:rPr>
              <a:t>зк</a:t>
            </a:r>
            <a:r>
              <a:rPr sz="1400" spc="-25" dirty="0">
                <a:latin typeface="Calibri Light"/>
                <a:cs typeface="Calibri Light"/>
              </a:rPr>
              <a:t>ам</a:t>
            </a:r>
            <a:r>
              <a:rPr sz="1400" spc="-30" dirty="0">
                <a:latin typeface="Calibri Light"/>
                <a:cs typeface="Calibri Light"/>
              </a:rPr>
              <a:t>и</a:t>
            </a:r>
            <a:r>
              <a:rPr sz="1400" dirty="0">
                <a:latin typeface="Calibri Light"/>
                <a:cs typeface="Calibri Light"/>
              </a:rPr>
              <a:t>,  </a:t>
            </a:r>
            <a:r>
              <a:rPr sz="1400" spc="-25" dirty="0">
                <a:latin typeface="Calibri Light"/>
                <a:cs typeface="Calibri Light"/>
              </a:rPr>
              <a:t>составляющими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обучающий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алгоритм</a:t>
            </a:r>
            <a:endParaRPr sz="1400" dirty="0">
              <a:latin typeface="Calibri Light"/>
              <a:cs typeface="Calibri Light"/>
            </a:endParaRPr>
          </a:p>
          <a:p>
            <a:pPr marL="5395595" marR="268605" indent="-228600">
              <a:lnSpc>
                <a:spcPct val="100000"/>
              </a:lnSpc>
              <a:spcBef>
                <a:spcPts val="605"/>
              </a:spcBef>
              <a:buFont typeface="Tahoma"/>
              <a:buChar char="•"/>
              <a:tabLst>
                <a:tab pos="5395595" algn="l"/>
                <a:tab pos="5396230" algn="l"/>
              </a:tabLst>
            </a:pPr>
            <a:r>
              <a:rPr sz="1400" spc="-25" dirty="0">
                <a:latin typeface="Calibri Light"/>
                <a:cs typeface="Calibri Light"/>
              </a:rPr>
              <a:t>Содержание, шаблоны, </a:t>
            </a:r>
            <a:r>
              <a:rPr sz="1400" spc="-20" dirty="0">
                <a:latin typeface="Calibri Light"/>
                <a:cs typeface="Calibri Light"/>
              </a:rPr>
              <a:t>темы </a:t>
            </a:r>
            <a:r>
              <a:rPr sz="1400" spc="-25" dirty="0">
                <a:latin typeface="Calibri Light"/>
                <a:cs typeface="Calibri Light"/>
              </a:rPr>
              <a:t>разработаны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квалифицированными</a:t>
            </a:r>
            <a:r>
              <a:rPr sz="1400" spc="1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специалистами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и 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про</a:t>
            </a:r>
            <a:r>
              <a:rPr sz="1400" spc="-30" dirty="0">
                <a:latin typeface="Calibri Light"/>
                <a:cs typeface="Calibri Light"/>
              </a:rPr>
              <a:t>ш</a:t>
            </a:r>
            <a:r>
              <a:rPr sz="1400" spc="-25" dirty="0">
                <a:latin typeface="Calibri Light"/>
                <a:cs typeface="Calibri Light"/>
              </a:rPr>
              <a:t>л</a:t>
            </a:r>
            <a:r>
              <a:rPr sz="1400" dirty="0">
                <a:latin typeface="Calibri Light"/>
                <a:cs typeface="Calibri Light"/>
              </a:rPr>
              <a:t>и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30" dirty="0">
                <a:latin typeface="Calibri Light"/>
                <a:cs typeface="Calibri Light"/>
              </a:rPr>
              <a:t>эк</a:t>
            </a:r>
            <a:r>
              <a:rPr sz="1400" spc="-25" dirty="0">
                <a:latin typeface="Calibri Light"/>
                <a:cs typeface="Calibri Light"/>
              </a:rPr>
              <a:t>спер</a:t>
            </a:r>
            <a:r>
              <a:rPr sz="1400" spc="-30" dirty="0">
                <a:latin typeface="Calibri Light"/>
                <a:cs typeface="Calibri Light"/>
              </a:rPr>
              <a:t>т</a:t>
            </a:r>
            <a:r>
              <a:rPr sz="1400" spc="-25" dirty="0">
                <a:latin typeface="Calibri Light"/>
                <a:cs typeface="Calibri Light"/>
              </a:rPr>
              <a:t>н</a:t>
            </a:r>
            <a:r>
              <a:rPr sz="1400" spc="-20" dirty="0">
                <a:latin typeface="Calibri Light"/>
                <a:cs typeface="Calibri Light"/>
              </a:rPr>
              <a:t>у</a:t>
            </a:r>
            <a:r>
              <a:rPr sz="1400" dirty="0">
                <a:latin typeface="Calibri Light"/>
                <a:cs typeface="Calibri Light"/>
              </a:rPr>
              <a:t>ю</a:t>
            </a:r>
            <a:r>
              <a:rPr sz="1400" spc="-6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оцен</a:t>
            </a:r>
            <a:r>
              <a:rPr sz="1400" spc="-30" dirty="0">
                <a:latin typeface="Calibri Light"/>
                <a:cs typeface="Calibri Light"/>
              </a:rPr>
              <a:t>к</a:t>
            </a:r>
            <a:r>
              <a:rPr sz="1400" dirty="0">
                <a:latin typeface="Calibri Light"/>
                <a:cs typeface="Calibri Light"/>
              </a:rPr>
              <a:t>у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alibri Light"/>
              <a:cs typeface="Calibri Light"/>
            </a:endParaRPr>
          </a:p>
          <a:p>
            <a:pPr marL="5186680">
              <a:lnSpc>
                <a:spcPct val="100000"/>
              </a:lnSpc>
            </a:pPr>
            <a:r>
              <a:rPr spc="-35" dirty="0">
                <a:latin typeface="Calibri Light"/>
                <a:cs typeface="Calibri Light"/>
              </a:rPr>
              <a:t>Характеристики</a:t>
            </a:r>
          </a:p>
        </p:txBody>
      </p:sp>
      <p:sp>
        <p:nvSpPr>
          <p:cNvPr id="65" name="object 6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8" name="object 68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8" name="object 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19916" y="5081015"/>
            <a:ext cx="359664" cy="792479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11519916" y="2807207"/>
            <a:ext cx="360045" cy="832485"/>
            <a:chOff x="11519916" y="2807207"/>
            <a:chExt cx="360045" cy="832485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19916" y="2807207"/>
              <a:ext cx="359664" cy="39471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19916" y="3244595"/>
              <a:ext cx="359664" cy="394715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519916" y="2342388"/>
            <a:ext cx="359664" cy="394715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19916" y="1898904"/>
            <a:ext cx="359664" cy="39471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503152" y="3727703"/>
            <a:ext cx="396240" cy="396239"/>
          </a:xfrm>
          <a:prstGeom prst="rect">
            <a:avLst/>
          </a:prstGeom>
        </p:spPr>
      </p:pic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021839" y="165862"/>
            <a:ext cx="55232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50" dirty="0"/>
              <a:t>Цифровой</a:t>
            </a:r>
            <a:r>
              <a:rPr sz="2100" spc="-85" dirty="0"/>
              <a:t> </a:t>
            </a:r>
            <a:r>
              <a:rPr sz="2100" spc="55" dirty="0"/>
              <a:t>сервис</a:t>
            </a:r>
            <a:r>
              <a:rPr sz="2100" spc="-90" dirty="0"/>
              <a:t> </a:t>
            </a:r>
            <a:r>
              <a:rPr sz="2100" spc="20" dirty="0"/>
              <a:t>«Лаборатория</a:t>
            </a:r>
            <a:r>
              <a:rPr sz="2100" spc="-85" dirty="0"/>
              <a:t> </a:t>
            </a:r>
            <a:r>
              <a:rPr sz="2100" spc="5" dirty="0"/>
              <a:t>проектов»</a:t>
            </a:r>
            <a:endParaRPr sz="2100" dirty="0"/>
          </a:p>
        </p:txBody>
      </p:sp>
      <p:sp>
        <p:nvSpPr>
          <p:cNvPr id="87" name="object 87"/>
          <p:cNvSpPr txBox="1"/>
          <p:nvPr/>
        </p:nvSpPr>
        <p:spPr>
          <a:xfrm>
            <a:off x="125374" y="6552615"/>
            <a:ext cx="2371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34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9629" y="174497"/>
            <a:ext cx="414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Цифровой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сервис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«Учим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стихи»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35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object 17"/>
          <p:cNvGrpSpPr/>
          <p:nvPr/>
        </p:nvGrpSpPr>
        <p:grpSpPr>
          <a:xfrm>
            <a:off x="370331" y="847344"/>
            <a:ext cx="11620500" cy="5915025"/>
            <a:chOff x="370331" y="847344"/>
            <a:chExt cx="11620500" cy="591502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0659" y="847344"/>
              <a:ext cx="9310116" cy="40446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331" y="4445508"/>
              <a:ext cx="3970020" cy="2133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6891" y="3826762"/>
              <a:ext cx="4853940" cy="293522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739" y="6640703"/>
            <a:ext cx="237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4" y="408857"/>
            <a:ext cx="7877615" cy="4885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07745" y="2332970"/>
            <a:ext cx="387943" cy="4537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35914" y="1130404"/>
            <a:ext cx="3880718" cy="846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3"/>
              </a:lnSpc>
              <a:spcBef>
                <a:spcPct val="0"/>
              </a:spcBef>
            </a:pPr>
            <a:r>
              <a:rPr lang="ru-RU" sz="1566" spc="31" dirty="0">
                <a:solidFill>
                  <a:srgbClr val="14110F"/>
                </a:solidFill>
                <a:latin typeface="Lato"/>
              </a:rPr>
              <a:t>Сервис для эффективного и самостоятельного освоения технологии заучивания</a:t>
            </a:r>
            <a:r>
              <a:rPr lang="en-US" sz="1566" spc="31" dirty="0">
                <a:solidFill>
                  <a:srgbClr val="14110F"/>
                </a:solidFill>
                <a:latin typeface="Lato"/>
              </a:rPr>
              <a:t> стихотворений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84105" y="462113"/>
            <a:ext cx="377702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Учим стихи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47195" y="2073572"/>
            <a:ext cx="3880718" cy="31034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31" dirty="0">
                <a:solidFill>
                  <a:srgbClr val="14110F"/>
                </a:solidFill>
                <a:latin typeface="Lato Bold"/>
              </a:rPr>
              <a:t>Задача:</a:t>
            </a:r>
          </a:p>
          <a:p>
            <a:pPr>
              <a:lnSpc>
                <a:spcPts val="2193"/>
              </a:lnSpc>
            </a:pPr>
            <a:endParaRPr lang="en-US" sz="1566" spc="31" dirty="0">
              <a:solidFill>
                <a:srgbClr val="14110F"/>
              </a:solidFill>
              <a:latin typeface="Lato Bold"/>
            </a:endParaRPr>
          </a:p>
          <a:p>
            <a:pPr>
              <a:lnSpc>
                <a:spcPts val="2193"/>
              </a:lnSpc>
            </a:pPr>
            <a:r>
              <a:rPr lang="en-US" sz="1566" spc="31" dirty="0">
                <a:solidFill>
                  <a:srgbClr val="14110F"/>
                </a:solidFill>
                <a:latin typeface="Lato"/>
              </a:rPr>
              <a:t>помочь школьникам 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легко и успешно заучить стихотворение с опорой:</a:t>
            </a:r>
            <a:endParaRPr lang="en-US" sz="1566" spc="31" dirty="0">
              <a:solidFill>
                <a:srgbClr val="14110F"/>
              </a:solidFill>
              <a:latin typeface="Lato"/>
            </a:endParaRPr>
          </a:p>
          <a:p>
            <a:pPr>
              <a:lnSpc>
                <a:spcPts val="2193"/>
              </a:lnSpc>
            </a:pPr>
            <a:endParaRPr lang="en-US" sz="1566" spc="31" dirty="0">
              <a:solidFill>
                <a:srgbClr val="14110F"/>
              </a:solidFill>
              <a:latin typeface="Lato"/>
            </a:endParaRPr>
          </a:p>
          <a:p>
            <a:pPr marL="397741" lvl="1" indent="-228611">
              <a:lnSpc>
                <a:spcPts val="2193"/>
              </a:lnSpc>
              <a:buFont typeface="Arial" panose="020B0604020202020204" pitchFamily="34" charset="0"/>
              <a:buChar char="•"/>
            </a:pPr>
            <a:r>
              <a:rPr lang="ru-RU" sz="1566" spc="31" dirty="0">
                <a:solidFill>
                  <a:srgbClr val="14110F"/>
                </a:solidFill>
                <a:latin typeface="Lato"/>
              </a:rPr>
              <a:t>на</a:t>
            </a:r>
            <a:r>
              <a:rPr lang="ru-RU" sz="1566" b="1" spc="31" dirty="0">
                <a:solidFill>
                  <a:srgbClr val="14110F"/>
                </a:solidFill>
                <a:latin typeface="Lato"/>
              </a:rPr>
              <a:t> определение 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эмоционального тона    </a:t>
            </a:r>
            <a:r>
              <a:rPr lang="en-US" sz="1566" spc="31" dirty="0">
                <a:solidFill>
                  <a:srgbClr val="14110F"/>
                </a:solidFill>
                <a:latin typeface="Lato"/>
              </a:rPr>
              <a:t>стихотворения</a:t>
            </a:r>
            <a:endParaRPr lang="ru-RU" sz="1566" spc="31" dirty="0">
              <a:solidFill>
                <a:srgbClr val="14110F"/>
              </a:solidFill>
              <a:latin typeface="Lato"/>
            </a:endParaRPr>
          </a:p>
          <a:p>
            <a:pPr marL="397741" lvl="1" indent="-228611">
              <a:lnSpc>
                <a:spcPts val="2193"/>
              </a:lnSpc>
              <a:buFont typeface="Arial" panose="020B0604020202020204" pitchFamily="34" charset="0"/>
              <a:buChar char="•"/>
            </a:pPr>
            <a:r>
              <a:rPr lang="ru-RU" sz="1566" spc="31" dirty="0">
                <a:solidFill>
                  <a:srgbClr val="14110F"/>
                </a:solidFill>
                <a:latin typeface="Lato"/>
              </a:rPr>
              <a:t>на</a:t>
            </a:r>
            <a:r>
              <a:rPr lang="ru-RU" sz="1566" b="1" spc="31" dirty="0">
                <a:solidFill>
                  <a:srgbClr val="14110F"/>
                </a:solidFill>
                <a:latin typeface="Lato Bold"/>
              </a:rPr>
              <a:t> </a:t>
            </a:r>
            <a:r>
              <a:rPr lang="ru-RU" sz="1566" spc="31" dirty="0">
                <a:solidFill>
                  <a:srgbClr val="14110F"/>
                </a:solidFill>
                <a:latin typeface="Lato Bold"/>
              </a:rPr>
              <a:t>осмысление 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содержания</a:t>
            </a:r>
          </a:p>
          <a:p>
            <a:pPr marL="397741" lvl="1" indent="-228611">
              <a:lnSpc>
                <a:spcPts val="2193"/>
              </a:lnSpc>
              <a:buFont typeface="Arial" panose="020B0604020202020204" pitchFamily="34" charset="0"/>
              <a:buChar char="•"/>
            </a:pPr>
            <a:r>
              <a:rPr lang="ru-RU" sz="1566" spc="31" dirty="0">
                <a:solidFill>
                  <a:srgbClr val="14110F"/>
                </a:solidFill>
                <a:latin typeface="Lato"/>
              </a:rPr>
              <a:t>на </a:t>
            </a:r>
            <a:r>
              <a:rPr lang="ru-RU" sz="1566" b="1" spc="31" dirty="0">
                <a:solidFill>
                  <a:srgbClr val="14110F"/>
                </a:solidFill>
                <a:latin typeface="Lato"/>
              </a:rPr>
              <a:t>восприятие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 смысловых фрагментов </a:t>
            </a:r>
            <a:endParaRPr lang="en-US" sz="1566" spc="31" dirty="0">
              <a:solidFill>
                <a:srgbClr val="14110F"/>
              </a:solidFill>
              <a:latin typeface="Lato"/>
            </a:endParaRPr>
          </a:p>
          <a:p>
            <a:pPr>
              <a:lnSpc>
                <a:spcPts val="2193"/>
              </a:lnSpc>
              <a:spcBef>
                <a:spcPct val="0"/>
              </a:spcBef>
            </a:pPr>
            <a:endParaRPr lang="en-US" sz="1566" spc="31" dirty="0">
              <a:solidFill>
                <a:srgbClr val="14110F"/>
              </a:solidFill>
              <a:latin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01716" y="5424307"/>
            <a:ext cx="5709767" cy="846386"/>
          </a:xfrm>
          <a:prstGeom prst="rect">
            <a:avLst/>
          </a:prstGeom>
          <a:solidFill>
            <a:srgbClr val="E1EDFF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3"/>
              </a:lnSpc>
              <a:spcBef>
                <a:spcPct val="0"/>
              </a:spcBef>
            </a:pPr>
            <a:r>
              <a:rPr lang="en-US" sz="1566" spc="31" dirty="0">
                <a:solidFill>
                  <a:srgbClr val="14110F"/>
                </a:solidFill>
                <a:latin typeface="Lato Bold"/>
              </a:rPr>
              <a:t>Результат</a:t>
            </a:r>
            <a:r>
              <a:rPr lang="en-US" sz="1566" spc="31" dirty="0" smtClean="0">
                <a:solidFill>
                  <a:srgbClr val="14110F"/>
                </a:solidFill>
                <a:latin typeface="Lato Bold"/>
              </a:rPr>
              <a:t>: </a:t>
            </a:r>
            <a:r>
              <a:rPr lang="en-US" sz="1566" spc="31" dirty="0">
                <a:solidFill>
                  <a:srgbClr val="14110F"/>
                </a:solidFill>
                <a:latin typeface="Lato"/>
              </a:rPr>
              <a:t>у школьников возрастает интерес к чтению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 стихов наизусть</a:t>
            </a:r>
            <a:r>
              <a:rPr lang="en-US" sz="1566" spc="31" dirty="0">
                <a:solidFill>
                  <a:srgbClr val="14110F"/>
                </a:solidFill>
                <a:latin typeface="Lato"/>
              </a:rPr>
              <a:t>, расширяется словарный запас и </a:t>
            </a:r>
            <a:r>
              <a:rPr lang="ru-RU" sz="1566" spc="31" dirty="0">
                <a:solidFill>
                  <a:srgbClr val="14110F"/>
                </a:solidFill>
                <a:latin typeface="Lato"/>
              </a:rPr>
              <a:t>развивается эстетический вкус</a:t>
            </a:r>
            <a:endParaRPr lang="en-US" sz="1566" spc="31" dirty="0">
              <a:solidFill>
                <a:srgbClr val="14110F"/>
              </a:solidFill>
              <a:latin typeface="Lato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940800" y="6360349"/>
            <a:ext cx="306363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endParaRPr sz="1200" dirty="0"/>
          </a:p>
          <a:p>
            <a:pPr algn="r">
              <a:lnSpc>
                <a:spcPts val="1493"/>
              </a:lnSpc>
              <a:spcBef>
                <a:spcPct val="0"/>
              </a:spcBef>
            </a:pPr>
            <a:fld id="{5A92C971-3548-4A57-999D-DBC4D74A3EFA}" type="slidenum">
              <a:rPr lang="en-US" sz="1067">
                <a:solidFill>
                  <a:srgbClr val="000000"/>
                </a:solidFill>
                <a:latin typeface="Lato"/>
              </a:rPr>
              <a:pPr algn="r">
                <a:lnSpc>
                  <a:spcPts val="1493"/>
                </a:lnSpc>
                <a:spcBef>
                  <a:spcPct val="0"/>
                </a:spcBef>
              </a:pPr>
              <a:t>39</a:t>
            </a:fld>
            <a:endParaRPr lang="en-US" sz="1067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15149"/>
              </p:ext>
            </p:extLst>
          </p:nvPr>
        </p:nvGraphicFramePr>
        <p:xfrm>
          <a:off x="4621875" y="1039090"/>
          <a:ext cx="6400802" cy="4935136"/>
        </p:xfrm>
        <a:graphic>
          <a:graphicData uri="http://schemas.openxmlformats.org/drawingml/2006/table">
            <a:tbl>
              <a:tblPr/>
              <a:tblGrid>
                <a:gridCol w="768404">
                  <a:extLst>
                    <a:ext uri="{9D8B030D-6E8A-4147-A177-3AD203B41FA5}">
                      <a16:colId xmlns:a16="http://schemas.microsoft.com/office/drawing/2014/main" xmlns="" val="1183890948"/>
                    </a:ext>
                  </a:extLst>
                </a:gridCol>
                <a:gridCol w="491777">
                  <a:extLst>
                    <a:ext uri="{9D8B030D-6E8A-4147-A177-3AD203B41FA5}">
                      <a16:colId xmlns:a16="http://schemas.microsoft.com/office/drawing/2014/main" xmlns="" val="2459938120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xmlns="" val="283012005"/>
                    </a:ext>
                  </a:extLst>
                </a:gridCol>
                <a:gridCol w="991241">
                  <a:extLst>
                    <a:ext uri="{9D8B030D-6E8A-4147-A177-3AD203B41FA5}">
                      <a16:colId xmlns:a16="http://schemas.microsoft.com/office/drawing/2014/main" xmlns="" val="2325872817"/>
                    </a:ext>
                  </a:extLst>
                </a:gridCol>
                <a:gridCol w="1060397">
                  <a:extLst>
                    <a:ext uri="{9D8B030D-6E8A-4147-A177-3AD203B41FA5}">
                      <a16:colId xmlns:a16="http://schemas.microsoft.com/office/drawing/2014/main" xmlns="" val="3068169888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xmlns="" val="2304222529"/>
                    </a:ext>
                  </a:extLst>
                </a:gridCol>
                <a:gridCol w="1025819">
                  <a:extLst>
                    <a:ext uri="{9D8B030D-6E8A-4147-A177-3AD203B41FA5}">
                      <a16:colId xmlns:a16="http://schemas.microsoft.com/office/drawing/2014/main" xmlns="" val="1524831179"/>
                    </a:ext>
                  </a:extLst>
                </a:gridCol>
              </a:tblGrid>
              <a:tr h="23500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учебный 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907037"/>
                  </a:ext>
                </a:extLst>
              </a:tr>
              <a:tr h="23500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2266804"/>
                  </a:ext>
                </a:extLst>
              </a:tr>
              <a:tr h="235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4631066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417718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135714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78799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571095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462171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7312722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42768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192827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583516"/>
                  </a:ext>
                </a:extLst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065824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Учебники, соответствующие ФГОС-2021 включены в ФПУ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0163192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488031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486254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обязательное введение ФГОС-2021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802235"/>
                  </a:ext>
                </a:extLst>
              </a:tr>
              <a:tr h="47001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рекомендуемое Минпросвещения РФ введение ФГОС-2021,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т.ч.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отдельным предметам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106282"/>
                  </a:ext>
                </a:extLst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6824752" y="1210359"/>
            <a:ext cx="4197925" cy="355757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81507" y="194745"/>
            <a:ext cx="10230137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6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ФГОС – 2021: сроки введения и рекомендации ГК «Просвещение» по переходу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5282" y="1629799"/>
            <a:ext cx="427371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2022 – </a:t>
            </a:r>
            <a:r>
              <a:rPr lang="ru-RU" sz="1400" dirty="0" smtClean="0"/>
              <a:t>переход на ФГОС с использованием учебников </a:t>
            </a:r>
            <a:r>
              <a:rPr lang="ru-RU" sz="1400" b="1" dirty="0" smtClean="0"/>
              <a:t>действующего ФПУ для учащихся, зачисленных в 1 и 5 классы в 2022 г.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2022 год </a:t>
            </a:r>
            <a:r>
              <a:rPr lang="ru-RU" sz="1400" dirty="0"/>
              <a:t>– возможность для школ </a:t>
            </a:r>
            <a:r>
              <a:rPr lang="ru-RU" sz="1400" b="1" dirty="0"/>
              <a:t>докупить актуальные учебники </a:t>
            </a:r>
            <a:r>
              <a:rPr lang="ru-RU" sz="1400" dirty="0"/>
              <a:t>(не ранее 2020 года издания) </a:t>
            </a:r>
            <a:r>
              <a:rPr lang="ru-RU" sz="1400" b="1" dirty="0"/>
              <a:t>и компоненты УМК, соответствующие ФГОС НОО и ООО 2009, 2010 гг.  для учащихся, зачисленных на обучение до 2022 г. 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339554" y="6516871"/>
            <a:ext cx="3411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</a:t>
            </a:r>
            <a:endParaRPr lang="ru-RU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0240" y="4036299"/>
            <a:ext cx="4214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Для учащихся </a:t>
            </a:r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1 классов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, зачисленных в </a:t>
            </a:r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2021 г.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, предусмотреть </a:t>
            </a:r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обеспечение библиотечных фондов учебниками на 3 года для 2 – 4 классов,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 соответствующих </a:t>
            </a:r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ФГОС НОО – 2009 г. </a:t>
            </a:r>
          </a:p>
        </p:txBody>
      </p:sp>
    </p:spTree>
    <p:extLst>
      <p:ext uri="{BB962C8B-B14F-4D97-AF65-F5344CB8AC3E}">
        <p14:creationId xmlns:p14="http://schemas.microsoft.com/office/powerpoint/2010/main" val="31233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2219" y="1610518"/>
            <a:ext cx="548997" cy="548997"/>
            <a:chOff x="0" y="0"/>
            <a:chExt cx="1097995" cy="10979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255008" y="313320"/>
              <a:ext cx="587975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 dirty="0">
                  <a:solidFill>
                    <a:srgbClr val="FFFFFF"/>
                  </a:solidFill>
                  <a:latin typeface="Clear Sans Bol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2219" y="3233699"/>
            <a:ext cx="548997" cy="548997"/>
            <a:chOff x="0" y="0"/>
            <a:chExt cx="1097995" cy="109799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55008" y="313320"/>
              <a:ext cx="587975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 dirty="0">
                  <a:solidFill>
                    <a:srgbClr val="FFFFFF"/>
                  </a:solidFill>
                  <a:latin typeface="Clear Sans Bold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4672104"/>
            <a:ext cx="548997" cy="548997"/>
            <a:chOff x="0" y="0"/>
            <a:chExt cx="1097995" cy="109799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41774" y="313320"/>
              <a:ext cx="614447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 dirty="0">
                  <a:solidFill>
                    <a:srgbClr val="FFFFFF"/>
                  </a:solidFill>
                  <a:latin typeface="Clear Sans Bold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75133" y="3243502"/>
            <a:ext cx="548997" cy="548997"/>
            <a:chOff x="0" y="0"/>
            <a:chExt cx="1097995" cy="109799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41774" y="313320"/>
              <a:ext cx="614447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ru-RU" sz="1921" dirty="0">
                  <a:solidFill>
                    <a:srgbClr val="FFFFFF"/>
                  </a:solidFill>
                  <a:latin typeface="Clear Sans Bold"/>
                </a:rPr>
                <a:t>5</a:t>
              </a:r>
              <a:endParaRPr lang="en-US" sz="1921" dirty="0">
                <a:solidFill>
                  <a:srgbClr val="FFFFFF"/>
                </a:solidFill>
                <a:latin typeface="Clear Sans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32000" y="1560087"/>
            <a:ext cx="3975119" cy="1267824"/>
            <a:chOff x="0" y="-13335"/>
            <a:chExt cx="7950238" cy="253564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3335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ru-RU" sz="1733" spc="35" dirty="0">
                  <a:solidFill>
                    <a:srgbClr val="191919"/>
                  </a:solidFill>
                  <a:latin typeface="Lato Bold"/>
                </a:rPr>
                <a:t>300</a:t>
              </a:r>
              <a:r>
                <a:rPr lang="en-US" sz="1733" spc="35" dirty="0">
                  <a:solidFill>
                    <a:srgbClr val="191919"/>
                  </a:solidFill>
                  <a:latin typeface="Lato Bold"/>
                </a:rPr>
                <a:t> + стихотворений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75653"/>
              <a:ext cx="7950238" cy="18466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из ш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кольн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ой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 программ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ы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 1</a:t>
              </a:r>
              <a:r>
                <a:rPr lang="en-US" sz="1600" dirty="0"/>
                <a:t> </a:t>
              </a:r>
              <a:r>
                <a:rPr lang="en-US" sz="1600" spc="36" dirty="0">
                  <a:solidFill>
                    <a:srgbClr val="14110F"/>
                  </a:solidFill>
                  <a:latin typeface="Lato"/>
                </a:rPr>
                <a:t>─</a:t>
              </a:r>
              <a:r>
                <a:rPr lang="en-US" sz="1600" dirty="0"/>
                <a:t> 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11 классов</a:t>
              </a:r>
            </a:p>
            <a:p>
              <a:pPr>
                <a:lnSpc>
                  <a:spcPts val="2400"/>
                </a:lnSpc>
              </a:pP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с удобным фильтром по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 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классу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,</a:t>
              </a:r>
              <a:endParaRPr lang="en-US" sz="1600" spc="32" dirty="0">
                <a:solidFill>
                  <a:srgbClr val="191919"/>
                </a:solidFill>
                <a:latin typeface="Lato"/>
              </a:endParaRPr>
            </a:p>
            <a:p>
              <a:pPr>
                <a:lnSpc>
                  <a:spcPts val="2400"/>
                </a:lnSpc>
              </a:pP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автору, 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названию, 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теме или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 событию</a:t>
              </a:r>
              <a:endParaRPr lang="en-US" sz="1600" spc="32" dirty="0">
                <a:solidFill>
                  <a:srgbClr val="191919"/>
                </a:solidFill>
                <a:latin typeface="Lato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32000" y="3193039"/>
            <a:ext cx="3975119" cy="960047"/>
            <a:chOff x="0" y="-13335"/>
            <a:chExt cx="7950238" cy="192009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13335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spc="35" dirty="0">
                  <a:solidFill>
                    <a:srgbClr val="191919"/>
                  </a:solidFill>
                  <a:latin typeface="Lato Bold"/>
                </a:rPr>
                <a:t>Иллюстрации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675652"/>
              <a:ext cx="7950238" cy="1231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к каждому смысловому фрагменту стихотворения</a:t>
              </a:r>
              <a:endParaRPr lang="en-US" sz="800" spc="16" dirty="0">
                <a:solidFill>
                  <a:srgbClr val="191919"/>
                </a:solidFill>
                <a:latin typeface="Lato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052541" y="4652951"/>
            <a:ext cx="3975119" cy="652271"/>
            <a:chOff x="0" y="-13335"/>
            <a:chExt cx="7950238" cy="1304540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13335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spc="35" dirty="0">
                  <a:solidFill>
                    <a:srgbClr val="191919"/>
                  </a:solidFill>
                  <a:latin typeface="Lato Bold"/>
                </a:rPr>
                <a:t>Аудио</a:t>
              </a:r>
              <a:r>
                <a:rPr lang="ru-RU" sz="1733" spc="35" dirty="0">
                  <a:solidFill>
                    <a:srgbClr val="191919"/>
                  </a:solidFill>
                  <a:latin typeface="Lato Bold"/>
                </a:rPr>
                <a:t>библиотека</a:t>
              </a:r>
              <a:endParaRPr lang="en-US" sz="1733" spc="35" dirty="0">
                <a:solidFill>
                  <a:srgbClr val="191919"/>
                </a:solidFill>
                <a:latin typeface="Lato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675652"/>
              <a:ext cx="7950238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п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рофессиональн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ого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 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прочтения</a:t>
              </a:r>
              <a:endParaRPr lang="en-US" sz="1600" spc="32" dirty="0">
                <a:solidFill>
                  <a:srgbClr val="191919"/>
                </a:solidFill>
                <a:latin typeface="Lato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721600" y="3133706"/>
            <a:ext cx="3975119" cy="960047"/>
            <a:chOff x="0" y="-13335"/>
            <a:chExt cx="7950238" cy="1920093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13335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ru-RU" sz="1733" spc="35" dirty="0">
                  <a:solidFill>
                    <a:srgbClr val="191919"/>
                  </a:solidFill>
                  <a:latin typeface="Lato Bold"/>
                </a:rPr>
                <a:t>Алгоритм</a:t>
              </a:r>
              <a:endParaRPr lang="en-US" sz="1733" spc="35" dirty="0">
                <a:solidFill>
                  <a:srgbClr val="191919"/>
                </a:solidFill>
                <a:latin typeface="Lato 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675653"/>
              <a:ext cx="7950238" cy="1231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для заучивания, ориентированный </a:t>
              </a:r>
              <a:br>
                <a:rPr lang="ru-RU" sz="1600" spc="32" dirty="0">
                  <a:solidFill>
                    <a:srgbClr val="191919"/>
                  </a:solidFill>
                  <a:latin typeface="Lato"/>
                </a:rPr>
              </a:b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на разные виды памяти</a:t>
              </a:r>
              <a:endParaRPr lang="en-US" sz="1600" spc="32" dirty="0">
                <a:solidFill>
                  <a:srgbClr val="191919"/>
                </a:solidFill>
                <a:latin typeface="Lato"/>
              </a:endParaRPr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6775133" y="4667144"/>
            <a:ext cx="548997" cy="548997"/>
            <a:chOff x="0" y="0"/>
            <a:chExt cx="1097995" cy="1097995"/>
          </a:xfrm>
        </p:grpSpPr>
        <p:pic>
          <p:nvPicPr>
            <p:cNvPr id="65" name="Picture 1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66" name="TextBox 20"/>
            <p:cNvSpPr txBox="1"/>
            <p:nvPr/>
          </p:nvSpPr>
          <p:spPr>
            <a:xfrm>
              <a:off x="241774" y="313320"/>
              <a:ext cx="614447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ru-RU" sz="1921" dirty="0">
                  <a:solidFill>
                    <a:srgbClr val="FFFFFF"/>
                  </a:solidFill>
                  <a:latin typeface="Clear Sans Bold"/>
                </a:rPr>
                <a:t>6</a:t>
              </a:r>
              <a:endParaRPr lang="en-US" sz="1921" dirty="0">
                <a:solidFill>
                  <a:srgbClr val="FFFFFF"/>
                </a:solidFill>
                <a:latin typeface="Clear Sans Bold"/>
              </a:endParaRPr>
            </a:p>
          </p:txBody>
        </p:sp>
      </p:grpSp>
      <p:grpSp>
        <p:nvGrpSpPr>
          <p:cNvPr id="67" name="Group 33"/>
          <p:cNvGrpSpPr/>
          <p:nvPr/>
        </p:nvGrpSpPr>
        <p:grpSpPr>
          <a:xfrm>
            <a:off x="7721600" y="4653353"/>
            <a:ext cx="3975119" cy="960047"/>
            <a:chOff x="0" y="-13335"/>
            <a:chExt cx="7950238" cy="1920096"/>
          </a:xfrm>
        </p:grpSpPr>
        <p:sp>
          <p:nvSpPr>
            <p:cNvPr id="68" name="TextBox 34"/>
            <p:cNvSpPr txBox="1"/>
            <p:nvPr/>
          </p:nvSpPr>
          <p:spPr>
            <a:xfrm>
              <a:off x="0" y="-13335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ru-RU" sz="1733" spc="35" dirty="0">
                  <a:solidFill>
                    <a:srgbClr val="191919"/>
                  </a:solidFill>
                  <a:latin typeface="Lato Bold"/>
                </a:rPr>
                <a:t>Плеер</a:t>
              </a:r>
              <a:endParaRPr lang="en-US" sz="1733" spc="35" dirty="0">
                <a:solidFill>
                  <a:srgbClr val="191919"/>
                </a:solidFill>
                <a:latin typeface="Lato Bold"/>
              </a:endParaRPr>
            </a:p>
          </p:txBody>
        </p:sp>
        <p:sp>
          <p:nvSpPr>
            <p:cNvPr id="69" name="TextBox 35"/>
            <p:cNvSpPr txBox="1"/>
            <p:nvPr/>
          </p:nvSpPr>
          <p:spPr>
            <a:xfrm>
              <a:off x="0" y="675654"/>
              <a:ext cx="7950238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с функцией повтора смысловых фрагментов стихотворения</a:t>
              </a:r>
              <a:endParaRPr lang="en-US" sz="1600" spc="32" dirty="0">
                <a:solidFill>
                  <a:srgbClr val="191919"/>
                </a:solidFill>
                <a:latin typeface="Lato"/>
              </a:endParaRPr>
            </a:p>
          </p:txBody>
        </p:sp>
      </p:grpSp>
      <p:grpSp>
        <p:nvGrpSpPr>
          <p:cNvPr id="37" name="Group 18"/>
          <p:cNvGrpSpPr/>
          <p:nvPr/>
        </p:nvGrpSpPr>
        <p:grpSpPr>
          <a:xfrm>
            <a:off x="6775133" y="1643141"/>
            <a:ext cx="548997" cy="548997"/>
            <a:chOff x="0" y="0"/>
            <a:chExt cx="1097995" cy="1097995"/>
          </a:xfrm>
        </p:grpSpPr>
        <p:pic>
          <p:nvPicPr>
            <p:cNvPr id="38" name="Picture 1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7995" cy="109799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241774" y="313320"/>
              <a:ext cx="614447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 dirty="0">
                  <a:solidFill>
                    <a:srgbClr val="FFFFFF"/>
                  </a:solidFill>
                  <a:latin typeface="Clear Sans Bold"/>
                </a:rPr>
                <a:t>4</a:t>
              </a:r>
            </a:p>
          </p:txBody>
        </p:sp>
      </p:grpSp>
      <p:grpSp>
        <p:nvGrpSpPr>
          <p:cNvPr id="40" name="Group 33"/>
          <p:cNvGrpSpPr/>
          <p:nvPr/>
        </p:nvGrpSpPr>
        <p:grpSpPr>
          <a:xfrm>
            <a:off x="7721600" y="1571338"/>
            <a:ext cx="3975119" cy="652271"/>
            <a:chOff x="0" y="-113699"/>
            <a:chExt cx="7950238" cy="1304540"/>
          </a:xfrm>
        </p:grpSpPr>
        <p:sp>
          <p:nvSpPr>
            <p:cNvPr id="41" name="TextBox 34"/>
            <p:cNvSpPr txBox="1"/>
            <p:nvPr/>
          </p:nvSpPr>
          <p:spPr>
            <a:xfrm>
              <a:off x="0" y="-113699"/>
              <a:ext cx="795023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ru-RU" sz="1733" spc="35" dirty="0">
                  <a:solidFill>
                    <a:srgbClr val="191919"/>
                  </a:solidFill>
                  <a:latin typeface="Lato Bold"/>
                </a:rPr>
                <a:t>Комментарии</a:t>
              </a:r>
              <a:endParaRPr lang="en-US" sz="1733" spc="35" dirty="0">
                <a:solidFill>
                  <a:srgbClr val="191919"/>
                </a:solidFill>
                <a:latin typeface="Lato Bold"/>
              </a:endParaRPr>
            </a:p>
          </p:txBody>
        </p:sp>
        <p:sp>
          <p:nvSpPr>
            <p:cNvPr id="42" name="TextBox 35"/>
            <p:cNvSpPr txBox="1"/>
            <p:nvPr/>
          </p:nvSpPr>
          <p:spPr>
            <a:xfrm>
              <a:off x="0" y="575288"/>
              <a:ext cx="7950238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для </a:t>
              </a:r>
              <a:r>
                <a:rPr lang="ru-RU" sz="1600" spc="32" dirty="0">
                  <a:solidFill>
                    <a:srgbClr val="191919"/>
                  </a:solidFill>
                  <a:latin typeface="Lato"/>
                </a:rPr>
                <a:t>пояснения трудных </a:t>
              </a:r>
              <a:r>
                <a:rPr lang="en-US" sz="1600" spc="32" dirty="0">
                  <a:solidFill>
                    <a:srgbClr val="191919"/>
                  </a:solidFill>
                  <a:latin typeface="Lato"/>
                </a:rPr>
                <a:t>слов</a:t>
              </a:r>
            </a:p>
          </p:txBody>
        </p:sp>
      </p:grpSp>
      <p:sp>
        <p:nvSpPr>
          <p:cNvPr id="47" name="TextBox 13"/>
          <p:cNvSpPr txBox="1"/>
          <p:nvPr/>
        </p:nvSpPr>
        <p:spPr>
          <a:xfrm>
            <a:off x="8940800" y="6360349"/>
            <a:ext cx="306363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endParaRPr sz="1200" dirty="0"/>
          </a:p>
          <a:p>
            <a:pPr algn="r">
              <a:lnSpc>
                <a:spcPts val="1493"/>
              </a:lnSpc>
              <a:spcBef>
                <a:spcPct val="0"/>
              </a:spcBef>
            </a:pPr>
            <a:fld id="{5A92C971-3548-4A57-999D-DBC4D74A3EFA}" type="slidenum">
              <a:rPr lang="en-US" sz="1067">
                <a:solidFill>
                  <a:srgbClr val="000000"/>
                </a:solidFill>
                <a:latin typeface="Lato"/>
              </a:rPr>
              <a:pPr algn="r">
                <a:lnSpc>
                  <a:spcPts val="1493"/>
                </a:lnSpc>
                <a:spcBef>
                  <a:spcPct val="0"/>
                </a:spcBef>
              </a:pPr>
              <a:t>40</a:t>
            </a:fld>
            <a:endParaRPr lang="en-US" sz="1067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415915" y="9910"/>
            <a:ext cx="599076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6240"/>
              </a:lnSpc>
              <a:spcBef>
                <a:spcPct val="0"/>
              </a:spcBef>
              <a:defRPr sz="2800" b="1" spc="-48">
                <a:solidFill>
                  <a:srgbClr val="243D6D"/>
                </a:solidFill>
                <a:latin typeface="Lato"/>
              </a:defRPr>
            </a:lvl1pPr>
          </a:lstStyle>
          <a:p>
            <a:r>
              <a:rPr lang="en-US" sz="2000" dirty="0">
                <a:solidFill>
                  <a:srgbClr val="2D2B8D"/>
                </a:solidFill>
                <a:latin typeface="+mn-lt"/>
                <a:ea typeface="Open Sans Condensed" pitchFamily="34" charset="0"/>
                <a:cs typeface="Open Sans Condensed" pitchFamily="34" charset="0"/>
              </a:rPr>
              <a:t>Что внутри сервиса?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60465" y="129830"/>
            <a:ext cx="845973" cy="292517"/>
            <a:chOff x="254665" y="195486"/>
            <a:chExt cx="951720" cy="329081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ru-RU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168903" y="-1978"/>
            <a:ext cx="0" cy="402845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732" y="95758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Цифровой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сервис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самостоятельной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подготовки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546" y="793496"/>
            <a:ext cx="4033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294690"/>
                </a:solidFill>
                <a:latin typeface="Calibri"/>
                <a:cs typeface="Calibri"/>
              </a:rPr>
              <a:t>Банк </a:t>
            </a:r>
            <a:r>
              <a:rPr sz="2800" spc="-55" dirty="0">
                <a:solidFill>
                  <a:srgbClr val="294690"/>
                </a:solidFill>
                <a:latin typeface="Calibri"/>
                <a:cs typeface="Calibri"/>
              </a:rPr>
              <a:t>трудных </a:t>
            </a:r>
            <a:r>
              <a:rPr sz="2800" spc="-35" dirty="0">
                <a:solidFill>
                  <a:srgbClr val="294690"/>
                </a:solidFill>
                <a:latin typeface="Calibri"/>
                <a:cs typeface="Calibri"/>
              </a:rPr>
              <a:t>заданий </a:t>
            </a:r>
            <a:r>
              <a:rPr sz="2800" spc="-30" dirty="0">
                <a:solidFill>
                  <a:srgbClr val="294690"/>
                </a:solidFill>
                <a:latin typeface="Calibri"/>
                <a:cs typeface="Calibri"/>
              </a:rPr>
              <a:t>ГИА </a:t>
            </a:r>
            <a:r>
              <a:rPr sz="2800" spc="-6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294690"/>
                </a:solidFill>
                <a:latin typeface="Calibri"/>
                <a:cs typeface="Calibri"/>
              </a:rPr>
              <a:t>п</a:t>
            </a:r>
            <a:r>
              <a:rPr sz="2800" spc="-5" dirty="0">
                <a:solidFill>
                  <a:srgbClr val="294690"/>
                </a:solidFill>
                <a:latin typeface="Calibri"/>
                <a:cs typeface="Calibri"/>
              </a:rPr>
              <a:t>о</a:t>
            </a:r>
            <a:r>
              <a:rPr sz="2800" spc="-7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4690"/>
                </a:solidFill>
                <a:latin typeface="Calibri"/>
                <a:cs typeface="Calibri"/>
              </a:rPr>
              <a:t>7</a:t>
            </a:r>
            <a:r>
              <a:rPr sz="2800" spc="-7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294690"/>
                </a:solidFill>
                <a:latin typeface="Calibri"/>
                <a:cs typeface="Calibri"/>
              </a:rPr>
              <a:t>ш</a:t>
            </a:r>
            <a:r>
              <a:rPr sz="2800" spc="-80" dirty="0">
                <a:solidFill>
                  <a:srgbClr val="294690"/>
                </a:solidFill>
                <a:latin typeface="Calibri"/>
                <a:cs typeface="Calibri"/>
              </a:rPr>
              <a:t>к</a:t>
            </a:r>
            <a:r>
              <a:rPr sz="2800" spc="-90" dirty="0">
                <a:solidFill>
                  <a:srgbClr val="294690"/>
                </a:solidFill>
                <a:latin typeface="Calibri"/>
                <a:cs typeface="Calibri"/>
              </a:rPr>
              <a:t>о</a:t>
            </a:r>
            <a:r>
              <a:rPr sz="2800" spc="-40" dirty="0">
                <a:solidFill>
                  <a:srgbClr val="294690"/>
                </a:solidFill>
                <a:latin typeface="Calibri"/>
                <a:cs typeface="Calibri"/>
              </a:rPr>
              <a:t>л</a:t>
            </a:r>
            <a:r>
              <a:rPr sz="2800" spc="-50" dirty="0">
                <a:solidFill>
                  <a:srgbClr val="294690"/>
                </a:solidFill>
                <a:latin typeface="Calibri"/>
                <a:cs typeface="Calibri"/>
              </a:rPr>
              <a:t>ь</a:t>
            </a:r>
            <a:r>
              <a:rPr sz="2800" spc="-35" dirty="0">
                <a:solidFill>
                  <a:srgbClr val="294690"/>
                </a:solidFill>
                <a:latin typeface="Calibri"/>
                <a:cs typeface="Calibri"/>
              </a:rPr>
              <a:t>н</a:t>
            </a:r>
            <a:r>
              <a:rPr sz="2800" spc="-45" dirty="0">
                <a:solidFill>
                  <a:srgbClr val="294690"/>
                </a:solidFill>
                <a:latin typeface="Calibri"/>
                <a:cs typeface="Calibri"/>
              </a:rPr>
              <a:t>ы</a:t>
            </a:r>
            <a:r>
              <a:rPr sz="2800" spc="-5" dirty="0">
                <a:solidFill>
                  <a:srgbClr val="294690"/>
                </a:solidFill>
                <a:latin typeface="Calibri"/>
                <a:cs typeface="Calibri"/>
              </a:rPr>
              <a:t>м</a:t>
            </a:r>
            <a:r>
              <a:rPr sz="2800" spc="-114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294690"/>
                </a:solidFill>
                <a:latin typeface="Calibri"/>
                <a:cs typeface="Calibri"/>
              </a:rPr>
              <a:t>пр</a:t>
            </a:r>
            <a:r>
              <a:rPr sz="2800" spc="-80" dirty="0">
                <a:solidFill>
                  <a:srgbClr val="294690"/>
                </a:solidFill>
                <a:latin typeface="Calibri"/>
                <a:cs typeface="Calibri"/>
              </a:rPr>
              <a:t>е</a:t>
            </a:r>
            <a:r>
              <a:rPr sz="2800" spc="-45" dirty="0">
                <a:solidFill>
                  <a:srgbClr val="294690"/>
                </a:solidFill>
                <a:latin typeface="Calibri"/>
                <a:cs typeface="Calibri"/>
              </a:rPr>
              <a:t>д</a:t>
            </a:r>
            <a:r>
              <a:rPr sz="2800" spc="-40" dirty="0">
                <a:solidFill>
                  <a:srgbClr val="294690"/>
                </a:solidFill>
                <a:latin typeface="Calibri"/>
                <a:cs typeface="Calibri"/>
              </a:rPr>
              <a:t>м</a:t>
            </a:r>
            <a:r>
              <a:rPr sz="2800" spc="-55" dirty="0">
                <a:solidFill>
                  <a:srgbClr val="294690"/>
                </a:solidFill>
                <a:latin typeface="Calibri"/>
                <a:cs typeface="Calibri"/>
              </a:rPr>
              <a:t>е</a:t>
            </a:r>
            <a:r>
              <a:rPr sz="2800" spc="-45" dirty="0">
                <a:solidFill>
                  <a:srgbClr val="294690"/>
                </a:solidFill>
                <a:latin typeface="Calibri"/>
                <a:cs typeface="Calibri"/>
              </a:rPr>
              <a:t>т</a:t>
            </a:r>
            <a:r>
              <a:rPr sz="2800" spc="-40" dirty="0">
                <a:solidFill>
                  <a:srgbClr val="294690"/>
                </a:solidFill>
                <a:latin typeface="Calibri"/>
                <a:cs typeface="Calibri"/>
              </a:rPr>
              <a:t>а</a:t>
            </a:r>
            <a:r>
              <a:rPr sz="2800" spc="-5" dirty="0">
                <a:solidFill>
                  <a:srgbClr val="294690"/>
                </a:solidFill>
                <a:latin typeface="Calibri"/>
                <a:cs typeface="Calibri"/>
              </a:rPr>
              <a:t>м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612" y="1776983"/>
            <a:ext cx="7620000" cy="413384"/>
          </a:xfrm>
          <a:custGeom>
            <a:avLst/>
            <a:gdLst/>
            <a:ahLst/>
            <a:cxnLst/>
            <a:rect l="l" t="t" r="r" b="b"/>
            <a:pathLst>
              <a:path w="7620000" h="413385">
                <a:moveTo>
                  <a:pt x="0" y="413004"/>
                </a:moveTo>
                <a:lnTo>
                  <a:pt x="7620000" y="413004"/>
                </a:lnTo>
                <a:lnTo>
                  <a:pt x="7620000" y="0"/>
                </a:lnTo>
                <a:lnTo>
                  <a:pt x="0" y="0"/>
                </a:lnTo>
                <a:lnTo>
                  <a:pt x="0" y="413004"/>
                </a:lnTo>
                <a:close/>
              </a:path>
            </a:pathLst>
          </a:custGeom>
          <a:solidFill>
            <a:srgbClr val="C1D9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51636" y="1852675"/>
            <a:ext cx="4831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Выбор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основным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школьным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предметам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5612" y="2189987"/>
            <a:ext cx="8194675" cy="405765"/>
          </a:xfrm>
          <a:custGeom>
            <a:avLst/>
            <a:gdLst/>
            <a:ahLst/>
            <a:cxnLst/>
            <a:rect l="l" t="t" r="r" b="b"/>
            <a:pathLst>
              <a:path w="8194675" h="405764">
                <a:moveTo>
                  <a:pt x="8194548" y="0"/>
                </a:moveTo>
                <a:lnTo>
                  <a:pt x="0" y="0"/>
                </a:lnTo>
                <a:lnTo>
                  <a:pt x="0" y="387096"/>
                </a:lnTo>
                <a:lnTo>
                  <a:pt x="0" y="405384"/>
                </a:lnTo>
                <a:lnTo>
                  <a:pt x="8194548" y="405384"/>
                </a:lnTo>
                <a:lnTo>
                  <a:pt x="8194548" y="387096"/>
                </a:lnTo>
                <a:lnTo>
                  <a:pt x="8194548" y="0"/>
                </a:lnTo>
                <a:close/>
              </a:path>
            </a:pathLst>
          </a:custGeom>
          <a:solidFill>
            <a:srgbClr val="A0C5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1636" y="2246502"/>
            <a:ext cx="5022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Банк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трудных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включает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840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атомарных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единиц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5612" y="2577083"/>
            <a:ext cx="7620000" cy="431800"/>
          </a:xfrm>
          <a:custGeom>
            <a:avLst/>
            <a:gdLst/>
            <a:ahLst/>
            <a:cxnLst/>
            <a:rect l="l" t="t" r="r" b="b"/>
            <a:pathLst>
              <a:path w="7620000" h="431800">
                <a:moveTo>
                  <a:pt x="0" y="431291"/>
                </a:moveTo>
                <a:lnTo>
                  <a:pt x="7620000" y="431291"/>
                </a:lnTo>
                <a:lnTo>
                  <a:pt x="76200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387AA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05612" y="2660142"/>
            <a:ext cx="7620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Печать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контента 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подбор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612" y="3008376"/>
            <a:ext cx="7998459" cy="433070"/>
          </a:xfrm>
          <a:custGeom>
            <a:avLst/>
            <a:gdLst/>
            <a:ahLst/>
            <a:cxnLst/>
            <a:rect l="l" t="t" r="r" b="b"/>
            <a:pathLst>
              <a:path w="7998459" h="433070">
                <a:moveTo>
                  <a:pt x="7997952" y="0"/>
                </a:moveTo>
                <a:lnTo>
                  <a:pt x="0" y="0"/>
                </a:lnTo>
                <a:lnTo>
                  <a:pt x="0" y="432815"/>
                </a:lnTo>
                <a:lnTo>
                  <a:pt x="7997952" y="432815"/>
                </a:lnTo>
                <a:lnTo>
                  <a:pt x="7997952" y="0"/>
                </a:lnTo>
                <a:close/>
              </a:path>
            </a:pathLst>
          </a:custGeom>
          <a:solidFill>
            <a:srgbClr val="2452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05612" y="3008376"/>
            <a:ext cx="7998459" cy="4330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фронтальной работы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группе/классе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60464" y="624840"/>
            <a:ext cx="3328670" cy="3260090"/>
            <a:chOff x="6760464" y="624840"/>
            <a:chExt cx="3328670" cy="3260090"/>
          </a:xfrm>
        </p:grpSpPr>
        <p:sp>
          <p:nvSpPr>
            <p:cNvPr id="13" name="object 13"/>
            <p:cNvSpPr/>
            <p:nvPr/>
          </p:nvSpPr>
          <p:spPr>
            <a:xfrm>
              <a:off x="6760464" y="624840"/>
              <a:ext cx="3328670" cy="3260090"/>
            </a:xfrm>
            <a:custGeom>
              <a:avLst/>
              <a:gdLst/>
              <a:ahLst/>
              <a:cxnLst/>
              <a:rect l="l" t="t" r="r" b="b"/>
              <a:pathLst>
                <a:path w="3328670" h="3260090">
                  <a:moveTo>
                    <a:pt x="1664207" y="0"/>
                  </a:moveTo>
                  <a:lnTo>
                    <a:pt x="1615140" y="694"/>
                  </a:lnTo>
                  <a:lnTo>
                    <a:pt x="1566424" y="2766"/>
                  </a:lnTo>
                  <a:lnTo>
                    <a:pt x="1518081" y="6196"/>
                  </a:lnTo>
                  <a:lnTo>
                    <a:pt x="1470129" y="10965"/>
                  </a:lnTo>
                  <a:lnTo>
                    <a:pt x="1422588" y="17054"/>
                  </a:lnTo>
                  <a:lnTo>
                    <a:pt x="1375477" y="24443"/>
                  </a:lnTo>
                  <a:lnTo>
                    <a:pt x="1328817" y="33114"/>
                  </a:lnTo>
                  <a:lnTo>
                    <a:pt x="1282625" y="43047"/>
                  </a:lnTo>
                  <a:lnTo>
                    <a:pt x="1236923" y="54223"/>
                  </a:lnTo>
                  <a:lnTo>
                    <a:pt x="1191730" y="66624"/>
                  </a:lnTo>
                  <a:lnTo>
                    <a:pt x="1147064" y="80230"/>
                  </a:lnTo>
                  <a:lnTo>
                    <a:pt x="1102946" y="95022"/>
                  </a:lnTo>
                  <a:lnTo>
                    <a:pt x="1059395" y="110980"/>
                  </a:lnTo>
                  <a:lnTo>
                    <a:pt x="1016430" y="128087"/>
                  </a:lnTo>
                  <a:lnTo>
                    <a:pt x="974072" y="146322"/>
                  </a:lnTo>
                  <a:lnTo>
                    <a:pt x="932339" y="165667"/>
                  </a:lnTo>
                  <a:lnTo>
                    <a:pt x="891251" y="186102"/>
                  </a:lnTo>
                  <a:lnTo>
                    <a:pt x="850828" y="207608"/>
                  </a:lnTo>
                  <a:lnTo>
                    <a:pt x="811089" y="230167"/>
                  </a:lnTo>
                  <a:lnTo>
                    <a:pt x="772053" y="253759"/>
                  </a:lnTo>
                  <a:lnTo>
                    <a:pt x="733741" y="278365"/>
                  </a:lnTo>
                  <a:lnTo>
                    <a:pt x="696171" y="303965"/>
                  </a:lnTo>
                  <a:lnTo>
                    <a:pt x="659364" y="330542"/>
                  </a:lnTo>
                  <a:lnTo>
                    <a:pt x="623338" y="358075"/>
                  </a:lnTo>
                  <a:lnTo>
                    <a:pt x="588113" y="386546"/>
                  </a:lnTo>
                  <a:lnTo>
                    <a:pt x="553709" y="415935"/>
                  </a:lnTo>
                  <a:lnTo>
                    <a:pt x="520145" y="446224"/>
                  </a:lnTo>
                  <a:lnTo>
                    <a:pt x="487441" y="477393"/>
                  </a:lnTo>
                  <a:lnTo>
                    <a:pt x="455617" y="509422"/>
                  </a:lnTo>
                  <a:lnTo>
                    <a:pt x="424691" y="542294"/>
                  </a:lnTo>
                  <a:lnTo>
                    <a:pt x="394683" y="575989"/>
                  </a:lnTo>
                  <a:lnTo>
                    <a:pt x="365613" y="610488"/>
                  </a:lnTo>
                  <a:lnTo>
                    <a:pt x="337500" y="645772"/>
                  </a:lnTo>
                  <a:lnTo>
                    <a:pt x="310364" y="681821"/>
                  </a:lnTo>
                  <a:lnTo>
                    <a:pt x="284225" y="718616"/>
                  </a:lnTo>
                  <a:lnTo>
                    <a:pt x="259101" y="756139"/>
                  </a:lnTo>
                  <a:lnTo>
                    <a:pt x="235013" y="794370"/>
                  </a:lnTo>
                  <a:lnTo>
                    <a:pt x="211979" y="833290"/>
                  </a:lnTo>
                  <a:lnTo>
                    <a:pt x="190020" y="872881"/>
                  </a:lnTo>
                  <a:lnTo>
                    <a:pt x="169155" y="913122"/>
                  </a:lnTo>
                  <a:lnTo>
                    <a:pt x="149403" y="953995"/>
                  </a:lnTo>
                  <a:lnTo>
                    <a:pt x="130784" y="995481"/>
                  </a:lnTo>
                  <a:lnTo>
                    <a:pt x="113317" y="1037561"/>
                  </a:lnTo>
                  <a:lnTo>
                    <a:pt x="97022" y="1080214"/>
                  </a:lnTo>
                  <a:lnTo>
                    <a:pt x="81919" y="1123424"/>
                  </a:lnTo>
                  <a:lnTo>
                    <a:pt x="68027" y="1167169"/>
                  </a:lnTo>
                  <a:lnTo>
                    <a:pt x="55365" y="1211432"/>
                  </a:lnTo>
                  <a:lnTo>
                    <a:pt x="43953" y="1256193"/>
                  </a:lnTo>
                  <a:lnTo>
                    <a:pt x="33811" y="1301433"/>
                  </a:lnTo>
                  <a:lnTo>
                    <a:pt x="24958" y="1347133"/>
                  </a:lnTo>
                  <a:lnTo>
                    <a:pt x="17413" y="1393273"/>
                  </a:lnTo>
                  <a:lnTo>
                    <a:pt x="11196" y="1439835"/>
                  </a:lnTo>
                  <a:lnTo>
                    <a:pt x="6327" y="1486800"/>
                  </a:lnTo>
                  <a:lnTo>
                    <a:pt x="2825" y="1534148"/>
                  </a:lnTo>
                  <a:lnTo>
                    <a:pt x="709" y="1581860"/>
                  </a:lnTo>
                  <a:lnTo>
                    <a:pt x="0" y="1629918"/>
                  </a:lnTo>
                  <a:lnTo>
                    <a:pt x="709" y="1677975"/>
                  </a:lnTo>
                  <a:lnTo>
                    <a:pt x="2825" y="1725687"/>
                  </a:lnTo>
                  <a:lnTo>
                    <a:pt x="6327" y="1773035"/>
                  </a:lnTo>
                  <a:lnTo>
                    <a:pt x="11196" y="1820000"/>
                  </a:lnTo>
                  <a:lnTo>
                    <a:pt x="17413" y="1866562"/>
                  </a:lnTo>
                  <a:lnTo>
                    <a:pt x="24958" y="1912702"/>
                  </a:lnTo>
                  <a:lnTo>
                    <a:pt x="33811" y="1958402"/>
                  </a:lnTo>
                  <a:lnTo>
                    <a:pt x="43953" y="2003642"/>
                  </a:lnTo>
                  <a:lnTo>
                    <a:pt x="55365" y="2048403"/>
                  </a:lnTo>
                  <a:lnTo>
                    <a:pt x="68027" y="2092666"/>
                  </a:lnTo>
                  <a:lnTo>
                    <a:pt x="81919" y="2136411"/>
                  </a:lnTo>
                  <a:lnTo>
                    <a:pt x="97022" y="2179621"/>
                  </a:lnTo>
                  <a:lnTo>
                    <a:pt x="113317" y="2222274"/>
                  </a:lnTo>
                  <a:lnTo>
                    <a:pt x="130784" y="2264354"/>
                  </a:lnTo>
                  <a:lnTo>
                    <a:pt x="149403" y="2305840"/>
                  </a:lnTo>
                  <a:lnTo>
                    <a:pt x="169155" y="2346713"/>
                  </a:lnTo>
                  <a:lnTo>
                    <a:pt x="190020" y="2386954"/>
                  </a:lnTo>
                  <a:lnTo>
                    <a:pt x="211979" y="2426545"/>
                  </a:lnTo>
                  <a:lnTo>
                    <a:pt x="235013" y="2465465"/>
                  </a:lnTo>
                  <a:lnTo>
                    <a:pt x="259101" y="2503696"/>
                  </a:lnTo>
                  <a:lnTo>
                    <a:pt x="284225" y="2541219"/>
                  </a:lnTo>
                  <a:lnTo>
                    <a:pt x="310364" y="2578014"/>
                  </a:lnTo>
                  <a:lnTo>
                    <a:pt x="337500" y="2614063"/>
                  </a:lnTo>
                  <a:lnTo>
                    <a:pt x="365613" y="2649347"/>
                  </a:lnTo>
                  <a:lnTo>
                    <a:pt x="394683" y="2683846"/>
                  </a:lnTo>
                  <a:lnTo>
                    <a:pt x="424691" y="2717541"/>
                  </a:lnTo>
                  <a:lnTo>
                    <a:pt x="455617" y="2750413"/>
                  </a:lnTo>
                  <a:lnTo>
                    <a:pt x="487441" y="2782442"/>
                  </a:lnTo>
                  <a:lnTo>
                    <a:pt x="520145" y="2813611"/>
                  </a:lnTo>
                  <a:lnTo>
                    <a:pt x="553709" y="2843900"/>
                  </a:lnTo>
                  <a:lnTo>
                    <a:pt x="588113" y="2873289"/>
                  </a:lnTo>
                  <a:lnTo>
                    <a:pt x="623338" y="2901760"/>
                  </a:lnTo>
                  <a:lnTo>
                    <a:pt x="659364" y="2929293"/>
                  </a:lnTo>
                  <a:lnTo>
                    <a:pt x="696171" y="2955870"/>
                  </a:lnTo>
                  <a:lnTo>
                    <a:pt x="733741" y="2981470"/>
                  </a:lnTo>
                  <a:lnTo>
                    <a:pt x="772053" y="3006076"/>
                  </a:lnTo>
                  <a:lnTo>
                    <a:pt x="811089" y="3029668"/>
                  </a:lnTo>
                  <a:lnTo>
                    <a:pt x="850828" y="3052227"/>
                  </a:lnTo>
                  <a:lnTo>
                    <a:pt x="891251" y="3073733"/>
                  </a:lnTo>
                  <a:lnTo>
                    <a:pt x="932339" y="3094168"/>
                  </a:lnTo>
                  <a:lnTo>
                    <a:pt x="974072" y="3113513"/>
                  </a:lnTo>
                  <a:lnTo>
                    <a:pt x="1016430" y="3131748"/>
                  </a:lnTo>
                  <a:lnTo>
                    <a:pt x="1059395" y="3148855"/>
                  </a:lnTo>
                  <a:lnTo>
                    <a:pt x="1102946" y="3164813"/>
                  </a:lnTo>
                  <a:lnTo>
                    <a:pt x="1147064" y="3179605"/>
                  </a:lnTo>
                  <a:lnTo>
                    <a:pt x="1191730" y="3193211"/>
                  </a:lnTo>
                  <a:lnTo>
                    <a:pt x="1236923" y="3205612"/>
                  </a:lnTo>
                  <a:lnTo>
                    <a:pt x="1282625" y="3216788"/>
                  </a:lnTo>
                  <a:lnTo>
                    <a:pt x="1328817" y="3226721"/>
                  </a:lnTo>
                  <a:lnTo>
                    <a:pt x="1375477" y="3235392"/>
                  </a:lnTo>
                  <a:lnTo>
                    <a:pt x="1422588" y="3242781"/>
                  </a:lnTo>
                  <a:lnTo>
                    <a:pt x="1470129" y="3248870"/>
                  </a:lnTo>
                  <a:lnTo>
                    <a:pt x="1518081" y="3253639"/>
                  </a:lnTo>
                  <a:lnTo>
                    <a:pt x="1566424" y="3257069"/>
                  </a:lnTo>
                  <a:lnTo>
                    <a:pt x="1615140" y="3259141"/>
                  </a:lnTo>
                  <a:lnTo>
                    <a:pt x="1664207" y="3259836"/>
                  </a:lnTo>
                  <a:lnTo>
                    <a:pt x="1713275" y="3259141"/>
                  </a:lnTo>
                  <a:lnTo>
                    <a:pt x="1761991" y="3257069"/>
                  </a:lnTo>
                  <a:lnTo>
                    <a:pt x="1810334" y="3253639"/>
                  </a:lnTo>
                  <a:lnTo>
                    <a:pt x="1858286" y="3248870"/>
                  </a:lnTo>
                  <a:lnTo>
                    <a:pt x="1905827" y="3242781"/>
                  </a:lnTo>
                  <a:lnTo>
                    <a:pt x="1952938" y="3235392"/>
                  </a:lnTo>
                  <a:lnTo>
                    <a:pt x="1999598" y="3226721"/>
                  </a:lnTo>
                  <a:lnTo>
                    <a:pt x="2045790" y="3216788"/>
                  </a:lnTo>
                  <a:lnTo>
                    <a:pt x="2091492" y="3205612"/>
                  </a:lnTo>
                  <a:lnTo>
                    <a:pt x="2136685" y="3193211"/>
                  </a:lnTo>
                  <a:lnTo>
                    <a:pt x="2181351" y="3179605"/>
                  </a:lnTo>
                  <a:lnTo>
                    <a:pt x="2225469" y="3164813"/>
                  </a:lnTo>
                  <a:lnTo>
                    <a:pt x="2269020" y="3148855"/>
                  </a:lnTo>
                  <a:lnTo>
                    <a:pt x="2311985" y="3131748"/>
                  </a:lnTo>
                  <a:lnTo>
                    <a:pt x="2354343" y="3113513"/>
                  </a:lnTo>
                  <a:lnTo>
                    <a:pt x="2396076" y="3094168"/>
                  </a:lnTo>
                  <a:lnTo>
                    <a:pt x="2437164" y="3073733"/>
                  </a:lnTo>
                  <a:lnTo>
                    <a:pt x="2477587" y="3052227"/>
                  </a:lnTo>
                  <a:lnTo>
                    <a:pt x="2517326" y="3029668"/>
                  </a:lnTo>
                  <a:lnTo>
                    <a:pt x="2556362" y="3006076"/>
                  </a:lnTo>
                  <a:lnTo>
                    <a:pt x="2594674" y="2981470"/>
                  </a:lnTo>
                  <a:lnTo>
                    <a:pt x="2632244" y="2955870"/>
                  </a:lnTo>
                  <a:lnTo>
                    <a:pt x="2669051" y="2929293"/>
                  </a:lnTo>
                  <a:lnTo>
                    <a:pt x="2705077" y="2901760"/>
                  </a:lnTo>
                  <a:lnTo>
                    <a:pt x="2740302" y="2873289"/>
                  </a:lnTo>
                  <a:lnTo>
                    <a:pt x="2774706" y="2843900"/>
                  </a:lnTo>
                  <a:lnTo>
                    <a:pt x="2808270" y="2813611"/>
                  </a:lnTo>
                  <a:lnTo>
                    <a:pt x="2840974" y="2782443"/>
                  </a:lnTo>
                  <a:lnTo>
                    <a:pt x="2872798" y="2750413"/>
                  </a:lnTo>
                  <a:lnTo>
                    <a:pt x="2903724" y="2717541"/>
                  </a:lnTo>
                  <a:lnTo>
                    <a:pt x="2933732" y="2683846"/>
                  </a:lnTo>
                  <a:lnTo>
                    <a:pt x="2962802" y="2649347"/>
                  </a:lnTo>
                  <a:lnTo>
                    <a:pt x="2990915" y="2614063"/>
                  </a:lnTo>
                  <a:lnTo>
                    <a:pt x="3018051" y="2578014"/>
                  </a:lnTo>
                  <a:lnTo>
                    <a:pt x="3044190" y="2541219"/>
                  </a:lnTo>
                  <a:lnTo>
                    <a:pt x="3069314" y="2503696"/>
                  </a:lnTo>
                  <a:lnTo>
                    <a:pt x="3093402" y="2465465"/>
                  </a:lnTo>
                  <a:lnTo>
                    <a:pt x="3116436" y="2426545"/>
                  </a:lnTo>
                  <a:lnTo>
                    <a:pt x="3138395" y="2386954"/>
                  </a:lnTo>
                  <a:lnTo>
                    <a:pt x="3159260" y="2346713"/>
                  </a:lnTo>
                  <a:lnTo>
                    <a:pt x="3179012" y="2305840"/>
                  </a:lnTo>
                  <a:lnTo>
                    <a:pt x="3197631" y="2264354"/>
                  </a:lnTo>
                  <a:lnTo>
                    <a:pt x="3215098" y="2222274"/>
                  </a:lnTo>
                  <a:lnTo>
                    <a:pt x="3231393" y="2179621"/>
                  </a:lnTo>
                  <a:lnTo>
                    <a:pt x="3246496" y="2136411"/>
                  </a:lnTo>
                  <a:lnTo>
                    <a:pt x="3260388" y="2092666"/>
                  </a:lnTo>
                  <a:lnTo>
                    <a:pt x="3273050" y="2048403"/>
                  </a:lnTo>
                  <a:lnTo>
                    <a:pt x="3284462" y="2003642"/>
                  </a:lnTo>
                  <a:lnTo>
                    <a:pt x="3294604" y="1958402"/>
                  </a:lnTo>
                  <a:lnTo>
                    <a:pt x="3303457" y="1912702"/>
                  </a:lnTo>
                  <a:lnTo>
                    <a:pt x="3311002" y="1866562"/>
                  </a:lnTo>
                  <a:lnTo>
                    <a:pt x="3317219" y="1820000"/>
                  </a:lnTo>
                  <a:lnTo>
                    <a:pt x="3322088" y="1773035"/>
                  </a:lnTo>
                  <a:lnTo>
                    <a:pt x="3325590" y="1725687"/>
                  </a:lnTo>
                  <a:lnTo>
                    <a:pt x="3327706" y="1677975"/>
                  </a:lnTo>
                  <a:lnTo>
                    <a:pt x="3328415" y="1629918"/>
                  </a:lnTo>
                  <a:lnTo>
                    <a:pt x="3327706" y="1581860"/>
                  </a:lnTo>
                  <a:lnTo>
                    <a:pt x="3325590" y="1534148"/>
                  </a:lnTo>
                  <a:lnTo>
                    <a:pt x="3322088" y="1486800"/>
                  </a:lnTo>
                  <a:lnTo>
                    <a:pt x="3317219" y="1439835"/>
                  </a:lnTo>
                  <a:lnTo>
                    <a:pt x="3311002" y="1393273"/>
                  </a:lnTo>
                  <a:lnTo>
                    <a:pt x="3303457" y="1347133"/>
                  </a:lnTo>
                  <a:lnTo>
                    <a:pt x="3294604" y="1301433"/>
                  </a:lnTo>
                  <a:lnTo>
                    <a:pt x="3284462" y="1256193"/>
                  </a:lnTo>
                  <a:lnTo>
                    <a:pt x="3273050" y="1211432"/>
                  </a:lnTo>
                  <a:lnTo>
                    <a:pt x="3260388" y="1167169"/>
                  </a:lnTo>
                  <a:lnTo>
                    <a:pt x="3246496" y="1123424"/>
                  </a:lnTo>
                  <a:lnTo>
                    <a:pt x="3231393" y="1080214"/>
                  </a:lnTo>
                  <a:lnTo>
                    <a:pt x="3215098" y="1037561"/>
                  </a:lnTo>
                  <a:lnTo>
                    <a:pt x="3197631" y="995481"/>
                  </a:lnTo>
                  <a:lnTo>
                    <a:pt x="3179012" y="953995"/>
                  </a:lnTo>
                  <a:lnTo>
                    <a:pt x="3159260" y="913122"/>
                  </a:lnTo>
                  <a:lnTo>
                    <a:pt x="3138395" y="872881"/>
                  </a:lnTo>
                  <a:lnTo>
                    <a:pt x="3116436" y="833290"/>
                  </a:lnTo>
                  <a:lnTo>
                    <a:pt x="3093402" y="794370"/>
                  </a:lnTo>
                  <a:lnTo>
                    <a:pt x="3069314" y="756139"/>
                  </a:lnTo>
                  <a:lnTo>
                    <a:pt x="3044190" y="718616"/>
                  </a:lnTo>
                  <a:lnTo>
                    <a:pt x="3018051" y="681821"/>
                  </a:lnTo>
                  <a:lnTo>
                    <a:pt x="2990915" y="645772"/>
                  </a:lnTo>
                  <a:lnTo>
                    <a:pt x="2962802" y="610488"/>
                  </a:lnTo>
                  <a:lnTo>
                    <a:pt x="2933732" y="575989"/>
                  </a:lnTo>
                  <a:lnTo>
                    <a:pt x="2903724" y="542294"/>
                  </a:lnTo>
                  <a:lnTo>
                    <a:pt x="2872798" y="509422"/>
                  </a:lnTo>
                  <a:lnTo>
                    <a:pt x="2840974" y="477392"/>
                  </a:lnTo>
                  <a:lnTo>
                    <a:pt x="2808270" y="446224"/>
                  </a:lnTo>
                  <a:lnTo>
                    <a:pt x="2774706" y="415935"/>
                  </a:lnTo>
                  <a:lnTo>
                    <a:pt x="2740302" y="386546"/>
                  </a:lnTo>
                  <a:lnTo>
                    <a:pt x="2705077" y="358075"/>
                  </a:lnTo>
                  <a:lnTo>
                    <a:pt x="2669051" y="330542"/>
                  </a:lnTo>
                  <a:lnTo>
                    <a:pt x="2632244" y="303965"/>
                  </a:lnTo>
                  <a:lnTo>
                    <a:pt x="2594674" y="278365"/>
                  </a:lnTo>
                  <a:lnTo>
                    <a:pt x="2556362" y="253759"/>
                  </a:lnTo>
                  <a:lnTo>
                    <a:pt x="2517326" y="230167"/>
                  </a:lnTo>
                  <a:lnTo>
                    <a:pt x="2477587" y="207608"/>
                  </a:lnTo>
                  <a:lnTo>
                    <a:pt x="2437164" y="186102"/>
                  </a:lnTo>
                  <a:lnTo>
                    <a:pt x="2396076" y="165667"/>
                  </a:lnTo>
                  <a:lnTo>
                    <a:pt x="2354343" y="146322"/>
                  </a:lnTo>
                  <a:lnTo>
                    <a:pt x="2311985" y="128087"/>
                  </a:lnTo>
                  <a:lnTo>
                    <a:pt x="2269020" y="110980"/>
                  </a:lnTo>
                  <a:lnTo>
                    <a:pt x="2225469" y="95022"/>
                  </a:lnTo>
                  <a:lnTo>
                    <a:pt x="2181351" y="80230"/>
                  </a:lnTo>
                  <a:lnTo>
                    <a:pt x="2136685" y="66624"/>
                  </a:lnTo>
                  <a:lnTo>
                    <a:pt x="2091492" y="54223"/>
                  </a:lnTo>
                  <a:lnTo>
                    <a:pt x="2045790" y="43047"/>
                  </a:lnTo>
                  <a:lnTo>
                    <a:pt x="1999598" y="33114"/>
                  </a:lnTo>
                  <a:lnTo>
                    <a:pt x="1952938" y="24443"/>
                  </a:lnTo>
                  <a:lnTo>
                    <a:pt x="1905827" y="17054"/>
                  </a:lnTo>
                  <a:lnTo>
                    <a:pt x="1858286" y="10965"/>
                  </a:lnTo>
                  <a:lnTo>
                    <a:pt x="1810334" y="6196"/>
                  </a:lnTo>
                  <a:lnTo>
                    <a:pt x="1761991" y="2766"/>
                  </a:lnTo>
                  <a:lnTo>
                    <a:pt x="1713275" y="694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BDDC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0984" y="932688"/>
              <a:ext cx="2730246" cy="26799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87006" y="1027938"/>
              <a:ext cx="2428240" cy="2377440"/>
            </a:xfrm>
            <a:custGeom>
              <a:avLst/>
              <a:gdLst/>
              <a:ahLst/>
              <a:cxnLst/>
              <a:rect l="l" t="t" r="r" b="b"/>
              <a:pathLst>
                <a:path w="2428240" h="2377440">
                  <a:moveTo>
                    <a:pt x="1213866" y="0"/>
                  </a:moveTo>
                  <a:lnTo>
                    <a:pt x="1165042" y="943"/>
                  </a:lnTo>
                  <a:lnTo>
                    <a:pt x="1116708" y="3752"/>
                  </a:lnTo>
                  <a:lnTo>
                    <a:pt x="1068900" y="8389"/>
                  </a:lnTo>
                  <a:lnTo>
                    <a:pt x="1021654" y="14819"/>
                  </a:lnTo>
                  <a:lnTo>
                    <a:pt x="975007" y="23007"/>
                  </a:lnTo>
                  <a:lnTo>
                    <a:pt x="928994" y="32917"/>
                  </a:lnTo>
                  <a:lnTo>
                    <a:pt x="883651" y="44514"/>
                  </a:lnTo>
                  <a:lnTo>
                    <a:pt x="839016" y="57761"/>
                  </a:lnTo>
                  <a:lnTo>
                    <a:pt x="795124" y="72625"/>
                  </a:lnTo>
                  <a:lnTo>
                    <a:pt x="752012" y="89068"/>
                  </a:lnTo>
                  <a:lnTo>
                    <a:pt x="709716" y="107056"/>
                  </a:lnTo>
                  <a:lnTo>
                    <a:pt x="668271" y="126553"/>
                  </a:lnTo>
                  <a:lnTo>
                    <a:pt x="627715" y="147524"/>
                  </a:lnTo>
                  <a:lnTo>
                    <a:pt x="588084" y="169933"/>
                  </a:lnTo>
                  <a:lnTo>
                    <a:pt x="549413" y="193744"/>
                  </a:lnTo>
                  <a:lnTo>
                    <a:pt x="511740" y="218922"/>
                  </a:lnTo>
                  <a:lnTo>
                    <a:pt x="475100" y="245431"/>
                  </a:lnTo>
                  <a:lnTo>
                    <a:pt x="439529" y="273236"/>
                  </a:lnTo>
                  <a:lnTo>
                    <a:pt x="405064" y="302302"/>
                  </a:lnTo>
                  <a:lnTo>
                    <a:pt x="371742" y="332592"/>
                  </a:lnTo>
                  <a:lnTo>
                    <a:pt x="339598" y="364072"/>
                  </a:lnTo>
                  <a:lnTo>
                    <a:pt x="308668" y="396706"/>
                  </a:lnTo>
                  <a:lnTo>
                    <a:pt x="278989" y="430458"/>
                  </a:lnTo>
                  <a:lnTo>
                    <a:pt x="250598" y="465292"/>
                  </a:lnTo>
                  <a:lnTo>
                    <a:pt x="223529" y="501174"/>
                  </a:lnTo>
                  <a:lnTo>
                    <a:pt x="197821" y="538068"/>
                  </a:lnTo>
                  <a:lnTo>
                    <a:pt x="173508" y="575937"/>
                  </a:lnTo>
                  <a:lnTo>
                    <a:pt x="150628" y="614748"/>
                  </a:lnTo>
                  <a:lnTo>
                    <a:pt x="129215" y="654463"/>
                  </a:lnTo>
                  <a:lnTo>
                    <a:pt x="109308" y="695049"/>
                  </a:lnTo>
                  <a:lnTo>
                    <a:pt x="90941" y="736468"/>
                  </a:lnTo>
                  <a:lnTo>
                    <a:pt x="74152" y="778686"/>
                  </a:lnTo>
                  <a:lnTo>
                    <a:pt x="58976" y="821666"/>
                  </a:lnTo>
                  <a:lnTo>
                    <a:pt x="45449" y="865375"/>
                  </a:lnTo>
                  <a:lnTo>
                    <a:pt x="33609" y="909775"/>
                  </a:lnTo>
                  <a:lnTo>
                    <a:pt x="23490" y="954832"/>
                  </a:lnTo>
                  <a:lnTo>
                    <a:pt x="15130" y="1000510"/>
                  </a:lnTo>
                  <a:lnTo>
                    <a:pt x="8565" y="1046773"/>
                  </a:lnTo>
                  <a:lnTo>
                    <a:pt x="3831" y="1093586"/>
                  </a:lnTo>
                  <a:lnTo>
                    <a:pt x="963" y="1140913"/>
                  </a:lnTo>
                  <a:lnTo>
                    <a:pt x="0" y="1188720"/>
                  </a:lnTo>
                  <a:lnTo>
                    <a:pt x="963" y="1236526"/>
                  </a:lnTo>
                  <a:lnTo>
                    <a:pt x="3831" y="1283853"/>
                  </a:lnTo>
                  <a:lnTo>
                    <a:pt x="8565" y="1330666"/>
                  </a:lnTo>
                  <a:lnTo>
                    <a:pt x="15130" y="1376929"/>
                  </a:lnTo>
                  <a:lnTo>
                    <a:pt x="23490" y="1422607"/>
                  </a:lnTo>
                  <a:lnTo>
                    <a:pt x="33609" y="1467664"/>
                  </a:lnTo>
                  <a:lnTo>
                    <a:pt x="45449" y="1512064"/>
                  </a:lnTo>
                  <a:lnTo>
                    <a:pt x="58976" y="1555773"/>
                  </a:lnTo>
                  <a:lnTo>
                    <a:pt x="74152" y="1598753"/>
                  </a:lnTo>
                  <a:lnTo>
                    <a:pt x="90941" y="1640971"/>
                  </a:lnTo>
                  <a:lnTo>
                    <a:pt x="109308" y="1682390"/>
                  </a:lnTo>
                  <a:lnTo>
                    <a:pt x="129215" y="1722976"/>
                  </a:lnTo>
                  <a:lnTo>
                    <a:pt x="150628" y="1762691"/>
                  </a:lnTo>
                  <a:lnTo>
                    <a:pt x="173508" y="1801502"/>
                  </a:lnTo>
                  <a:lnTo>
                    <a:pt x="197821" y="1839371"/>
                  </a:lnTo>
                  <a:lnTo>
                    <a:pt x="223529" y="1876265"/>
                  </a:lnTo>
                  <a:lnTo>
                    <a:pt x="250598" y="1912147"/>
                  </a:lnTo>
                  <a:lnTo>
                    <a:pt x="278989" y="1946981"/>
                  </a:lnTo>
                  <a:lnTo>
                    <a:pt x="308668" y="1980733"/>
                  </a:lnTo>
                  <a:lnTo>
                    <a:pt x="339598" y="2013367"/>
                  </a:lnTo>
                  <a:lnTo>
                    <a:pt x="371742" y="2044847"/>
                  </a:lnTo>
                  <a:lnTo>
                    <a:pt x="405064" y="2075137"/>
                  </a:lnTo>
                  <a:lnTo>
                    <a:pt x="439529" y="2104203"/>
                  </a:lnTo>
                  <a:lnTo>
                    <a:pt x="475100" y="2132008"/>
                  </a:lnTo>
                  <a:lnTo>
                    <a:pt x="511740" y="2158517"/>
                  </a:lnTo>
                  <a:lnTo>
                    <a:pt x="549413" y="2183695"/>
                  </a:lnTo>
                  <a:lnTo>
                    <a:pt x="588084" y="2207506"/>
                  </a:lnTo>
                  <a:lnTo>
                    <a:pt x="627715" y="2229915"/>
                  </a:lnTo>
                  <a:lnTo>
                    <a:pt x="668271" y="2250886"/>
                  </a:lnTo>
                  <a:lnTo>
                    <a:pt x="709716" y="2270383"/>
                  </a:lnTo>
                  <a:lnTo>
                    <a:pt x="752012" y="2288371"/>
                  </a:lnTo>
                  <a:lnTo>
                    <a:pt x="795124" y="2304814"/>
                  </a:lnTo>
                  <a:lnTo>
                    <a:pt x="839016" y="2319678"/>
                  </a:lnTo>
                  <a:lnTo>
                    <a:pt x="883651" y="2332925"/>
                  </a:lnTo>
                  <a:lnTo>
                    <a:pt x="928994" y="2344522"/>
                  </a:lnTo>
                  <a:lnTo>
                    <a:pt x="975007" y="2354432"/>
                  </a:lnTo>
                  <a:lnTo>
                    <a:pt x="1021654" y="2362620"/>
                  </a:lnTo>
                  <a:lnTo>
                    <a:pt x="1068900" y="2369050"/>
                  </a:lnTo>
                  <a:lnTo>
                    <a:pt x="1116708" y="2373687"/>
                  </a:lnTo>
                  <a:lnTo>
                    <a:pt x="1165042" y="2376496"/>
                  </a:lnTo>
                  <a:lnTo>
                    <a:pt x="1213866" y="2377440"/>
                  </a:lnTo>
                  <a:lnTo>
                    <a:pt x="1262689" y="2376496"/>
                  </a:lnTo>
                  <a:lnTo>
                    <a:pt x="1311023" y="2373687"/>
                  </a:lnTo>
                  <a:lnTo>
                    <a:pt x="1358831" y="2369050"/>
                  </a:lnTo>
                  <a:lnTo>
                    <a:pt x="1406077" y="2362620"/>
                  </a:lnTo>
                  <a:lnTo>
                    <a:pt x="1452724" y="2354432"/>
                  </a:lnTo>
                  <a:lnTo>
                    <a:pt x="1498737" y="2344522"/>
                  </a:lnTo>
                  <a:lnTo>
                    <a:pt x="1544080" y="2332925"/>
                  </a:lnTo>
                  <a:lnTo>
                    <a:pt x="1588715" y="2319678"/>
                  </a:lnTo>
                  <a:lnTo>
                    <a:pt x="1632607" y="2304814"/>
                  </a:lnTo>
                  <a:lnTo>
                    <a:pt x="1675719" y="2288371"/>
                  </a:lnTo>
                  <a:lnTo>
                    <a:pt x="1718015" y="2270383"/>
                  </a:lnTo>
                  <a:lnTo>
                    <a:pt x="1759460" y="2250886"/>
                  </a:lnTo>
                  <a:lnTo>
                    <a:pt x="1800016" y="2229915"/>
                  </a:lnTo>
                  <a:lnTo>
                    <a:pt x="1839647" y="2207506"/>
                  </a:lnTo>
                  <a:lnTo>
                    <a:pt x="1878318" y="2183695"/>
                  </a:lnTo>
                  <a:lnTo>
                    <a:pt x="1915991" y="2158517"/>
                  </a:lnTo>
                  <a:lnTo>
                    <a:pt x="1952631" y="2132008"/>
                  </a:lnTo>
                  <a:lnTo>
                    <a:pt x="1988202" y="2104203"/>
                  </a:lnTo>
                  <a:lnTo>
                    <a:pt x="2022667" y="2075137"/>
                  </a:lnTo>
                  <a:lnTo>
                    <a:pt x="2055989" y="2044847"/>
                  </a:lnTo>
                  <a:lnTo>
                    <a:pt x="2088133" y="2013367"/>
                  </a:lnTo>
                  <a:lnTo>
                    <a:pt x="2119063" y="1980733"/>
                  </a:lnTo>
                  <a:lnTo>
                    <a:pt x="2148742" y="1946981"/>
                  </a:lnTo>
                  <a:lnTo>
                    <a:pt x="2177133" y="1912147"/>
                  </a:lnTo>
                  <a:lnTo>
                    <a:pt x="2204202" y="1876265"/>
                  </a:lnTo>
                  <a:lnTo>
                    <a:pt x="2229910" y="1839371"/>
                  </a:lnTo>
                  <a:lnTo>
                    <a:pt x="2254223" y="1801502"/>
                  </a:lnTo>
                  <a:lnTo>
                    <a:pt x="2277103" y="1762691"/>
                  </a:lnTo>
                  <a:lnTo>
                    <a:pt x="2298516" y="1722976"/>
                  </a:lnTo>
                  <a:lnTo>
                    <a:pt x="2318423" y="1682390"/>
                  </a:lnTo>
                  <a:lnTo>
                    <a:pt x="2336790" y="1640971"/>
                  </a:lnTo>
                  <a:lnTo>
                    <a:pt x="2353579" y="1598753"/>
                  </a:lnTo>
                  <a:lnTo>
                    <a:pt x="2368755" y="1555773"/>
                  </a:lnTo>
                  <a:lnTo>
                    <a:pt x="2382282" y="1512064"/>
                  </a:lnTo>
                  <a:lnTo>
                    <a:pt x="2394122" y="1467664"/>
                  </a:lnTo>
                  <a:lnTo>
                    <a:pt x="2404241" y="1422607"/>
                  </a:lnTo>
                  <a:lnTo>
                    <a:pt x="2412601" y="1376929"/>
                  </a:lnTo>
                  <a:lnTo>
                    <a:pt x="2419166" y="1330666"/>
                  </a:lnTo>
                  <a:lnTo>
                    <a:pt x="2423900" y="1283853"/>
                  </a:lnTo>
                  <a:lnTo>
                    <a:pt x="2426768" y="1236526"/>
                  </a:lnTo>
                  <a:lnTo>
                    <a:pt x="2427732" y="1188720"/>
                  </a:lnTo>
                  <a:lnTo>
                    <a:pt x="2426768" y="1140913"/>
                  </a:lnTo>
                  <a:lnTo>
                    <a:pt x="2423900" y="1093586"/>
                  </a:lnTo>
                  <a:lnTo>
                    <a:pt x="2419166" y="1046773"/>
                  </a:lnTo>
                  <a:lnTo>
                    <a:pt x="2412601" y="1000510"/>
                  </a:lnTo>
                  <a:lnTo>
                    <a:pt x="2404241" y="954832"/>
                  </a:lnTo>
                  <a:lnTo>
                    <a:pt x="2394122" y="909775"/>
                  </a:lnTo>
                  <a:lnTo>
                    <a:pt x="2382282" y="865375"/>
                  </a:lnTo>
                  <a:lnTo>
                    <a:pt x="2368755" y="821666"/>
                  </a:lnTo>
                  <a:lnTo>
                    <a:pt x="2353579" y="778686"/>
                  </a:lnTo>
                  <a:lnTo>
                    <a:pt x="2336790" y="736468"/>
                  </a:lnTo>
                  <a:lnTo>
                    <a:pt x="2318423" y="695049"/>
                  </a:lnTo>
                  <a:lnTo>
                    <a:pt x="2298516" y="654463"/>
                  </a:lnTo>
                  <a:lnTo>
                    <a:pt x="2277103" y="614748"/>
                  </a:lnTo>
                  <a:lnTo>
                    <a:pt x="2254223" y="575937"/>
                  </a:lnTo>
                  <a:lnTo>
                    <a:pt x="2229910" y="538068"/>
                  </a:lnTo>
                  <a:lnTo>
                    <a:pt x="2204202" y="501174"/>
                  </a:lnTo>
                  <a:lnTo>
                    <a:pt x="2177133" y="465292"/>
                  </a:lnTo>
                  <a:lnTo>
                    <a:pt x="2148742" y="430458"/>
                  </a:lnTo>
                  <a:lnTo>
                    <a:pt x="2119063" y="396706"/>
                  </a:lnTo>
                  <a:lnTo>
                    <a:pt x="2088133" y="364072"/>
                  </a:lnTo>
                  <a:lnTo>
                    <a:pt x="2055989" y="332592"/>
                  </a:lnTo>
                  <a:lnTo>
                    <a:pt x="2022667" y="302302"/>
                  </a:lnTo>
                  <a:lnTo>
                    <a:pt x="1988202" y="273236"/>
                  </a:lnTo>
                  <a:lnTo>
                    <a:pt x="1952631" y="245431"/>
                  </a:lnTo>
                  <a:lnTo>
                    <a:pt x="1915991" y="218922"/>
                  </a:lnTo>
                  <a:lnTo>
                    <a:pt x="1878318" y="193744"/>
                  </a:lnTo>
                  <a:lnTo>
                    <a:pt x="1839647" y="169933"/>
                  </a:lnTo>
                  <a:lnTo>
                    <a:pt x="1800016" y="147524"/>
                  </a:lnTo>
                  <a:lnTo>
                    <a:pt x="1759460" y="126553"/>
                  </a:lnTo>
                  <a:lnTo>
                    <a:pt x="1718015" y="107056"/>
                  </a:lnTo>
                  <a:lnTo>
                    <a:pt x="1675719" y="89068"/>
                  </a:lnTo>
                  <a:lnTo>
                    <a:pt x="1632607" y="72625"/>
                  </a:lnTo>
                  <a:lnTo>
                    <a:pt x="1588715" y="57761"/>
                  </a:lnTo>
                  <a:lnTo>
                    <a:pt x="1544080" y="44514"/>
                  </a:lnTo>
                  <a:lnTo>
                    <a:pt x="1498737" y="32917"/>
                  </a:lnTo>
                  <a:lnTo>
                    <a:pt x="1452724" y="23007"/>
                  </a:lnTo>
                  <a:lnTo>
                    <a:pt x="1406077" y="14819"/>
                  </a:lnTo>
                  <a:lnTo>
                    <a:pt x="1358831" y="8389"/>
                  </a:lnTo>
                  <a:lnTo>
                    <a:pt x="1311023" y="3752"/>
                  </a:lnTo>
                  <a:lnTo>
                    <a:pt x="1262689" y="943"/>
                  </a:lnTo>
                  <a:lnTo>
                    <a:pt x="1213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9602" y="979805"/>
              <a:ext cx="2536063" cy="24765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553070" y="1884045"/>
            <a:ext cx="1757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4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Ау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3600" b="1" spc="-1110" baseline="11574" dirty="0">
                <a:solidFill>
                  <a:srgbClr val="5B5B62"/>
                </a:solidFill>
                <a:latin typeface="Calibri"/>
                <a:cs typeface="Calibri"/>
              </a:rPr>
              <a:t>«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875" baseline="11574" dirty="0">
                <a:solidFill>
                  <a:srgbClr val="5B5B62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78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3600" b="1" spc="-615" baseline="11574" dirty="0">
                <a:solidFill>
                  <a:srgbClr val="5B5B62"/>
                </a:solidFill>
                <a:latin typeface="Calibri"/>
                <a:cs typeface="Calibri"/>
              </a:rPr>
              <a:t>а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107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3600" b="1" spc="-225" baseline="11574" dirty="0">
                <a:solidFill>
                  <a:srgbClr val="5B5B62"/>
                </a:solidFill>
                <a:latin typeface="Calibri"/>
                <a:cs typeface="Calibri"/>
              </a:rPr>
              <a:t>1</a:t>
            </a:r>
            <a:r>
              <a:rPr sz="1600" b="1" spc="-11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3600" b="1" spc="-157" baseline="11574" dirty="0">
                <a:solidFill>
                  <a:srgbClr val="5B5B62"/>
                </a:solidFill>
                <a:latin typeface="Calibri"/>
                <a:cs typeface="Calibri"/>
              </a:rPr>
              <a:t>0</a:t>
            </a:r>
            <a:r>
              <a:rPr sz="1600" b="1" spc="-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3600" b="1" spc="-637" baseline="11574" dirty="0">
                <a:solidFill>
                  <a:srgbClr val="5B5B62"/>
                </a:solidFill>
                <a:latin typeface="Calibri"/>
                <a:cs typeface="Calibri"/>
              </a:rPr>
              <a:t>0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хся</a:t>
            </a:r>
            <a:endParaRPr sz="1600" dirty="0">
              <a:latin typeface="Calibri"/>
              <a:cs typeface="Calibri"/>
            </a:endParaRPr>
          </a:p>
          <a:p>
            <a:pPr marL="341630">
              <a:lnSpc>
                <a:spcPts val="2400"/>
              </a:lnSpc>
            </a:pPr>
            <a:r>
              <a:rPr sz="3600" b="1" spc="-352" baseline="-10416" dirty="0">
                <a:solidFill>
                  <a:srgbClr val="5B5B62"/>
                </a:solidFill>
                <a:latin typeface="Calibri"/>
                <a:cs typeface="Calibri"/>
              </a:rPr>
              <a:t>б</a:t>
            </a:r>
            <a:r>
              <a:rPr sz="1600" b="1" spc="-6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600" b="1" spc="-855" baseline="-10416" dirty="0">
                <a:solidFill>
                  <a:srgbClr val="5B5B62"/>
                </a:solidFill>
                <a:latin typeface="Calibri"/>
                <a:cs typeface="Calibri"/>
              </a:rPr>
              <a:t>а</a:t>
            </a:r>
            <a:r>
              <a:rPr sz="1600" b="1" spc="-24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3600" b="1" spc="-1537" baseline="-10416" dirty="0">
                <a:solidFill>
                  <a:srgbClr val="5B5B62"/>
                </a:solidFill>
                <a:latin typeface="Calibri"/>
                <a:cs typeface="Calibri"/>
              </a:rPr>
              <a:t>л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409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3600" b="1" spc="-1289" baseline="-10416" dirty="0">
                <a:solidFill>
                  <a:srgbClr val="5B5B62"/>
                </a:solidFill>
                <a:latin typeface="Calibri"/>
                <a:cs typeface="Calibri"/>
              </a:rPr>
              <a:t>л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68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3600" b="1" spc="-930" baseline="-10416" dirty="0">
                <a:solidFill>
                  <a:srgbClr val="5B5B62"/>
                </a:solidFill>
                <a:latin typeface="Calibri"/>
                <a:cs typeface="Calibri"/>
              </a:rPr>
              <a:t>о</a:t>
            </a:r>
            <a:r>
              <a:rPr sz="1600" b="1" spc="-2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600" b="1" spc="-1417" baseline="-10416" dirty="0">
                <a:solidFill>
                  <a:srgbClr val="5B5B62"/>
                </a:solidFill>
                <a:latin typeface="Calibri"/>
                <a:cs typeface="Calibri"/>
              </a:rPr>
              <a:t>в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baseline="-10416" dirty="0">
                <a:solidFill>
                  <a:srgbClr val="5B5B62"/>
                </a:solidFill>
                <a:latin typeface="Calibri"/>
                <a:cs typeface="Calibri"/>
              </a:rPr>
              <a:t>!»</a:t>
            </a:r>
            <a:endParaRPr sz="3600" baseline="-10416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240791" y="0"/>
            <a:ext cx="6725920" cy="6617334"/>
            <a:chOff x="240791" y="0"/>
            <a:chExt cx="6725920" cy="6617334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501395"/>
              <a:ext cx="109728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31" y="501395"/>
              <a:ext cx="74675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611" y="501395"/>
              <a:ext cx="80772" cy="1036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768" y="501395"/>
              <a:ext cx="74675" cy="1036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779" y="501395"/>
              <a:ext cx="249935" cy="1325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052" y="501395"/>
              <a:ext cx="332231" cy="1036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48027" y="0"/>
              <a:ext cx="9525" cy="601345"/>
            </a:xfrm>
            <a:custGeom>
              <a:avLst/>
              <a:gdLst/>
              <a:ahLst/>
              <a:cxnLst/>
              <a:rect l="l" t="t" r="r" b="b"/>
              <a:pathLst>
                <a:path w="9525" h="601345">
                  <a:moveTo>
                    <a:pt x="0" y="601217"/>
                  </a:moveTo>
                  <a:lnTo>
                    <a:pt x="9144" y="601217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601217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66543" y="3630167"/>
              <a:ext cx="4899659" cy="298704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8739" y="6640703"/>
            <a:ext cx="237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855" y="232028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Цифровой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сервис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самостоятельной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подготовки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ГИА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4188" y="1560575"/>
            <a:ext cx="9443085" cy="4030979"/>
            <a:chOff x="1504188" y="1560575"/>
            <a:chExt cx="9443085" cy="40309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188" y="2610051"/>
              <a:ext cx="4712208" cy="2981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6396" y="1560575"/>
              <a:ext cx="4730496" cy="265328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78739" y="6625900"/>
            <a:ext cx="23895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©</a:t>
            </a:r>
            <a:r>
              <a:rPr sz="1000" spc="-2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Times New Roman"/>
                <a:cs typeface="Times New Roman"/>
              </a:rPr>
              <a:t>АО</a:t>
            </a:r>
            <a:r>
              <a:rPr sz="1000" spc="15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«Издательство</a:t>
            </a:r>
            <a:r>
              <a:rPr sz="1000" spc="5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«Просвещение»,</a:t>
            </a:r>
            <a:r>
              <a:rPr sz="1000" spc="5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6A6A6"/>
                </a:solidFill>
                <a:latin typeface="Times New Roman"/>
                <a:cs typeface="Times New Roman"/>
              </a:rPr>
              <a:t>2022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615" y="841247"/>
            <a:ext cx="11363325" cy="5356860"/>
            <a:chOff x="356615" y="841247"/>
            <a:chExt cx="11363325" cy="5356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2586909"/>
              <a:ext cx="4890516" cy="3611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544" y="841247"/>
              <a:ext cx="4120896" cy="2596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480" y="2633471"/>
              <a:ext cx="5212080" cy="31744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6795" y="149097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Цифровой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сервис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самостоятельной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подготовки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7" name="object 7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78739" y="6625900"/>
            <a:ext cx="23895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©</a:t>
            </a:r>
            <a:r>
              <a:rPr sz="1000" spc="-2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Times New Roman"/>
                <a:cs typeface="Times New Roman"/>
              </a:rPr>
              <a:t>АО</a:t>
            </a:r>
            <a:r>
              <a:rPr sz="1000" spc="15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«Издательство</a:t>
            </a:r>
            <a:r>
              <a:rPr sz="1000" spc="5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Times New Roman"/>
                <a:cs typeface="Times New Roman"/>
              </a:rPr>
              <a:t>«Просвещение»,</a:t>
            </a:r>
            <a:r>
              <a:rPr sz="1000" spc="50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6A6A6"/>
                </a:solidFill>
                <a:latin typeface="Times New Roman"/>
                <a:cs typeface="Times New Roman"/>
              </a:rPr>
              <a:t>2022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39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31289" y="168909"/>
            <a:ext cx="6060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Серия</a:t>
            </a:r>
            <a:r>
              <a:rPr sz="2000" b="1" spc="-1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94690"/>
                </a:solidFill>
                <a:latin typeface="Calibri"/>
                <a:cs typeface="Calibri"/>
              </a:rPr>
              <a:t>учебных</a:t>
            </a:r>
            <a:r>
              <a:rPr sz="2000" b="1" spc="-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пособий</a:t>
            </a:r>
            <a:r>
              <a:rPr sz="2000" b="1" spc="-3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«Математическая</a:t>
            </a:r>
            <a:r>
              <a:rPr sz="2000" b="1" spc="-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вертикаль»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4988" y="2449067"/>
            <a:ext cx="5633085" cy="3416935"/>
            <a:chOff x="284988" y="2449067"/>
            <a:chExt cx="5633085" cy="341693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1543" y="3418331"/>
              <a:ext cx="1937003" cy="24384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66972" y="3413759"/>
              <a:ext cx="1946275" cy="2447925"/>
            </a:xfrm>
            <a:custGeom>
              <a:avLst/>
              <a:gdLst/>
              <a:ahLst/>
              <a:cxnLst/>
              <a:rect l="l" t="t" r="r" b="b"/>
              <a:pathLst>
                <a:path w="1946275" h="2447925">
                  <a:moveTo>
                    <a:pt x="0" y="2447543"/>
                  </a:moveTo>
                  <a:lnTo>
                    <a:pt x="1946148" y="2447543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4475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2076" y="2932175"/>
              <a:ext cx="1937003" cy="24505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27504" y="2927603"/>
              <a:ext cx="1946275" cy="2459990"/>
            </a:xfrm>
            <a:custGeom>
              <a:avLst/>
              <a:gdLst/>
              <a:ahLst/>
              <a:cxnLst/>
              <a:rect l="l" t="t" r="r" b="b"/>
              <a:pathLst>
                <a:path w="1946275" h="2459990">
                  <a:moveTo>
                    <a:pt x="0" y="2459736"/>
                  </a:moveTo>
                  <a:lnTo>
                    <a:pt x="1946147" y="2459736"/>
                  </a:lnTo>
                  <a:lnTo>
                    <a:pt x="1946147" y="0"/>
                  </a:lnTo>
                  <a:lnTo>
                    <a:pt x="0" y="0"/>
                  </a:lnTo>
                  <a:lnTo>
                    <a:pt x="0" y="24597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132" y="2458211"/>
              <a:ext cx="1929100" cy="24688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560" y="2453639"/>
              <a:ext cx="1946275" cy="2478405"/>
            </a:xfrm>
            <a:custGeom>
              <a:avLst/>
              <a:gdLst/>
              <a:ahLst/>
              <a:cxnLst/>
              <a:rect l="l" t="t" r="r" b="b"/>
              <a:pathLst>
                <a:path w="1946275" h="2478404">
                  <a:moveTo>
                    <a:pt x="0" y="2478024"/>
                  </a:moveTo>
                  <a:lnTo>
                    <a:pt x="1946148" y="2478024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478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59195" y="1930400"/>
            <a:ext cx="5406390" cy="406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10000"/>
              </a:lnSpc>
              <a:spcBef>
                <a:spcPts val="100"/>
              </a:spcBef>
              <a:buClr>
                <a:srgbClr val="0073B8"/>
              </a:buClr>
              <a:buSzPct val="63888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Материал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данного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пособия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собой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курс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 геометрии</a:t>
            </a:r>
            <a:r>
              <a:rPr sz="18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за</a:t>
            </a:r>
            <a:r>
              <a:rPr sz="18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7,</a:t>
            </a:r>
            <a:r>
              <a:rPr sz="1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r>
              <a:rPr sz="18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классы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основной</a:t>
            </a:r>
            <a:r>
              <a:rPr sz="18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школы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участников </a:t>
            </a:r>
            <a:r>
              <a:rPr sz="1800" spc="-4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про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кт</a:t>
            </a:r>
            <a:r>
              <a:rPr sz="18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«</a:t>
            </a:r>
            <a:r>
              <a:rPr sz="1800" spc="-285" dirty="0">
                <a:solidFill>
                  <a:srgbClr val="404040"/>
                </a:solidFill>
                <a:latin typeface="Microsoft Sans Serif"/>
                <a:cs typeface="Microsoft Sans Serif"/>
              </a:rPr>
              <a:t>М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ема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ичес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8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ер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24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21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аль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»</a:t>
            </a:r>
            <a:r>
              <a:rPr sz="18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480059" indent="-287020" algn="just">
              <a:lnSpc>
                <a:spcPct val="110000"/>
              </a:lnSpc>
              <a:spcBef>
                <a:spcPts val="1090"/>
              </a:spcBef>
              <a:buClr>
                <a:srgbClr val="0073B8"/>
              </a:buClr>
              <a:buSzPct val="66666"/>
              <a:buFont typeface="Tahoma"/>
              <a:buChar char="►"/>
              <a:tabLst>
                <a:tab pos="299720" algn="l"/>
              </a:tabLst>
            </a:pP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Пос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з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ля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ют</a:t>
            </a:r>
            <a:r>
              <a:rPr sz="18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Microsoft Sans Serif"/>
                <a:cs typeface="Microsoft Sans Serif"/>
              </a:rPr>
              <a:t>сф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ор</a:t>
            </a:r>
            <a:r>
              <a:rPr sz="1800" spc="-225" dirty="0">
                <a:solidFill>
                  <a:srgbClr val="404040"/>
                </a:solidFill>
                <a:latin typeface="Microsoft Sans Serif"/>
                <a:cs typeface="Microsoft Sans Serif"/>
              </a:rPr>
              <a:t>ми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ро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ь</a:t>
            </a:r>
            <a:r>
              <a:rPr sz="18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д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лени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8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Microsoft Sans Serif"/>
                <a:cs typeface="Microsoft Sans Serif"/>
              </a:rPr>
              <a:t>о  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геометрии, овладеть 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методами 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доказательств, дать 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представлени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йст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ва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ге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ометр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ичес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8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фиг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67055" indent="-287020" algn="just">
              <a:lnSpc>
                <a:spcPct val="110000"/>
              </a:lnSpc>
              <a:spcBef>
                <a:spcPts val="1105"/>
              </a:spcBef>
              <a:buClr>
                <a:srgbClr val="0073B8"/>
              </a:buClr>
              <a:buSzPct val="63888"/>
              <a:buFont typeface="Tahoma"/>
              <a:buChar char="►"/>
              <a:tabLst>
                <a:tab pos="299720" algn="l"/>
              </a:tabLst>
            </a:pP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и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развить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пространственное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мышление, применять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 полученные</a:t>
            </a: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знания</a:t>
            </a:r>
            <a:r>
              <a:rPr sz="18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8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практике.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292735" indent="-287020" algn="just">
              <a:lnSpc>
                <a:spcPct val="110000"/>
              </a:lnSpc>
              <a:spcBef>
                <a:spcPts val="1105"/>
              </a:spcBef>
              <a:buClr>
                <a:srgbClr val="0073B8"/>
              </a:buClr>
              <a:buSzPct val="63888"/>
              <a:buFont typeface="Tahoma"/>
              <a:buChar char="►"/>
              <a:tabLst>
                <a:tab pos="299720" algn="l"/>
              </a:tabLst>
            </a:pPr>
            <a:r>
              <a:rPr sz="1800" spc="-22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эт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й</a:t>
            </a:r>
            <a:r>
              <a:rPr sz="18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ест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ь</a:t>
            </a:r>
            <a:r>
              <a:rPr sz="1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мате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ри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л</a:t>
            </a:r>
            <a:r>
              <a:rPr sz="18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29" dirty="0">
                <a:solidFill>
                  <a:srgbClr val="404040"/>
                </a:solidFill>
                <a:latin typeface="Microsoft Sans Serif"/>
                <a:cs typeface="Microsoft Sans Serif"/>
              </a:rPr>
              <a:t>межд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одн</a:t>
            </a:r>
            <a:r>
              <a:rPr sz="1800" spc="-235" dirty="0">
                <a:solidFill>
                  <a:srgbClr val="404040"/>
                </a:solidFill>
                <a:latin typeface="Microsoft Sans Serif"/>
                <a:cs typeface="Microsoft Sans Serif"/>
              </a:rPr>
              <a:t>ы</a:t>
            </a:r>
            <a:r>
              <a:rPr sz="1800" spc="-114" dirty="0">
                <a:solidFill>
                  <a:srgbClr val="404040"/>
                </a:solidFill>
                <a:latin typeface="Microsoft Sans Serif"/>
                <a:cs typeface="Microsoft Sans Serif"/>
              </a:rPr>
              <a:t>х 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ледов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й</a:t>
            </a:r>
            <a:r>
              <a:rPr sz="18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ени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ва</a:t>
            </a:r>
            <a:r>
              <a:rPr sz="1800" spc="-250" dirty="0">
                <a:solidFill>
                  <a:srgbClr val="404040"/>
                </a:solidFill>
                <a:latin typeface="Microsoft Sans Serif"/>
                <a:cs typeface="Microsoft Sans Serif"/>
              </a:rPr>
              <a:t>ю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щих</a:t>
            </a:r>
            <a:r>
              <a:rPr sz="18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нь</a:t>
            </a:r>
            <a:r>
              <a:rPr sz="18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кач</a:t>
            </a:r>
            <a:r>
              <a:rPr sz="1800" spc="-22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во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346075" algn="just">
              <a:lnSpc>
                <a:spcPct val="110000"/>
              </a:lnSpc>
            </a:pP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математического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и 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естественнонаучного 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ч</a:t>
            </a:r>
            <a:r>
              <a:rPr sz="18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800" spc="-225" dirty="0">
                <a:solidFill>
                  <a:srgbClr val="404040"/>
                </a:solidFill>
                <a:latin typeface="Microsoft Sans Serif"/>
                <a:cs typeface="Microsoft Sans Serif"/>
              </a:rPr>
              <a:t>щи</a:t>
            </a:r>
            <a:r>
              <a:rPr sz="18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8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1800" spc="420" dirty="0">
                <a:solidFill>
                  <a:srgbClr val="404040"/>
                </a:solidFill>
                <a:latin typeface="Microsoft Sans Serif"/>
                <a:cs typeface="Microsoft Sans Serif"/>
              </a:rPr>
              <a:t>—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r>
              <a:rPr sz="18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5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лас</a:t>
            </a:r>
            <a:r>
              <a:rPr sz="18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основной</a:t>
            </a:r>
            <a:r>
              <a:rPr sz="18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320" dirty="0">
                <a:solidFill>
                  <a:srgbClr val="404040"/>
                </a:solidFill>
                <a:latin typeface="Microsoft Sans Serif"/>
                <a:cs typeface="Microsoft Sans Serif"/>
              </a:rPr>
              <a:t>ш</a:t>
            </a:r>
            <a:r>
              <a:rPr sz="180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ол</a:t>
            </a:r>
            <a:r>
              <a:rPr sz="1800" spc="-220" dirty="0">
                <a:solidFill>
                  <a:srgbClr val="404040"/>
                </a:solidFill>
                <a:latin typeface="Microsoft Sans Serif"/>
                <a:cs typeface="Microsoft Sans Serif"/>
              </a:rPr>
              <a:t>ы</a:t>
            </a:r>
            <a:r>
              <a:rPr sz="18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1028700"/>
            <a:ext cx="12189460" cy="792480"/>
            <a:chOff x="0" y="1028700"/>
            <a:chExt cx="12189460" cy="792480"/>
          </a:xfrm>
        </p:grpSpPr>
        <p:sp>
          <p:nvSpPr>
            <p:cNvPr id="26" name="object 26"/>
            <p:cNvSpPr/>
            <p:nvPr/>
          </p:nvSpPr>
          <p:spPr>
            <a:xfrm>
              <a:off x="0" y="1028700"/>
              <a:ext cx="12189460" cy="792480"/>
            </a:xfrm>
            <a:custGeom>
              <a:avLst/>
              <a:gdLst/>
              <a:ahLst/>
              <a:cxnLst/>
              <a:rect l="l" t="t" r="r" b="b"/>
              <a:pathLst>
                <a:path w="12189460" h="792480">
                  <a:moveTo>
                    <a:pt x="121889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2188952" y="79247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28700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1A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2908" y="1356867"/>
              <a:ext cx="207027" cy="2376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99437" y="1354005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33166" y="1354005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8239" y="1386192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89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89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6829" y="1376184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5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5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8148" y="1386192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10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10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436738" y="1376184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89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89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24318" y="1334464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24318" y="133851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4321" y="1383091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6614" y="1334249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6614" y="1338516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6614" y="1382610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20524" y="1322539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6616" y="1385713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998" y="1240052"/>
              <a:ext cx="371910" cy="9440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12922" y="1230753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922" y="1230753"/>
              <a:ext cx="143374" cy="917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2319" y="1536623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31672" y="1536623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4182" y="154044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63955" y="1540446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53755" y="1540437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11975" y="1467011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11974" y="1466608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84243" y="1471302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44257" y="1471307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33816" y="147130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31681" y="1397637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31672" y="1397888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4182" y="1401928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63955" y="1401940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53755" y="1401928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90375" y="1605766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0371" y="1605343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27876" y="161053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5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16013" y="1610532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5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980032" y="1626267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81278" y="1418373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4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4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24246" y="141837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75520" y="148751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04544" y="1487525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4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4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4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4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4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4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4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8570" y="1630806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8572" y="1674663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237767" y="162698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4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4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4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4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4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4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237767" y="1630806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4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4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4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4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4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4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237767" y="1674075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54834" y="1615301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237769" y="1677524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4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277" y="1561896"/>
              <a:ext cx="500812" cy="6484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31341" y="1162806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39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95478" y="1162811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39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39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95071" y="1523993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353860" y="1272958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513613" y="1201665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513613" y="1202228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39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829561" y="1152220"/>
            <a:ext cx="239268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М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а</a:t>
            </a:r>
            <a:r>
              <a:rPr sz="1600" b="1" spc="-55" dirty="0">
                <a:solidFill>
                  <a:srgbClr val="2D75B6"/>
                </a:solidFill>
                <a:latin typeface="Calibri"/>
                <a:cs typeface="Calibri"/>
              </a:rPr>
              <a:t>те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м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а</a:t>
            </a:r>
            <a:r>
              <a:rPr sz="1600" b="1" spc="-55" dirty="0">
                <a:solidFill>
                  <a:srgbClr val="2D75B6"/>
                </a:solidFill>
                <a:latin typeface="Calibri"/>
                <a:cs typeface="Calibri"/>
              </a:rPr>
              <a:t>т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иче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с</a:t>
            </a:r>
            <a:r>
              <a:rPr sz="1600" b="1" spc="-80" dirty="0">
                <a:solidFill>
                  <a:srgbClr val="2D75B6"/>
                </a:solidFill>
                <a:latin typeface="Calibri"/>
                <a:cs typeface="Calibri"/>
              </a:rPr>
              <a:t>к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а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я</a:t>
            </a:r>
            <a:r>
              <a:rPr sz="1600" b="1" spc="-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в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е</a:t>
            </a: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р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т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1600" b="1" spc="-65" dirty="0">
                <a:solidFill>
                  <a:srgbClr val="2D75B6"/>
                </a:solidFill>
                <a:latin typeface="Calibri"/>
                <a:cs typeface="Calibri"/>
              </a:rPr>
              <a:t>к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а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л</a:t>
            </a:r>
            <a:r>
              <a:rPr sz="1600" b="1" spc="-55" dirty="0">
                <a:solidFill>
                  <a:srgbClr val="2D75B6"/>
                </a:solidFill>
                <a:latin typeface="Calibri"/>
                <a:cs typeface="Calibri"/>
              </a:rPr>
              <a:t>ь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spc="-180" dirty="0">
                <a:solidFill>
                  <a:srgbClr val="2D75B6"/>
                </a:solidFill>
                <a:latin typeface="Calibri"/>
                <a:cs typeface="Calibri"/>
              </a:rPr>
              <a:t>Г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е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о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м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е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т</a:t>
            </a: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р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ия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r>
              <a:rPr sz="1600" b="1" spc="-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7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9</a:t>
            </a:r>
            <a:r>
              <a:rPr sz="1600" b="1" spc="-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кла</a:t>
            </a: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с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сы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5374" y="6552615"/>
            <a:ext cx="237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40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74191" y="195071"/>
            <a:ext cx="203200" cy="254635"/>
          </a:xfrm>
          <a:custGeom>
            <a:avLst/>
            <a:gdLst/>
            <a:ahLst/>
            <a:cxnLst/>
            <a:rect l="l" t="t" r="r" b="b"/>
            <a:pathLst>
              <a:path w="203200" h="254634">
                <a:moveTo>
                  <a:pt x="101993" y="0"/>
                </a:moveTo>
                <a:lnTo>
                  <a:pt x="0" y="27939"/>
                </a:lnTo>
                <a:lnTo>
                  <a:pt x="13512" y="219710"/>
                </a:lnTo>
                <a:lnTo>
                  <a:pt x="51473" y="235076"/>
                </a:lnTo>
                <a:lnTo>
                  <a:pt x="101993" y="254507"/>
                </a:lnTo>
                <a:lnTo>
                  <a:pt x="133063" y="242062"/>
                </a:lnTo>
                <a:lnTo>
                  <a:pt x="101993" y="242062"/>
                </a:lnTo>
                <a:lnTo>
                  <a:pt x="24447" y="211454"/>
                </a:lnTo>
                <a:lnTo>
                  <a:pt x="17691" y="126619"/>
                </a:lnTo>
                <a:lnTo>
                  <a:pt x="37428" y="126619"/>
                </a:lnTo>
                <a:lnTo>
                  <a:pt x="51473" y="102870"/>
                </a:lnTo>
                <a:lnTo>
                  <a:pt x="62414" y="84835"/>
                </a:lnTo>
                <a:lnTo>
                  <a:pt x="33781" y="84835"/>
                </a:lnTo>
                <a:lnTo>
                  <a:pt x="33781" y="61213"/>
                </a:lnTo>
                <a:lnTo>
                  <a:pt x="32499" y="30606"/>
                </a:lnTo>
                <a:lnTo>
                  <a:pt x="51473" y="25019"/>
                </a:lnTo>
                <a:lnTo>
                  <a:pt x="72072" y="19430"/>
                </a:lnTo>
                <a:lnTo>
                  <a:pt x="101993" y="19430"/>
                </a:lnTo>
                <a:lnTo>
                  <a:pt x="101993" y="11175"/>
                </a:lnTo>
                <a:lnTo>
                  <a:pt x="142273" y="11175"/>
                </a:lnTo>
                <a:lnTo>
                  <a:pt x="101993" y="0"/>
                </a:lnTo>
                <a:close/>
              </a:path>
              <a:path w="203200" h="254634">
                <a:moveTo>
                  <a:pt x="131914" y="45974"/>
                </a:moveTo>
                <a:lnTo>
                  <a:pt x="130619" y="130555"/>
                </a:lnTo>
                <a:lnTo>
                  <a:pt x="101993" y="132206"/>
                </a:lnTo>
                <a:lnTo>
                  <a:pt x="101993" y="242062"/>
                </a:lnTo>
                <a:lnTo>
                  <a:pt x="133063" y="242062"/>
                </a:lnTo>
                <a:lnTo>
                  <a:pt x="188861" y="219710"/>
                </a:lnTo>
                <a:lnTo>
                  <a:pt x="195483" y="127888"/>
                </a:lnTo>
                <a:lnTo>
                  <a:pt x="158940" y="127888"/>
                </a:lnTo>
                <a:lnTo>
                  <a:pt x="163118" y="51307"/>
                </a:lnTo>
                <a:lnTo>
                  <a:pt x="131914" y="45974"/>
                </a:lnTo>
                <a:close/>
              </a:path>
              <a:path w="203200" h="254634">
                <a:moveTo>
                  <a:pt x="101993" y="66801"/>
                </a:moveTo>
                <a:lnTo>
                  <a:pt x="73355" y="66801"/>
                </a:lnTo>
                <a:lnTo>
                  <a:pt x="72072" y="90424"/>
                </a:lnTo>
                <a:lnTo>
                  <a:pt x="73355" y="130555"/>
                </a:lnTo>
                <a:lnTo>
                  <a:pt x="101993" y="132206"/>
                </a:lnTo>
                <a:lnTo>
                  <a:pt x="101993" y="66801"/>
                </a:lnTo>
                <a:close/>
              </a:path>
              <a:path w="203200" h="254634">
                <a:moveTo>
                  <a:pt x="37428" y="126619"/>
                </a:moveTo>
                <a:lnTo>
                  <a:pt x="17691" y="126619"/>
                </a:lnTo>
                <a:lnTo>
                  <a:pt x="36677" y="127888"/>
                </a:lnTo>
                <a:lnTo>
                  <a:pt x="37428" y="126619"/>
                </a:lnTo>
                <a:close/>
              </a:path>
              <a:path w="203200" h="254634">
                <a:moveTo>
                  <a:pt x="142273" y="11175"/>
                </a:moveTo>
                <a:lnTo>
                  <a:pt x="101993" y="11175"/>
                </a:lnTo>
                <a:lnTo>
                  <a:pt x="191757" y="36195"/>
                </a:lnTo>
                <a:lnTo>
                  <a:pt x="185000" y="126619"/>
                </a:lnTo>
                <a:lnTo>
                  <a:pt x="158940" y="127888"/>
                </a:lnTo>
                <a:lnTo>
                  <a:pt x="195483" y="127888"/>
                </a:lnTo>
                <a:lnTo>
                  <a:pt x="202692" y="27939"/>
                </a:lnTo>
                <a:lnTo>
                  <a:pt x="142273" y="11175"/>
                </a:lnTo>
                <a:close/>
              </a:path>
              <a:path w="203200" h="254634">
                <a:moveTo>
                  <a:pt x="101993" y="19430"/>
                </a:moveTo>
                <a:lnTo>
                  <a:pt x="72072" y="19430"/>
                </a:lnTo>
                <a:lnTo>
                  <a:pt x="51473" y="52958"/>
                </a:lnTo>
                <a:lnTo>
                  <a:pt x="33781" y="84835"/>
                </a:lnTo>
                <a:lnTo>
                  <a:pt x="62414" y="84835"/>
                </a:lnTo>
                <a:lnTo>
                  <a:pt x="73355" y="66801"/>
                </a:lnTo>
                <a:lnTo>
                  <a:pt x="101993" y="66801"/>
                </a:lnTo>
                <a:lnTo>
                  <a:pt x="101993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08380" y="155575"/>
            <a:ext cx="5985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5625" algn="l"/>
                <a:tab pos="925194" algn="l"/>
              </a:tabLst>
            </a:pPr>
            <a:r>
              <a:rPr sz="2000" u="heavy" dirty="0">
                <a:solidFill>
                  <a:srgbClr val="294690"/>
                </a:solidFill>
                <a:uFill>
                  <a:solidFill>
                    <a:srgbClr val="2C2B8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solidFill>
                  <a:srgbClr val="294690"/>
                </a:solidFill>
                <a:latin typeface="Times New Roman"/>
                <a:cs typeface="Times New Roman"/>
              </a:rPr>
              <a:t>	</a:t>
            </a:r>
            <a:r>
              <a:rPr sz="2000" b="1" spc="-30" dirty="0">
                <a:solidFill>
                  <a:srgbClr val="294690"/>
                </a:solidFill>
                <a:latin typeface="Calibri"/>
                <a:cs typeface="Calibri"/>
              </a:rPr>
              <a:t>Теория</a:t>
            </a:r>
            <a:r>
              <a:rPr sz="2000" b="1" spc="-2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94690"/>
                </a:solidFill>
                <a:latin typeface="Calibri"/>
                <a:cs typeface="Calibri"/>
              </a:rPr>
              <a:t>вероятностей</a:t>
            </a:r>
            <a:r>
              <a:rPr sz="2000" b="1" spc="-4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94690"/>
                </a:solidFill>
                <a:latin typeface="Calibri"/>
                <a:cs typeface="Calibri"/>
              </a:rPr>
              <a:t>и</a:t>
            </a:r>
            <a:r>
              <a:rPr sz="2000" b="1" spc="-1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статистика.</a:t>
            </a:r>
            <a:r>
              <a:rPr sz="2000" b="1" spc="-35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94690"/>
                </a:solidFill>
                <a:latin typeface="Calibri"/>
                <a:cs typeface="Calibri"/>
              </a:rPr>
              <a:t>7-9</a:t>
            </a:r>
            <a:r>
              <a:rPr sz="2000" b="1" spc="-20" dirty="0">
                <a:solidFill>
                  <a:srgbClr val="29469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94690"/>
                </a:solidFill>
                <a:latin typeface="Calibri"/>
                <a:cs typeface="Calibri"/>
              </a:rPr>
              <a:t>классы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6409" y="2024278"/>
            <a:ext cx="5560060" cy="380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7790" indent="-287020">
              <a:lnSpc>
                <a:spcPct val="110000"/>
              </a:lnSpc>
              <a:spcBef>
                <a:spcPts val="100"/>
              </a:spcBef>
              <a:buClr>
                <a:srgbClr val="0073B8"/>
              </a:buClr>
              <a:buSzPct val="65625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Ключевая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особенность: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качестве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учебного</a:t>
            </a:r>
            <a:r>
              <a:rPr sz="16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материала</a:t>
            </a:r>
            <a:r>
              <a:rPr sz="16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пособии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использованы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актуальные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сведения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о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демографии,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экономике,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сельском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хозяйстве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России, 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явлениях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повседневной 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жизни,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14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600" spc="-240" dirty="0">
                <a:solidFill>
                  <a:srgbClr val="404040"/>
                </a:solidFill>
                <a:latin typeface="Microsoft Sans Serif"/>
                <a:cs typeface="Microsoft Sans Serif"/>
              </a:rPr>
              <a:t>ж</a:t>
            </a:r>
            <a:r>
              <a:rPr sz="16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225" dirty="0">
                <a:solidFill>
                  <a:srgbClr val="404040"/>
                </a:solidFill>
                <a:latin typeface="Microsoft Sans Serif"/>
                <a:cs typeface="Microsoft Sans Serif"/>
              </a:rPr>
              <a:t>ющ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45" dirty="0">
                <a:solidFill>
                  <a:srgbClr val="404040"/>
                </a:solidFill>
                <a:latin typeface="Microsoft Sans Serif"/>
                <a:cs typeface="Microsoft Sans Serif"/>
              </a:rPr>
              <a:t>ш</a:t>
            </a: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л</a:t>
            </a: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ьни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295"/>
              </a:spcBef>
              <a:buClr>
                <a:srgbClr val="0073B8"/>
              </a:buClr>
              <a:buSzPct val="65625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600" spc="-23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обенно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б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ного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собия: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102870" indent="-342900">
              <a:lnSpc>
                <a:spcPct val="110000"/>
              </a:lnSpc>
              <a:spcBef>
                <a:spcPts val="1090"/>
              </a:spcBef>
              <a:buClr>
                <a:srgbClr val="0073B8"/>
              </a:buClr>
              <a:buSzPct val="6562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б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ное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оби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«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6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вер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оя</a:t>
            </a:r>
            <a:r>
              <a:rPr sz="160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но</a:t>
            </a:r>
            <a:r>
              <a:rPr sz="1600" spc="-14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й</a:t>
            </a:r>
            <a:r>
              <a:rPr sz="16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ти</a:t>
            </a:r>
            <a:r>
              <a:rPr sz="1600" spc="-14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ти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»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404040"/>
                </a:solidFill>
                <a:latin typeface="Microsoft Sans Serif"/>
                <a:cs typeface="Microsoft Sans Serif"/>
              </a:rPr>
              <a:t>може</a:t>
            </a:r>
            <a:r>
              <a:rPr sz="16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т 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ьз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ва</a:t>
            </a:r>
            <a:r>
              <a:rPr sz="16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ь</a:t>
            </a:r>
            <a:r>
              <a:rPr sz="1600" spc="-145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229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21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х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мат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ем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ти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85" dirty="0">
                <a:solidFill>
                  <a:srgbClr val="404040"/>
                </a:solidFill>
                <a:latin typeface="Microsoft Sans Serif"/>
                <a:cs typeface="Microsoft Sans Serif"/>
              </a:rPr>
              <a:t>, 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229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д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л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я</a:t>
            </a:r>
            <a:r>
              <a:rPr sz="16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г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низации  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не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чной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де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яте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льно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ти;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634365" indent="-287020">
              <a:lnSpc>
                <a:spcPct val="110000"/>
              </a:lnSpc>
              <a:spcBef>
                <a:spcPts val="1110"/>
              </a:spcBef>
              <a:buClr>
                <a:srgbClr val="0073B8"/>
              </a:buClr>
              <a:buSzPct val="65625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для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погружения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предмет</a:t>
            </a:r>
            <a:r>
              <a:rPr sz="16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изучения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даётся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мотивирующая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404040"/>
                </a:solidFill>
                <a:latin typeface="Microsoft Sans Serif"/>
                <a:cs typeface="Microsoft Sans Serif"/>
              </a:rPr>
              <a:t>инф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рм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ия</a:t>
            </a:r>
            <a:r>
              <a:rPr sz="1600" spc="-85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он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а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ча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вяза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ин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ам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45" dirty="0">
                <a:solidFill>
                  <a:srgbClr val="404040"/>
                </a:solidFill>
                <a:latin typeface="Microsoft Sans Serif"/>
                <a:cs typeface="Microsoft Sans Serif"/>
              </a:rPr>
              <a:t>ш</a:t>
            </a: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л</a:t>
            </a:r>
            <a:r>
              <a:rPr sz="1600" spc="-190" dirty="0">
                <a:solidFill>
                  <a:srgbClr val="404040"/>
                </a:solidFill>
                <a:latin typeface="Microsoft Sans Serif"/>
                <a:cs typeface="Microsoft Sans Serif"/>
              </a:rPr>
              <a:t>ьни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140" dirty="0">
                <a:solidFill>
                  <a:srgbClr val="404040"/>
                </a:solidFill>
                <a:latin typeface="Microsoft Sans Serif"/>
                <a:cs typeface="Microsoft Sans Serif"/>
              </a:rPr>
              <a:t>ов;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10000"/>
              </a:lnSpc>
              <a:spcBef>
                <a:spcPts val="1105"/>
              </a:spcBef>
              <a:buClr>
                <a:srgbClr val="0073B8"/>
              </a:buClr>
              <a:buSzPct val="65625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содержание 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задач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в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пособии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 вызывает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404040"/>
                </a:solidFill>
                <a:latin typeface="Microsoft Sans Serif"/>
                <a:cs typeface="Microsoft Sans Serif"/>
              </a:rPr>
              <a:t>желание 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решить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их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и найти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60" dirty="0">
                <a:solidFill>
                  <a:srgbClr val="404040"/>
                </a:solidFill>
                <a:latin typeface="Microsoft Sans Serif"/>
                <a:cs typeface="Microsoft Sans Serif"/>
              </a:rPr>
              <a:t>ве</a:t>
            </a:r>
            <a:r>
              <a:rPr sz="16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т</a:t>
            </a:r>
            <a:r>
              <a:rPr sz="16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ы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6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все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вопро</a:t>
            </a:r>
            <a:r>
              <a:rPr sz="160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6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ы.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7" y="1039367"/>
            <a:ext cx="12181840" cy="791210"/>
          </a:xfrm>
          <a:custGeom>
            <a:avLst/>
            <a:gdLst/>
            <a:ahLst/>
            <a:cxnLst/>
            <a:rect l="l" t="t" r="r" b="b"/>
            <a:pathLst>
              <a:path w="12181840" h="791210">
                <a:moveTo>
                  <a:pt x="0" y="790955"/>
                </a:moveTo>
                <a:lnTo>
                  <a:pt x="12181332" y="790955"/>
                </a:lnTo>
                <a:lnTo>
                  <a:pt x="12181332" y="0"/>
                </a:lnTo>
                <a:lnTo>
                  <a:pt x="0" y="0"/>
                </a:lnTo>
                <a:lnTo>
                  <a:pt x="0" y="790955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921510" y="1159255"/>
            <a:ext cx="3897629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60" dirty="0">
                <a:solidFill>
                  <a:srgbClr val="2D75B6"/>
                </a:solidFill>
                <a:latin typeface="Calibri"/>
                <a:cs typeface="Calibri"/>
              </a:rPr>
              <a:t>Теория</a:t>
            </a:r>
            <a:r>
              <a:rPr sz="1600" b="1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вероятностей</a:t>
            </a:r>
            <a:r>
              <a:rPr sz="1600" b="1" spc="-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1600" b="1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статистика.</a:t>
            </a:r>
            <a:r>
              <a:rPr sz="1600" b="1" spc="-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2D75B6"/>
                </a:solidFill>
                <a:latin typeface="Calibri"/>
                <a:cs typeface="Calibri"/>
              </a:rPr>
              <a:t>7-9</a:t>
            </a:r>
            <a:r>
              <a:rPr sz="1600" b="1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классы.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Высоцк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й</a:t>
            </a:r>
            <a:r>
              <a:rPr sz="1600" b="1" spc="-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И.</a:t>
            </a:r>
            <a:r>
              <a:rPr sz="1600" b="1" spc="-185" dirty="0">
                <a:solidFill>
                  <a:srgbClr val="2D75B6"/>
                </a:solidFill>
                <a:latin typeface="Calibri"/>
                <a:cs typeface="Calibri"/>
              </a:rPr>
              <a:t>Р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,</a:t>
            </a:r>
            <a:r>
              <a:rPr sz="1600" b="1" spc="-1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Я</a:t>
            </a:r>
            <a:r>
              <a:rPr sz="1600" b="1" spc="-55" dirty="0">
                <a:solidFill>
                  <a:srgbClr val="2D75B6"/>
                </a:solidFill>
                <a:latin typeface="Calibri"/>
                <a:cs typeface="Calibri"/>
              </a:rPr>
              <a:t>щ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е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н</a:t>
            </a:r>
            <a:r>
              <a:rPr sz="1600" b="1" spc="-65" dirty="0">
                <a:solidFill>
                  <a:srgbClr val="2D75B6"/>
                </a:solidFill>
                <a:latin typeface="Calibri"/>
                <a:cs typeface="Calibri"/>
              </a:rPr>
              <a:t>к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о</a:t>
            </a:r>
            <a:r>
              <a:rPr sz="1600" b="1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И.В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1028700"/>
            <a:ext cx="1751330" cy="792480"/>
            <a:chOff x="0" y="1028700"/>
            <a:chExt cx="1751330" cy="792480"/>
          </a:xfrm>
        </p:grpSpPr>
        <p:sp>
          <p:nvSpPr>
            <p:cNvPr id="21" name="object 21"/>
            <p:cNvSpPr/>
            <p:nvPr/>
          </p:nvSpPr>
          <p:spPr>
            <a:xfrm>
              <a:off x="0" y="1028700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1A3C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2908" y="1356867"/>
              <a:ext cx="207027" cy="23769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99437" y="1354005"/>
              <a:ext cx="118745" cy="335280"/>
            </a:xfrm>
            <a:custGeom>
              <a:avLst/>
              <a:gdLst/>
              <a:ahLst/>
              <a:cxnLst/>
              <a:rect l="l" t="t" r="r" b="b"/>
              <a:pathLst>
                <a:path w="118744" h="335280">
                  <a:moveTo>
                    <a:pt x="65796" y="0"/>
                  </a:moveTo>
                  <a:lnTo>
                    <a:pt x="63138" y="241"/>
                  </a:lnTo>
                  <a:lnTo>
                    <a:pt x="4319" y="9537"/>
                  </a:lnTo>
                  <a:lnTo>
                    <a:pt x="1910" y="10013"/>
                  </a:lnTo>
                  <a:lnTo>
                    <a:pt x="0" y="12399"/>
                  </a:lnTo>
                  <a:lnTo>
                    <a:pt x="498" y="15019"/>
                  </a:lnTo>
                  <a:lnTo>
                    <a:pt x="30655" y="207895"/>
                  </a:lnTo>
                  <a:lnTo>
                    <a:pt x="100439" y="207895"/>
                  </a:lnTo>
                  <a:lnTo>
                    <a:pt x="68621" y="4297"/>
                  </a:lnTo>
                  <a:lnTo>
                    <a:pt x="68123" y="1668"/>
                  </a:lnTo>
                  <a:lnTo>
                    <a:pt x="65796" y="0"/>
                  </a:lnTo>
                  <a:close/>
                </a:path>
                <a:path w="118744" h="335280">
                  <a:moveTo>
                    <a:pt x="108996" y="261534"/>
                  </a:moveTo>
                  <a:lnTo>
                    <a:pt x="39212" y="261534"/>
                  </a:lnTo>
                  <a:lnTo>
                    <a:pt x="49846" y="330671"/>
                  </a:lnTo>
                  <a:lnTo>
                    <a:pt x="50344" y="333055"/>
                  </a:lnTo>
                  <a:lnTo>
                    <a:pt x="52670" y="334724"/>
                  </a:lnTo>
                  <a:lnTo>
                    <a:pt x="55329" y="334485"/>
                  </a:lnTo>
                  <a:lnTo>
                    <a:pt x="114147" y="325187"/>
                  </a:lnTo>
                  <a:lnTo>
                    <a:pt x="116556" y="324711"/>
                  </a:lnTo>
                  <a:lnTo>
                    <a:pt x="118467" y="322327"/>
                  </a:lnTo>
                  <a:lnTo>
                    <a:pt x="117969" y="319704"/>
                  </a:lnTo>
                  <a:lnTo>
                    <a:pt x="108996" y="261534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3166" y="1354005"/>
              <a:ext cx="85090" cy="330200"/>
            </a:xfrm>
            <a:custGeom>
              <a:avLst/>
              <a:gdLst/>
              <a:ahLst/>
              <a:cxnLst/>
              <a:rect l="l" t="t" r="r" b="b"/>
              <a:pathLst>
                <a:path w="85090" h="330200">
                  <a:moveTo>
                    <a:pt x="32067" y="0"/>
                  </a:moveTo>
                  <a:lnTo>
                    <a:pt x="29409" y="241"/>
                  </a:lnTo>
                  <a:lnTo>
                    <a:pt x="0" y="5006"/>
                  </a:lnTo>
                  <a:lnTo>
                    <a:pt x="31818" y="207895"/>
                  </a:lnTo>
                  <a:lnTo>
                    <a:pt x="66710" y="207895"/>
                  </a:lnTo>
                  <a:lnTo>
                    <a:pt x="34892" y="4297"/>
                  </a:lnTo>
                  <a:lnTo>
                    <a:pt x="34393" y="1668"/>
                  </a:lnTo>
                  <a:lnTo>
                    <a:pt x="32067" y="0"/>
                  </a:lnTo>
                  <a:close/>
                </a:path>
                <a:path w="85090" h="330200">
                  <a:moveTo>
                    <a:pt x="75267" y="261534"/>
                  </a:moveTo>
                  <a:lnTo>
                    <a:pt x="40375" y="261534"/>
                  </a:lnTo>
                  <a:lnTo>
                    <a:pt x="51009" y="329717"/>
                  </a:lnTo>
                  <a:lnTo>
                    <a:pt x="80418" y="325187"/>
                  </a:lnTo>
                  <a:lnTo>
                    <a:pt x="82827" y="324711"/>
                  </a:lnTo>
                  <a:lnTo>
                    <a:pt x="84738" y="322327"/>
                  </a:lnTo>
                  <a:lnTo>
                    <a:pt x="84239" y="319704"/>
                  </a:lnTo>
                  <a:lnTo>
                    <a:pt x="75267" y="261534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8239" y="1386192"/>
              <a:ext cx="101600" cy="275590"/>
            </a:xfrm>
            <a:custGeom>
              <a:avLst/>
              <a:gdLst/>
              <a:ahLst/>
              <a:cxnLst/>
              <a:rect l="l" t="t" r="r" b="b"/>
              <a:pathLst>
                <a:path w="101600" h="275589">
                  <a:moveTo>
                    <a:pt x="64300" y="27419"/>
                  </a:moveTo>
                  <a:lnTo>
                    <a:pt x="59817" y="0"/>
                  </a:lnTo>
                  <a:lnTo>
                    <a:pt x="0" y="9537"/>
                  </a:lnTo>
                  <a:lnTo>
                    <a:pt x="4229" y="36957"/>
                  </a:lnTo>
                  <a:lnTo>
                    <a:pt x="64300" y="27419"/>
                  </a:lnTo>
                  <a:close/>
                </a:path>
                <a:path w="101600" h="275589">
                  <a:moveTo>
                    <a:pt x="101600" y="265595"/>
                  </a:moveTo>
                  <a:lnTo>
                    <a:pt x="97282" y="238417"/>
                  </a:lnTo>
                  <a:lnTo>
                    <a:pt x="37465" y="247713"/>
                  </a:lnTo>
                  <a:lnTo>
                    <a:pt x="41783" y="275132"/>
                  </a:lnTo>
                  <a:lnTo>
                    <a:pt x="101600" y="265595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6829" y="1376184"/>
              <a:ext cx="98425" cy="254635"/>
            </a:xfrm>
            <a:custGeom>
              <a:avLst/>
              <a:gdLst/>
              <a:ahLst/>
              <a:cxnLst/>
              <a:rect l="l" t="t" r="r" b="b"/>
              <a:pathLst>
                <a:path w="98425" h="254635">
                  <a:moveTo>
                    <a:pt x="60718" y="6667"/>
                  </a:moveTo>
                  <a:lnTo>
                    <a:pt x="59804" y="0"/>
                  </a:lnTo>
                  <a:lnTo>
                    <a:pt x="0" y="9296"/>
                  </a:lnTo>
                  <a:lnTo>
                    <a:pt x="914" y="16205"/>
                  </a:lnTo>
                  <a:lnTo>
                    <a:pt x="60718" y="6667"/>
                  </a:lnTo>
                  <a:close/>
                </a:path>
                <a:path w="98425" h="254635">
                  <a:moveTo>
                    <a:pt x="98031" y="244843"/>
                  </a:moveTo>
                  <a:lnTo>
                    <a:pt x="97282" y="239356"/>
                  </a:lnTo>
                  <a:lnTo>
                    <a:pt x="89966" y="239356"/>
                  </a:lnTo>
                  <a:lnTo>
                    <a:pt x="37211" y="247700"/>
                  </a:lnTo>
                  <a:lnTo>
                    <a:pt x="38214" y="254381"/>
                  </a:lnTo>
                  <a:lnTo>
                    <a:pt x="98031" y="24484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38148" y="1386192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5" h="270510">
                  <a:moveTo>
                    <a:pt x="34391" y="27419"/>
                  </a:moveTo>
                  <a:lnTo>
                    <a:pt x="29908" y="0"/>
                  </a:lnTo>
                  <a:lnTo>
                    <a:pt x="0" y="5003"/>
                  </a:lnTo>
                  <a:lnTo>
                    <a:pt x="4229" y="32194"/>
                  </a:lnTo>
                  <a:lnTo>
                    <a:pt x="34391" y="27419"/>
                  </a:lnTo>
                  <a:close/>
                </a:path>
                <a:path w="71755" h="270510">
                  <a:moveTo>
                    <a:pt x="71691" y="265595"/>
                  </a:moveTo>
                  <a:lnTo>
                    <a:pt x="67373" y="238417"/>
                  </a:lnTo>
                  <a:lnTo>
                    <a:pt x="37465" y="243179"/>
                  </a:lnTo>
                  <a:lnTo>
                    <a:pt x="41783" y="270357"/>
                  </a:lnTo>
                  <a:lnTo>
                    <a:pt x="71691" y="265595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6738" y="1376184"/>
              <a:ext cx="68580" cy="250190"/>
            </a:xfrm>
            <a:custGeom>
              <a:avLst/>
              <a:gdLst/>
              <a:ahLst/>
              <a:cxnLst/>
              <a:rect l="l" t="t" r="r" b="b"/>
              <a:pathLst>
                <a:path w="68580" h="250189">
                  <a:moveTo>
                    <a:pt x="30810" y="6667"/>
                  </a:moveTo>
                  <a:lnTo>
                    <a:pt x="29895" y="0"/>
                  </a:lnTo>
                  <a:lnTo>
                    <a:pt x="0" y="4775"/>
                  </a:lnTo>
                  <a:lnTo>
                    <a:pt x="901" y="11201"/>
                  </a:lnTo>
                  <a:lnTo>
                    <a:pt x="30810" y="6667"/>
                  </a:lnTo>
                  <a:close/>
                </a:path>
                <a:path w="68580" h="250189">
                  <a:moveTo>
                    <a:pt x="68122" y="244843"/>
                  </a:moveTo>
                  <a:lnTo>
                    <a:pt x="67373" y="239356"/>
                  </a:lnTo>
                  <a:lnTo>
                    <a:pt x="60058" y="239356"/>
                  </a:lnTo>
                  <a:lnTo>
                    <a:pt x="37211" y="242938"/>
                  </a:lnTo>
                  <a:lnTo>
                    <a:pt x="38214" y="249618"/>
                  </a:lnTo>
                  <a:lnTo>
                    <a:pt x="68122" y="244843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24318" y="1334464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77"/>
                  </a:lnTo>
                  <a:lnTo>
                    <a:pt x="182295" y="44577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74"/>
                  </a:lnTo>
                  <a:lnTo>
                    <a:pt x="182295" y="36474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07"/>
                  </a:moveTo>
                  <a:lnTo>
                    <a:pt x="0" y="24307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07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05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15"/>
                  </a:moveTo>
                  <a:lnTo>
                    <a:pt x="0" y="8115"/>
                  </a:lnTo>
                  <a:lnTo>
                    <a:pt x="0" y="12166"/>
                  </a:lnTo>
                  <a:lnTo>
                    <a:pt x="182295" y="12166"/>
                  </a:lnTo>
                  <a:lnTo>
                    <a:pt x="182295" y="8115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24318" y="1338516"/>
              <a:ext cx="182880" cy="45085"/>
            </a:xfrm>
            <a:custGeom>
              <a:avLst/>
              <a:gdLst/>
              <a:ahLst/>
              <a:cxnLst/>
              <a:rect l="l" t="t" r="r" b="b"/>
              <a:pathLst>
                <a:path w="182880" h="45084">
                  <a:moveTo>
                    <a:pt x="182295" y="40525"/>
                  </a:moveTo>
                  <a:lnTo>
                    <a:pt x="0" y="40525"/>
                  </a:lnTo>
                  <a:lnTo>
                    <a:pt x="0" y="44589"/>
                  </a:lnTo>
                  <a:lnTo>
                    <a:pt x="182295" y="44589"/>
                  </a:lnTo>
                  <a:lnTo>
                    <a:pt x="182295" y="40525"/>
                  </a:lnTo>
                  <a:close/>
                </a:path>
                <a:path w="182880" h="45084">
                  <a:moveTo>
                    <a:pt x="182295" y="32423"/>
                  </a:moveTo>
                  <a:lnTo>
                    <a:pt x="0" y="32423"/>
                  </a:lnTo>
                  <a:lnTo>
                    <a:pt x="0" y="36487"/>
                  </a:lnTo>
                  <a:lnTo>
                    <a:pt x="182295" y="36487"/>
                  </a:lnTo>
                  <a:lnTo>
                    <a:pt x="182295" y="32423"/>
                  </a:lnTo>
                  <a:close/>
                </a:path>
                <a:path w="182880" h="45084">
                  <a:moveTo>
                    <a:pt x="182295" y="24320"/>
                  </a:moveTo>
                  <a:lnTo>
                    <a:pt x="0" y="24320"/>
                  </a:lnTo>
                  <a:lnTo>
                    <a:pt x="0" y="28371"/>
                  </a:lnTo>
                  <a:lnTo>
                    <a:pt x="182295" y="28371"/>
                  </a:lnTo>
                  <a:lnTo>
                    <a:pt x="182295" y="24320"/>
                  </a:lnTo>
                  <a:close/>
                </a:path>
                <a:path w="182880" h="45084">
                  <a:moveTo>
                    <a:pt x="182295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82295" y="20269"/>
                  </a:lnTo>
                  <a:lnTo>
                    <a:pt x="182295" y="16217"/>
                  </a:lnTo>
                  <a:close/>
                </a:path>
                <a:path w="182880" h="45084">
                  <a:moveTo>
                    <a:pt x="182295" y="8102"/>
                  </a:moveTo>
                  <a:lnTo>
                    <a:pt x="0" y="8102"/>
                  </a:lnTo>
                  <a:lnTo>
                    <a:pt x="0" y="12153"/>
                  </a:lnTo>
                  <a:lnTo>
                    <a:pt x="182295" y="12153"/>
                  </a:lnTo>
                  <a:lnTo>
                    <a:pt x="182295" y="8102"/>
                  </a:lnTo>
                  <a:close/>
                </a:path>
                <a:path w="182880" h="45084">
                  <a:moveTo>
                    <a:pt x="182295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2295" y="4051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24321" y="1383091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80" h="3175">
                  <a:moveTo>
                    <a:pt x="182295" y="0"/>
                  </a:moveTo>
                  <a:lnTo>
                    <a:pt x="0" y="0"/>
                  </a:lnTo>
                  <a:lnTo>
                    <a:pt x="0" y="2622"/>
                  </a:lnTo>
                  <a:lnTo>
                    <a:pt x="182295" y="2622"/>
                  </a:lnTo>
                  <a:lnTo>
                    <a:pt x="18229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6614" y="1334249"/>
              <a:ext cx="180975" cy="45085"/>
            </a:xfrm>
            <a:custGeom>
              <a:avLst/>
              <a:gdLst/>
              <a:ahLst/>
              <a:cxnLst/>
              <a:rect l="l" t="t" r="r" b="b"/>
              <a:pathLst>
                <a:path w="180975" h="45084">
                  <a:moveTo>
                    <a:pt x="177812" y="24536"/>
                  </a:moveTo>
                  <a:lnTo>
                    <a:pt x="0" y="24536"/>
                  </a:lnTo>
                  <a:lnTo>
                    <a:pt x="0" y="28587"/>
                  </a:lnTo>
                  <a:lnTo>
                    <a:pt x="177812" y="28587"/>
                  </a:lnTo>
                  <a:lnTo>
                    <a:pt x="177812" y="24536"/>
                  </a:lnTo>
                  <a:close/>
                </a:path>
                <a:path w="180975" h="45084">
                  <a:moveTo>
                    <a:pt x="178231" y="34366"/>
                  </a:moveTo>
                  <a:lnTo>
                    <a:pt x="178168" y="33083"/>
                  </a:lnTo>
                  <a:lnTo>
                    <a:pt x="0" y="33083"/>
                  </a:lnTo>
                  <a:lnTo>
                    <a:pt x="0" y="34366"/>
                  </a:lnTo>
                  <a:lnTo>
                    <a:pt x="0" y="36906"/>
                  </a:lnTo>
                  <a:lnTo>
                    <a:pt x="178231" y="36906"/>
                  </a:lnTo>
                  <a:lnTo>
                    <a:pt x="178231" y="34366"/>
                  </a:lnTo>
                  <a:close/>
                </a:path>
                <a:path w="180975" h="45084">
                  <a:moveTo>
                    <a:pt x="178231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7977" y="20358"/>
                  </a:lnTo>
                  <a:lnTo>
                    <a:pt x="177977" y="19088"/>
                  </a:lnTo>
                  <a:lnTo>
                    <a:pt x="178104" y="19088"/>
                  </a:lnTo>
                  <a:lnTo>
                    <a:pt x="178104" y="17818"/>
                  </a:lnTo>
                  <a:lnTo>
                    <a:pt x="178231" y="17818"/>
                  </a:lnTo>
                  <a:lnTo>
                    <a:pt x="178231" y="16548"/>
                  </a:lnTo>
                  <a:close/>
                </a:path>
                <a:path w="180975" h="45084">
                  <a:moveTo>
                    <a:pt x="178866" y="8902"/>
                  </a:moveTo>
                  <a:lnTo>
                    <a:pt x="0" y="8902"/>
                  </a:lnTo>
                  <a:lnTo>
                    <a:pt x="0" y="11455"/>
                  </a:lnTo>
                  <a:lnTo>
                    <a:pt x="0" y="12725"/>
                  </a:lnTo>
                  <a:lnTo>
                    <a:pt x="178727" y="12725"/>
                  </a:lnTo>
                  <a:lnTo>
                    <a:pt x="178727" y="11455"/>
                  </a:lnTo>
                  <a:lnTo>
                    <a:pt x="178866" y="11455"/>
                  </a:lnTo>
                  <a:lnTo>
                    <a:pt x="178866" y="8902"/>
                  </a:lnTo>
                  <a:close/>
                </a:path>
                <a:path w="180975" h="45084">
                  <a:moveTo>
                    <a:pt x="179476" y="44792"/>
                  </a:moveTo>
                  <a:lnTo>
                    <a:pt x="178727" y="40754"/>
                  </a:lnTo>
                  <a:lnTo>
                    <a:pt x="0" y="40754"/>
                  </a:lnTo>
                  <a:lnTo>
                    <a:pt x="0" y="44792"/>
                  </a:lnTo>
                  <a:lnTo>
                    <a:pt x="179476" y="44792"/>
                  </a:lnTo>
                  <a:close/>
                </a:path>
                <a:path w="180975" h="45084">
                  <a:moveTo>
                    <a:pt x="1809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0936" y="2540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6614" y="1338516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177977" y="26276"/>
                  </a:moveTo>
                  <a:lnTo>
                    <a:pt x="177812" y="26276"/>
                  </a:lnTo>
                  <a:lnTo>
                    <a:pt x="177812" y="23736"/>
                  </a:lnTo>
                  <a:lnTo>
                    <a:pt x="0" y="23723"/>
                  </a:lnTo>
                  <a:lnTo>
                    <a:pt x="0" y="26276"/>
                  </a:lnTo>
                  <a:lnTo>
                    <a:pt x="0" y="27546"/>
                  </a:lnTo>
                  <a:lnTo>
                    <a:pt x="0" y="28816"/>
                  </a:lnTo>
                  <a:lnTo>
                    <a:pt x="177977" y="28816"/>
                  </a:lnTo>
                  <a:lnTo>
                    <a:pt x="177977" y="27546"/>
                  </a:lnTo>
                  <a:lnTo>
                    <a:pt x="177977" y="26276"/>
                  </a:lnTo>
                  <a:close/>
                </a:path>
                <a:path w="180340" h="44450">
                  <a:moveTo>
                    <a:pt x="177977" y="16217"/>
                  </a:moveTo>
                  <a:lnTo>
                    <a:pt x="0" y="16217"/>
                  </a:lnTo>
                  <a:lnTo>
                    <a:pt x="0" y="20269"/>
                  </a:lnTo>
                  <a:lnTo>
                    <a:pt x="177812" y="20269"/>
                  </a:lnTo>
                  <a:lnTo>
                    <a:pt x="177977" y="16217"/>
                  </a:lnTo>
                  <a:close/>
                </a:path>
                <a:path w="180340" h="44450">
                  <a:moveTo>
                    <a:pt x="178473" y="8458"/>
                  </a:moveTo>
                  <a:lnTo>
                    <a:pt x="0" y="8458"/>
                  </a:lnTo>
                  <a:lnTo>
                    <a:pt x="0" y="9728"/>
                  </a:lnTo>
                  <a:lnTo>
                    <a:pt x="0" y="10998"/>
                  </a:lnTo>
                  <a:lnTo>
                    <a:pt x="0" y="12280"/>
                  </a:lnTo>
                  <a:lnTo>
                    <a:pt x="178231" y="12280"/>
                  </a:lnTo>
                  <a:lnTo>
                    <a:pt x="178231" y="10998"/>
                  </a:lnTo>
                  <a:lnTo>
                    <a:pt x="178308" y="9728"/>
                  </a:lnTo>
                  <a:lnTo>
                    <a:pt x="178473" y="9728"/>
                  </a:lnTo>
                  <a:lnTo>
                    <a:pt x="178473" y="8458"/>
                  </a:lnTo>
                  <a:close/>
                </a:path>
                <a:path w="180340" h="44450">
                  <a:moveTo>
                    <a:pt x="178727" y="35179"/>
                  </a:moveTo>
                  <a:lnTo>
                    <a:pt x="178536" y="35179"/>
                  </a:lnTo>
                  <a:lnTo>
                    <a:pt x="178536" y="33909"/>
                  </a:lnTo>
                  <a:lnTo>
                    <a:pt x="178231" y="33909"/>
                  </a:lnTo>
                  <a:lnTo>
                    <a:pt x="178231" y="32639"/>
                  </a:lnTo>
                  <a:lnTo>
                    <a:pt x="0" y="32639"/>
                  </a:lnTo>
                  <a:lnTo>
                    <a:pt x="0" y="33909"/>
                  </a:lnTo>
                  <a:lnTo>
                    <a:pt x="0" y="35179"/>
                  </a:lnTo>
                  <a:lnTo>
                    <a:pt x="0" y="36461"/>
                  </a:lnTo>
                  <a:lnTo>
                    <a:pt x="178727" y="36461"/>
                  </a:lnTo>
                  <a:lnTo>
                    <a:pt x="178727" y="35179"/>
                  </a:lnTo>
                  <a:close/>
                </a:path>
                <a:path w="180340" h="44450">
                  <a:moveTo>
                    <a:pt x="180086" y="41554"/>
                  </a:moveTo>
                  <a:lnTo>
                    <a:pt x="179603" y="41554"/>
                  </a:lnTo>
                  <a:lnTo>
                    <a:pt x="179603" y="40271"/>
                  </a:lnTo>
                  <a:lnTo>
                    <a:pt x="0" y="40271"/>
                  </a:lnTo>
                  <a:lnTo>
                    <a:pt x="0" y="41554"/>
                  </a:lnTo>
                  <a:lnTo>
                    <a:pt x="0" y="44094"/>
                  </a:lnTo>
                  <a:lnTo>
                    <a:pt x="180086" y="44094"/>
                  </a:lnTo>
                  <a:lnTo>
                    <a:pt x="180086" y="41554"/>
                  </a:lnTo>
                  <a:close/>
                </a:path>
                <a:path w="180340" h="44450">
                  <a:moveTo>
                    <a:pt x="180136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222" y="4051"/>
                  </a:lnTo>
                  <a:lnTo>
                    <a:pt x="180136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6614" y="1382610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40">
                  <a:moveTo>
                    <a:pt x="181000" y="1270"/>
                  </a:moveTo>
                  <a:lnTo>
                    <a:pt x="180467" y="1270"/>
                  </a:lnTo>
                  <a:lnTo>
                    <a:pt x="1804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1000" y="2540"/>
                  </a:lnTo>
                  <a:lnTo>
                    <a:pt x="181000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20524" y="1322539"/>
              <a:ext cx="372745" cy="75565"/>
            </a:xfrm>
            <a:custGeom>
              <a:avLst/>
              <a:gdLst/>
              <a:ahLst/>
              <a:cxnLst/>
              <a:rect l="l" t="t" r="r" b="b"/>
              <a:pathLst>
                <a:path w="372744" h="75565">
                  <a:moveTo>
                    <a:pt x="372383" y="0"/>
                  </a:moveTo>
                  <a:lnTo>
                    <a:pt x="15900" y="0"/>
                  </a:lnTo>
                  <a:lnTo>
                    <a:pt x="0" y="32901"/>
                  </a:lnTo>
                  <a:lnTo>
                    <a:pt x="0" y="42196"/>
                  </a:lnTo>
                  <a:lnTo>
                    <a:pt x="372383" y="75097"/>
                  </a:lnTo>
                  <a:lnTo>
                    <a:pt x="372383" y="63174"/>
                  </a:lnTo>
                  <a:lnTo>
                    <a:pt x="14712" y="63173"/>
                  </a:lnTo>
                  <a:lnTo>
                    <a:pt x="13292" y="57458"/>
                  </a:lnTo>
                  <a:lnTo>
                    <a:pt x="12336" y="49823"/>
                  </a:lnTo>
                  <a:lnTo>
                    <a:pt x="12104" y="46009"/>
                  </a:lnTo>
                  <a:lnTo>
                    <a:pt x="11630" y="41721"/>
                  </a:lnTo>
                  <a:lnTo>
                    <a:pt x="11630" y="33376"/>
                  </a:lnTo>
                  <a:lnTo>
                    <a:pt x="12104" y="29087"/>
                  </a:lnTo>
                  <a:lnTo>
                    <a:pt x="12336" y="25508"/>
                  </a:lnTo>
                  <a:lnTo>
                    <a:pt x="13292" y="17639"/>
                  </a:lnTo>
                  <a:lnTo>
                    <a:pt x="14712" y="11915"/>
                  </a:lnTo>
                  <a:lnTo>
                    <a:pt x="372383" y="11915"/>
                  </a:lnTo>
                  <a:lnTo>
                    <a:pt x="372383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6616" y="1385713"/>
              <a:ext cx="186690" cy="12065"/>
            </a:xfrm>
            <a:custGeom>
              <a:avLst/>
              <a:gdLst/>
              <a:ahLst/>
              <a:cxnLst/>
              <a:rect l="l" t="t" r="r" b="b"/>
              <a:pathLst>
                <a:path w="186690" h="12065">
                  <a:moveTo>
                    <a:pt x="186291" y="0"/>
                  </a:moveTo>
                  <a:lnTo>
                    <a:pt x="0" y="0"/>
                  </a:lnTo>
                  <a:lnTo>
                    <a:pt x="0" y="11923"/>
                  </a:lnTo>
                  <a:lnTo>
                    <a:pt x="186291" y="11923"/>
                  </a:lnTo>
                  <a:lnTo>
                    <a:pt x="18629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0998" y="1240052"/>
              <a:ext cx="371910" cy="944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12922" y="1230753"/>
              <a:ext cx="287020" cy="92075"/>
            </a:xfrm>
            <a:custGeom>
              <a:avLst/>
              <a:gdLst/>
              <a:ahLst/>
              <a:cxnLst/>
              <a:rect l="l" t="t" r="r" b="b"/>
              <a:pathLst>
                <a:path w="287019" h="92075">
                  <a:moveTo>
                    <a:pt x="286773" y="0"/>
                  </a:moveTo>
                  <a:lnTo>
                    <a:pt x="17803" y="0"/>
                  </a:lnTo>
                  <a:lnTo>
                    <a:pt x="240" y="34094"/>
                  </a:lnTo>
                  <a:lnTo>
                    <a:pt x="0" y="40052"/>
                  </a:lnTo>
                  <a:lnTo>
                    <a:pt x="0" y="51734"/>
                  </a:lnTo>
                  <a:lnTo>
                    <a:pt x="11566" y="89599"/>
                  </a:lnTo>
                  <a:lnTo>
                    <a:pt x="286773" y="91786"/>
                  </a:lnTo>
                  <a:lnTo>
                    <a:pt x="286773" y="82006"/>
                  </a:lnTo>
                  <a:lnTo>
                    <a:pt x="14480" y="82006"/>
                  </a:lnTo>
                  <a:lnTo>
                    <a:pt x="11871" y="73187"/>
                  </a:lnTo>
                  <a:lnTo>
                    <a:pt x="10683" y="61980"/>
                  </a:lnTo>
                  <a:lnTo>
                    <a:pt x="9969" y="56974"/>
                  </a:lnTo>
                  <a:lnTo>
                    <a:pt x="9736" y="51492"/>
                  </a:lnTo>
                  <a:lnTo>
                    <a:pt x="9736" y="40285"/>
                  </a:lnTo>
                  <a:lnTo>
                    <a:pt x="9969" y="34570"/>
                  </a:lnTo>
                  <a:lnTo>
                    <a:pt x="10683" y="29563"/>
                  </a:lnTo>
                  <a:lnTo>
                    <a:pt x="11871" y="18357"/>
                  </a:lnTo>
                  <a:lnTo>
                    <a:pt x="14480" y="9537"/>
                  </a:lnTo>
                  <a:lnTo>
                    <a:pt x="286773" y="9537"/>
                  </a:lnTo>
                  <a:lnTo>
                    <a:pt x="286773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2922" y="1230753"/>
              <a:ext cx="143374" cy="9178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2319" y="1536623"/>
              <a:ext cx="327025" cy="69215"/>
            </a:xfrm>
            <a:custGeom>
              <a:avLst/>
              <a:gdLst/>
              <a:ahLst/>
              <a:cxnLst/>
              <a:rect l="l" t="t" r="r" b="b"/>
              <a:pathLst>
                <a:path w="327025" h="69215">
                  <a:moveTo>
                    <a:pt x="326682" y="2540"/>
                  </a:moveTo>
                  <a:lnTo>
                    <a:pt x="326034" y="2540"/>
                  </a:lnTo>
                  <a:lnTo>
                    <a:pt x="32603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63131" y="2540"/>
                  </a:lnTo>
                  <a:lnTo>
                    <a:pt x="163131" y="25450"/>
                  </a:lnTo>
                  <a:lnTo>
                    <a:pt x="163131" y="67449"/>
                  </a:lnTo>
                  <a:lnTo>
                    <a:pt x="431" y="67449"/>
                  </a:lnTo>
                  <a:lnTo>
                    <a:pt x="431" y="68719"/>
                  </a:lnTo>
                  <a:lnTo>
                    <a:pt x="220853" y="68719"/>
                  </a:lnTo>
                  <a:lnTo>
                    <a:pt x="220853" y="67449"/>
                  </a:lnTo>
                  <a:lnTo>
                    <a:pt x="220853" y="25450"/>
                  </a:lnTo>
                  <a:lnTo>
                    <a:pt x="326682" y="25450"/>
                  </a:lnTo>
                  <a:lnTo>
                    <a:pt x="326682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1672" y="1536623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647" y="0"/>
                  </a:lnTo>
                  <a:lnTo>
                    <a:pt x="647" y="2540"/>
                  </a:lnTo>
                  <a:lnTo>
                    <a:pt x="0" y="2540"/>
                  </a:lnTo>
                  <a:lnTo>
                    <a:pt x="0" y="67449"/>
                  </a:lnTo>
                  <a:lnTo>
                    <a:pt x="1079" y="67449"/>
                  </a:lnTo>
                  <a:lnTo>
                    <a:pt x="1079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254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04182" y="154044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7296" y="0"/>
                  </a:moveTo>
                  <a:lnTo>
                    <a:pt x="0" y="0"/>
                  </a:lnTo>
                  <a:lnTo>
                    <a:pt x="0" y="21456"/>
                  </a:lnTo>
                  <a:lnTo>
                    <a:pt x="27296" y="21456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63955" y="1540446"/>
              <a:ext cx="236854" cy="61594"/>
            </a:xfrm>
            <a:custGeom>
              <a:avLst/>
              <a:gdLst/>
              <a:ahLst/>
              <a:cxnLst/>
              <a:rect l="l" t="t" r="r" b="b"/>
              <a:pathLst>
                <a:path w="236855" h="61594">
                  <a:moveTo>
                    <a:pt x="27533" y="0"/>
                  </a:moveTo>
                  <a:lnTo>
                    <a:pt x="0" y="0"/>
                  </a:lnTo>
                  <a:lnTo>
                    <a:pt x="0" y="61023"/>
                  </a:lnTo>
                  <a:lnTo>
                    <a:pt x="27533" y="61023"/>
                  </a:lnTo>
                  <a:lnTo>
                    <a:pt x="27533" y="0"/>
                  </a:lnTo>
                  <a:close/>
                </a:path>
                <a:path w="236855" h="61594">
                  <a:moveTo>
                    <a:pt x="236410" y="0"/>
                  </a:moveTo>
                  <a:lnTo>
                    <a:pt x="229997" y="0"/>
                  </a:lnTo>
                  <a:lnTo>
                    <a:pt x="229997" y="21463"/>
                  </a:lnTo>
                  <a:lnTo>
                    <a:pt x="236410" y="21463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53755" y="1540437"/>
              <a:ext cx="6985" cy="61594"/>
            </a:xfrm>
            <a:custGeom>
              <a:avLst/>
              <a:gdLst/>
              <a:ahLst/>
              <a:cxnLst/>
              <a:rect l="l" t="t" r="r" b="b"/>
              <a:pathLst>
                <a:path w="6984" h="61594">
                  <a:moveTo>
                    <a:pt x="6646" y="0"/>
                  </a:moveTo>
                  <a:lnTo>
                    <a:pt x="0" y="0"/>
                  </a:lnTo>
                  <a:lnTo>
                    <a:pt x="0" y="61032"/>
                  </a:lnTo>
                  <a:lnTo>
                    <a:pt x="6646" y="61032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11975" y="1467011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87" y="0"/>
                  </a:moveTo>
                  <a:lnTo>
                    <a:pt x="4751" y="0"/>
                  </a:lnTo>
                  <a:lnTo>
                    <a:pt x="1902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1902" y="69373"/>
                  </a:lnTo>
                  <a:lnTo>
                    <a:pt x="325187" y="69373"/>
                  </a:lnTo>
                  <a:lnTo>
                    <a:pt x="327347" y="67229"/>
                  </a:lnTo>
                  <a:lnTo>
                    <a:pt x="327347" y="2144"/>
                  </a:lnTo>
                  <a:lnTo>
                    <a:pt x="32518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11974" y="1466608"/>
              <a:ext cx="163830" cy="70485"/>
            </a:xfrm>
            <a:custGeom>
              <a:avLst/>
              <a:gdLst/>
              <a:ahLst/>
              <a:cxnLst/>
              <a:rect l="l" t="t" r="r" b="b"/>
              <a:pathLst>
                <a:path w="163830" h="70484">
                  <a:moveTo>
                    <a:pt x="163537" y="0"/>
                  </a:moveTo>
                  <a:lnTo>
                    <a:pt x="1130" y="0"/>
                  </a:lnTo>
                  <a:lnTo>
                    <a:pt x="1130" y="406"/>
                  </a:lnTo>
                  <a:lnTo>
                    <a:pt x="1130" y="2552"/>
                  </a:lnTo>
                  <a:lnTo>
                    <a:pt x="0" y="2552"/>
                  </a:lnTo>
                  <a:lnTo>
                    <a:pt x="0" y="67462"/>
                  </a:lnTo>
                  <a:lnTo>
                    <a:pt x="965" y="67462"/>
                  </a:lnTo>
                  <a:lnTo>
                    <a:pt x="965" y="70015"/>
                  </a:lnTo>
                  <a:lnTo>
                    <a:pt x="163537" y="70015"/>
                  </a:lnTo>
                  <a:lnTo>
                    <a:pt x="163537" y="67462"/>
                  </a:lnTo>
                  <a:lnTo>
                    <a:pt x="163537" y="2552"/>
                  </a:lnTo>
                  <a:lnTo>
                    <a:pt x="163537" y="406"/>
                  </a:lnTo>
                  <a:lnTo>
                    <a:pt x="163537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084243" y="1471302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59">
                  <a:moveTo>
                    <a:pt x="27771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771" y="60793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44257" y="1471307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94"/>
                  </a:lnTo>
                  <a:lnTo>
                    <a:pt x="27533" y="60794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651" y="0"/>
                  </a:moveTo>
                  <a:lnTo>
                    <a:pt x="230009" y="0"/>
                  </a:lnTo>
                  <a:lnTo>
                    <a:pt x="230009" y="60794"/>
                  </a:lnTo>
                  <a:lnTo>
                    <a:pt x="236651" y="60794"/>
                  </a:lnTo>
                  <a:lnTo>
                    <a:pt x="236651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33816" y="1471302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883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883" y="607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31681" y="1397637"/>
              <a:ext cx="327660" cy="69850"/>
            </a:xfrm>
            <a:custGeom>
              <a:avLst/>
              <a:gdLst/>
              <a:ahLst/>
              <a:cxnLst/>
              <a:rect l="l" t="t" r="r" b="b"/>
              <a:pathLst>
                <a:path w="327659" h="69850">
                  <a:moveTo>
                    <a:pt x="325171" y="0"/>
                  </a:moveTo>
                  <a:lnTo>
                    <a:pt x="4502" y="0"/>
                  </a:lnTo>
                  <a:lnTo>
                    <a:pt x="2135" y="0"/>
                  </a:lnTo>
                  <a:lnTo>
                    <a:pt x="0" y="2144"/>
                  </a:lnTo>
                  <a:lnTo>
                    <a:pt x="0" y="67229"/>
                  </a:lnTo>
                  <a:lnTo>
                    <a:pt x="2135" y="69373"/>
                  </a:lnTo>
                  <a:lnTo>
                    <a:pt x="325171" y="69373"/>
                  </a:lnTo>
                  <a:lnTo>
                    <a:pt x="327331" y="67229"/>
                  </a:lnTo>
                  <a:lnTo>
                    <a:pt x="327331" y="2144"/>
                  </a:lnTo>
                  <a:lnTo>
                    <a:pt x="325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31672" y="1397888"/>
              <a:ext cx="163830" cy="69215"/>
            </a:xfrm>
            <a:custGeom>
              <a:avLst/>
              <a:gdLst/>
              <a:ahLst/>
              <a:cxnLst/>
              <a:rect l="l" t="t" r="r" b="b"/>
              <a:pathLst>
                <a:path w="163830" h="69215">
                  <a:moveTo>
                    <a:pt x="163779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67449"/>
                  </a:lnTo>
                  <a:lnTo>
                    <a:pt x="1104" y="67449"/>
                  </a:lnTo>
                  <a:lnTo>
                    <a:pt x="1104" y="68719"/>
                  </a:lnTo>
                  <a:lnTo>
                    <a:pt x="163779" y="68719"/>
                  </a:lnTo>
                  <a:lnTo>
                    <a:pt x="163779" y="67449"/>
                  </a:lnTo>
                  <a:lnTo>
                    <a:pt x="163779" y="1270"/>
                  </a:lnTo>
                  <a:lnTo>
                    <a:pt x="163779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4182" y="1401928"/>
              <a:ext cx="27305" cy="60960"/>
            </a:xfrm>
            <a:custGeom>
              <a:avLst/>
              <a:gdLst/>
              <a:ahLst/>
              <a:cxnLst/>
              <a:rect l="l" t="t" r="r" b="b"/>
              <a:pathLst>
                <a:path w="27305" h="60959">
                  <a:moveTo>
                    <a:pt x="2729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27296" y="60793"/>
                  </a:lnTo>
                  <a:lnTo>
                    <a:pt x="27296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63955" y="1401940"/>
              <a:ext cx="236854" cy="60960"/>
            </a:xfrm>
            <a:custGeom>
              <a:avLst/>
              <a:gdLst/>
              <a:ahLst/>
              <a:cxnLst/>
              <a:rect l="l" t="t" r="r" b="b"/>
              <a:pathLst>
                <a:path w="236855" h="60959">
                  <a:moveTo>
                    <a:pt x="27533" y="0"/>
                  </a:moveTo>
                  <a:lnTo>
                    <a:pt x="0" y="0"/>
                  </a:lnTo>
                  <a:lnTo>
                    <a:pt x="0" y="60782"/>
                  </a:lnTo>
                  <a:lnTo>
                    <a:pt x="27533" y="60782"/>
                  </a:lnTo>
                  <a:lnTo>
                    <a:pt x="27533" y="0"/>
                  </a:lnTo>
                  <a:close/>
                </a:path>
                <a:path w="236855" h="60959">
                  <a:moveTo>
                    <a:pt x="236410" y="0"/>
                  </a:moveTo>
                  <a:lnTo>
                    <a:pt x="229997" y="0"/>
                  </a:lnTo>
                  <a:lnTo>
                    <a:pt x="229997" y="60782"/>
                  </a:lnTo>
                  <a:lnTo>
                    <a:pt x="236410" y="60782"/>
                  </a:lnTo>
                  <a:lnTo>
                    <a:pt x="236410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53755" y="1401928"/>
              <a:ext cx="6985" cy="60960"/>
            </a:xfrm>
            <a:custGeom>
              <a:avLst/>
              <a:gdLst/>
              <a:ahLst/>
              <a:cxnLst/>
              <a:rect l="l" t="t" r="r" b="b"/>
              <a:pathLst>
                <a:path w="6984" h="60959">
                  <a:moveTo>
                    <a:pt x="6646" y="0"/>
                  </a:moveTo>
                  <a:lnTo>
                    <a:pt x="0" y="0"/>
                  </a:lnTo>
                  <a:lnTo>
                    <a:pt x="0" y="60793"/>
                  </a:lnTo>
                  <a:lnTo>
                    <a:pt x="6646" y="60793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90375" y="1605766"/>
              <a:ext cx="280670" cy="80645"/>
            </a:xfrm>
            <a:custGeom>
              <a:avLst/>
              <a:gdLst/>
              <a:ahLst/>
              <a:cxnLst/>
              <a:rect l="l" t="t" r="r" b="b"/>
              <a:pathLst>
                <a:path w="280669" h="80644">
                  <a:moveTo>
                    <a:pt x="255901" y="0"/>
                  </a:moveTo>
                  <a:lnTo>
                    <a:pt x="5699" y="0"/>
                  </a:lnTo>
                  <a:lnTo>
                    <a:pt x="2608" y="0"/>
                  </a:lnTo>
                  <a:lnTo>
                    <a:pt x="0" y="2144"/>
                  </a:lnTo>
                  <a:lnTo>
                    <a:pt x="0" y="77717"/>
                  </a:lnTo>
                  <a:lnTo>
                    <a:pt x="2608" y="80101"/>
                  </a:lnTo>
                  <a:lnTo>
                    <a:pt x="272766" y="80102"/>
                  </a:lnTo>
                  <a:lnTo>
                    <a:pt x="268944" y="76049"/>
                  </a:lnTo>
                  <a:lnTo>
                    <a:pt x="266286" y="68658"/>
                  </a:lnTo>
                  <a:lnTo>
                    <a:pt x="264624" y="55546"/>
                  </a:lnTo>
                  <a:lnTo>
                    <a:pt x="264458" y="51016"/>
                  </a:lnTo>
                  <a:lnTo>
                    <a:pt x="264624" y="37189"/>
                  </a:lnTo>
                  <a:lnTo>
                    <a:pt x="280077" y="9534"/>
                  </a:lnTo>
                  <a:lnTo>
                    <a:pt x="255901" y="9534"/>
                  </a:lnTo>
                  <a:lnTo>
                    <a:pt x="255901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90371" y="1605343"/>
              <a:ext cx="189865" cy="80645"/>
            </a:xfrm>
            <a:custGeom>
              <a:avLst/>
              <a:gdLst/>
              <a:ahLst/>
              <a:cxnLst/>
              <a:rect l="l" t="t" r="r" b="b"/>
              <a:pathLst>
                <a:path w="189865" h="80644">
                  <a:moveTo>
                    <a:pt x="189649" y="0"/>
                  </a:moveTo>
                  <a:lnTo>
                    <a:pt x="1574" y="0"/>
                  </a:lnTo>
                  <a:lnTo>
                    <a:pt x="1574" y="2552"/>
                  </a:lnTo>
                  <a:lnTo>
                    <a:pt x="0" y="2552"/>
                  </a:lnTo>
                  <a:lnTo>
                    <a:pt x="0" y="77647"/>
                  </a:lnTo>
                  <a:lnTo>
                    <a:pt x="838" y="77647"/>
                  </a:lnTo>
                  <a:lnTo>
                    <a:pt x="838" y="80187"/>
                  </a:lnTo>
                  <a:lnTo>
                    <a:pt x="189649" y="80187"/>
                  </a:lnTo>
                  <a:lnTo>
                    <a:pt x="189649" y="77647"/>
                  </a:lnTo>
                  <a:lnTo>
                    <a:pt x="189649" y="2552"/>
                  </a:lnTo>
                  <a:lnTo>
                    <a:pt x="189649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27876" y="161053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4" h="70485">
                  <a:moveTo>
                    <a:pt x="31806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31806" y="70329"/>
                  </a:lnTo>
                  <a:lnTo>
                    <a:pt x="3180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6013" y="1610532"/>
              <a:ext cx="8255" cy="70485"/>
            </a:xfrm>
            <a:custGeom>
              <a:avLst/>
              <a:gdLst/>
              <a:ahLst/>
              <a:cxnLst/>
              <a:rect l="l" t="t" r="r" b="b"/>
              <a:pathLst>
                <a:path w="8255" h="70485">
                  <a:moveTo>
                    <a:pt x="7832" y="0"/>
                  </a:moveTo>
                  <a:lnTo>
                    <a:pt x="0" y="0"/>
                  </a:lnTo>
                  <a:lnTo>
                    <a:pt x="0" y="70329"/>
                  </a:lnTo>
                  <a:lnTo>
                    <a:pt x="7832" y="70329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80032" y="1626267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8291" y="0"/>
                  </a:moveTo>
                  <a:lnTo>
                    <a:pt x="0" y="0"/>
                  </a:lnTo>
                  <a:lnTo>
                    <a:pt x="0" y="38859"/>
                  </a:lnTo>
                  <a:lnTo>
                    <a:pt x="75467" y="38859"/>
                  </a:lnTo>
                  <a:lnTo>
                    <a:pt x="74968" y="34568"/>
                  </a:lnTo>
                  <a:lnTo>
                    <a:pt x="74802" y="30276"/>
                  </a:lnTo>
                  <a:lnTo>
                    <a:pt x="77128" y="3575"/>
                  </a:lnTo>
                  <a:lnTo>
                    <a:pt x="78291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81278" y="1418373"/>
              <a:ext cx="185420" cy="247015"/>
            </a:xfrm>
            <a:custGeom>
              <a:avLst/>
              <a:gdLst/>
              <a:ahLst/>
              <a:cxnLst/>
              <a:rect l="l" t="t" r="r" b="b"/>
              <a:pathLst>
                <a:path w="185419" h="247014">
                  <a:moveTo>
                    <a:pt x="98742" y="207899"/>
                  </a:moveTo>
                  <a:lnTo>
                    <a:pt x="0" y="207899"/>
                  </a:lnTo>
                  <a:lnTo>
                    <a:pt x="0" y="246761"/>
                  </a:lnTo>
                  <a:lnTo>
                    <a:pt x="98742" y="246761"/>
                  </a:lnTo>
                  <a:lnTo>
                    <a:pt x="98742" y="207899"/>
                  </a:lnTo>
                  <a:close/>
                </a:path>
                <a:path w="185419" h="247014">
                  <a:moveTo>
                    <a:pt x="185140" y="0"/>
                  </a:moveTo>
                  <a:lnTo>
                    <a:pt x="114173" y="0"/>
                  </a:lnTo>
                  <a:lnTo>
                    <a:pt x="114173" y="27901"/>
                  </a:lnTo>
                  <a:lnTo>
                    <a:pt x="185140" y="27901"/>
                  </a:lnTo>
                  <a:lnTo>
                    <a:pt x="18514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924246" y="141837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975520" y="1487513"/>
              <a:ext cx="71755" cy="27940"/>
            </a:xfrm>
            <a:custGeom>
              <a:avLst/>
              <a:gdLst/>
              <a:ahLst/>
              <a:cxnLst/>
              <a:rect l="l" t="t" r="r" b="b"/>
              <a:pathLst>
                <a:path w="71755" h="27940">
                  <a:moveTo>
                    <a:pt x="71208" y="0"/>
                  </a:moveTo>
                  <a:lnTo>
                    <a:pt x="0" y="0"/>
                  </a:lnTo>
                  <a:lnTo>
                    <a:pt x="0" y="27893"/>
                  </a:lnTo>
                  <a:lnTo>
                    <a:pt x="71208" y="27893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04544" y="1487525"/>
              <a:ext cx="333375" cy="183515"/>
            </a:xfrm>
            <a:custGeom>
              <a:avLst/>
              <a:gdLst/>
              <a:ahLst/>
              <a:cxnLst/>
              <a:rect l="l" t="t" r="r" b="b"/>
              <a:pathLst>
                <a:path w="333375" h="183514">
                  <a:moveTo>
                    <a:pt x="70967" y="0"/>
                  </a:moveTo>
                  <a:lnTo>
                    <a:pt x="0" y="0"/>
                  </a:lnTo>
                  <a:lnTo>
                    <a:pt x="0" y="27889"/>
                  </a:lnTo>
                  <a:lnTo>
                    <a:pt x="70967" y="27889"/>
                  </a:lnTo>
                  <a:lnTo>
                    <a:pt x="70967" y="0"/>
                  </a:lnTo>
                  <a:close/>
                </a:path>
                <a:path w="333375" h="183514">
                  <a:moveTo>
                    <a:pt x="333222" y="179273"/>
                  </a:moveTo>
                  <a:lnTo>
                    <a:pt x="154025" y="179273"/>
                  </a:lnTo>
                  <a:lnTo>
                    <a:pt x="154025" y="183324"/>
                  </a:lnTo>
                  <a:lnTo>
                    <a:pt x="333222" y="183324"/>
                  </a:lnTo>
                  <a:lnTo>
                    <a:pt x="333222" y="179273"/>
                  </a:lnTo>
                  <a:close/>
                </a:path>
                <a:path w="333375" h="183514">
                  <a:moveTo>
                    <a:pt x="333222" y="171170"/>
                  </a:moveTo>
                  <a:lnTo>
                    <a:pt x="154025" y="171170"/>
                  </a:lnTo>
                  <a:lnTo>
                    <a:pt x="154025" y="175221"/>
                  </a:lnTo>
                  <a:lnTo>
                    <a:pt x="333222" y="175221"/>
                  </a:lnTo>
                  <a:lnTo>
                    <a:pt x="333222" y="171170"/>
                  </a:lnTo>
                  <a:close/>
                </a:path>
                <a:path w="333375" h="183514">
                  <a:moveTo>
                    <a:pt x="333222" y="163309"/>
                  </a:moveTo>
                  <a:lnTo>
                    <a:pt x="154025" y="163309"/>
                  </a:lnTo>
                  <a:lnTo>
                    <a:pt x="154025" y="167119"/>
                  </a:lnTo>
                  <a:lnTo>
                    <a:pt x="333222" y="167119"/>
                  </a:lnTo>
                  <a:lnTo>
                    <a:pt x="333222" y="163309"/>
                  </a:lnTo>
                  <a:close/>
                </a:path>
                <a:path w="333375" h="183514">
                  <a:moveTo>
                    <a:pt x="333222" y="155194"/>
                  </a:moveTo>
                  <a:lnTo>
                    <a:pt x="154025" y="155194"/>
                  </a:lnTo>
                  <a:lnTo>
                    <a:pt x="154025" y="159245"/>
                  </a:lnTo>
                  <a:lnTo>
                    <a:pt x="333222" y="159245"/>
                  </a:lnTo>
                  <a:lnTo>
                    <a:pt x="333222" y="155194"/>
                  </a:lnTo>
                  <a:close/>
                </a:path>
                <a:path w="333375" h="183514">
                  <a:moveTo>
                    <a:pt x="333222" y="147332"/>
                  </a:moveTo>
                  <a:lnTo>
                    <a:pt x="154025" y="147332"/>
                  </a:lnTo>
                  <a:lnTo>
                    <a:pt x="154025" y="151142"/>
                  </a:lnTo>
                  <a:lnTo>
                    <a:pt x="333222" y="151142"/>
                  </a:lnTo>
                  <a:lnTo>
                    <a:pt x="333222" y="147332"/>
                  </a:lnTo>
                  <a:close/>
                </a:path>
                <a:path w="333375" h="183514">
                  <a:moveTo>
                    <a:pt x="333222" y="139230"/>
                  </a:moveTo>
                  <a:lnTo>
                    <a:pt x="154025" y="139230"/>
                  </a:lnTo>
                  <a:lnTo>
                    <a:pt x="154025" y="143281"/>
                  </a:lnTo>
                  <a:lnTo>
                    <a:pt x="333222" y="143281"/>
                  </a:lnTo>
                  <a:lnTo>
                    <a:pt x="333222" y="13923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058570" y="1630806"/>
              <a:ext cx="179705" cy="44450"/>
            </a:xfrm>
            <a:custGeom>
              <a:avLst/>
              <a:gdLst/>
              <a:ahLst/>
              <a:cxnLst/>
              <a:rect l="l" t="t" r="r" b="b"/>
              <a:pathLst>
                <a:path w="179705" h="44450">
                  <a:moveTo>
                    <a:pt x="179197" y="40043"/>
                  </a:moveTo>
                  <a:lnTo>
                    <a:pt x="0" y="40043"/>
                  </a:lnTo>
                  <a:lnTo>
                    <a:pt x="0" y="43865"/>
                  </a:lnTo>
                  <a:lnTo>
                    <a:pt x="179197" y="43865"/>
                  </a:lnTo>
                  <a:lnTo>
                    <a:pt x="179197" y="40043"/>
                  </a:lnTo>
                  <a:close/>
                </a:path>
                <a:path w="179705" h="44450">
                  <a:moveTo>
                    <a:pt x="179197" y="31940"/>
                  </a:moveTo>
                  <a:lnTo>
                    <a:pt x="0" y="31940"/>
                  </a:lnTo>
                  <a:lnTo>
                    <a:pt x="0" y="35991"/>
                  </a:lnTo>
                  <a:lnTo>
                    <a:pt x="179197" y="35991"/>
                  </a:lnTo>
                  <a:lnTo>
                    <a:pt x="179197" y="31940"/>
                  </a:lnTo>
                  <a:close/>
                </a:path>
                <a:path w="179705" h="44450">
                  <a:moveTo>
                    <a:pt x="179197" y="23837"/>
                  </a:moveTo>
                  <a:lnTo>
                    <a:pt x="0" y="23837"/>
                  </a:lnTo>
                  <a:lnTo>
                    <a:pt x="0" y="27889"/>
                  </a:lnTo>
                  <a:lnTo>
                    <a:pt x="179197" y="27889"/>
                  </a:lnTo>
                  <a:lnTo>
                    <a:pt x="179197" y="23837"/>
                  </a:lnTo>
                  <a:close/>
                </a:path>
                <a:path w="179705" h="44450">
                  <a:moveTo>
                    <a:pt x="179197" y="15963"/>
                  </a:moveTo>
                  <a:lnTo>
                    <a:pt x="0" y="15963"/>
                  </a:lnTo>
                  <a:lnTo>
                    <a:pt x="0" y="20027"/>
                  </a:lnTo>
                  <a:lnTo>
                    <a:pt x="179197" y="20027"/>
                  </a:lnTo>
                  <a:lnTo>
                    <a:pt x="179197" y="15963"/>
                  </a:lnTo>
                  <a:close/>
                </a:path>
                <a:path w="179705" h="44450">
                  <a:moveTo>
                    <a:pt x="179197" y="7861"/>
                  </a:moveTo>
                  <a:lnTo>
                    <a:pt x="0" y="7861"/>
                  </a:lnTo>
                  <a:lnTo>
                    <a:pt x="0" y="11912"/>
                  </a:lnTo>
                  <a:lnTo>
                    <a:pt x="179197" y="11912"/>
                  </a:lnTo>
                  <a:lnTo>
                    <a:pt x="179197" y="7861"/>
                  </a:lnTo>
                  <a:close/>
                </a:path>
                <a:path w="179705" h="44450">
                  <a:moveTo>
                    <a:pt x="179197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79197" y="4051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8572" y="1674663"/>
              <a:ext cx="179705" cy="3175"/>
            </a:xfrm>
            <a:custGeom>
              <a:avLst/>
              <a:gdLst/>
              <a:ahLst/>
              <a:cxnLst/>
              <a:rect l="l" t="t" r="r" b="b"/>
              <a:pathLst>
                <a:path w="179705" h="3175">
                  <a:moveTo>
                    <a:pt x="179205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179205" y="2860"/>
                  </a:lnTo>
                  <a:lnTo>
                    <a:pt x="179205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237767" y="1626984"/>
              <a:ext cx="178435" cy="43815"/>
            </a:xfrm>
            <a:custGeom>
              <a:avLst/>
              <a:gdLst/>
              <a:ahLst/>
              <a:cxnLst/>
              <a:rect l="l" t="t" r="r" b="b"/>
              <a:pathLst>
                <a:path w="178434" h="43814">
                  <a:moveTo>
                    <a:pt x="174701" y="23850"/>
                  </a:moveTo>
                  <a:lnTo>
                    <a:pt x="0" y="23850"/>
                  </a:lnTo>
                  <a:lnTo>
                    <a:pt x="0" y="27660"/>
                  </a:lnTo>
                  <a:lnTo>
                    <a:pt x="174701" y="27660"/>
                  </a:lnTo>
                  <a:lnTo>
                    <a:pt x="174701" y="23850"/>
                  </a:lnTo>
                  <a:close/>
                </a:path>
                <a:path w="178434" h="43814">
                  <a:moveTo>
                    <a:pt x="175209" y="15278"/>
                  </a:moveTo>
                  <a:lnTo>
                    <a:pt x="0" y="15278"/>
                  </a:lnTo>
                  <a:lnTo>
                    <a:pt x="0" y="16548"/>
                  </a:lnTo>
                  <a:lnTo>
                    <a:pt x="0" y="19088"/>
                  </a:lnTo>
                  <a:lnTo>
                    <a:pt x="0" y="20370"/>
                  </a:lnTo>
                  <a:lnTo>
                    <a:pt x="174955" y="20370"/>
                  </a:lnTo>
                  <a:lnTo>
                    <a:pt x="174955" y="19088"/>
                  </a:lnTo>
                  <a:lnTo>
                    <a:pt x="175094" y="19088"/>
                  </a:lnTo>
                  <a:lnTo>
                    <a:pt x="175094" y="16548"/>
                  </a:lnTo>
                  <a:lnTo>
                    <a:pt x="175209" y="15278"/>
                  </a:lnTo>
                  <a:close/>
                </a:path>
                <a:path w="178434" h="43814">
                  <a:moveTo>
                    <a:pt x="175298" y="34366"/>
                  </a:moveTo>
                  <a:lnTo>
                    <a:pt x="175209" y="33096"/>
                  </a:lnTo>
                  <a:lnTo>
                    <a:pt x="175082" y="33096"/>
                  </a:lnTo>
                  <a:lnTo>
                    <a:pt x="175082" y="31826"/>
                  </a:lnTo>
                  <a:lnTo>
                    <a:pt x="0" y="31826"/>
                  </a:lnTo>
                  <a:lnTo>
                    <a:pt x="0" y="33096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298" y="35636"/>
                  </a:lnTo>
                  <a:lnTo>
                    <a:pt x="175298" y="34366"/>
                  </a:lnTo>
                  <a:close/>
                </a:path>
                <a:path w="178434" h="43814">
                  <a:moveTo>
                    <a:pt x="176288" y="7632"/>
                  </a:moveTo>
                  <a:lnTo>
                    <a:pt x="0" y="7632"/>
                  </a:lnTo>
                  <a:lnTo>
                    <a:pt x="0" y="8915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882" y="11455"/>
                  </a:lnTo>
                  <a:lnTo>
                    <a:pt x="175882" y="10185"/>
                  </a:lnTo>
                  <a:lnTo>
                    <a:pt x="176060" y="10185"/>
                  </a:lnTo>
                  <a:lnTo>
                    <a:pt x="176060" y="8915"/>
                  </a:lnTo>
                  <a:lnTo>
                    <a:pt x="176288" y="8915"/>
                  </a:lnTo>
                  <a:lnTo>
                    <a:pt x="176288" y="7632"/>
                  </a:lnTo>
                  <a:close/>
                </a:path>
                <a:path w="178434" h="43814">
                  <a:moveTo>
                    <a:pt x="176364" y="41998"/>
                  </a:moveTo>
                  <a:lnTo>
                    <a:pt x="176187" y="41998"/>
                  </a:lnTo>
                  <a:lnTo>
                    <a:pt x="176187" y="40728"/>
                  </a:lnTo>
                  <a:lnTo>
                    <a:pt x="175793" y="40728"/>
                  </a:lnTo>
                  <a:lnTo>
                    <a:pt x="175793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1998"/>
                  </a:lnTo>
                  <a:lnTo>
                    <a:pt x="0" y="43281"/>
                  </a:lnTo>
                  <a:lnTo>
                    <a:pt x="176364" y="43281"/>
                  </a:lnTo>
                  <a:lnTo>
                    <a:pt x="176364" y="41998"/>
                  </a:lnTo>
                  <a:close/>
                </a:path>
                <a:path w="178434" h="43814">
                  <a:moveTo>
                    <a:pt x="17806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22"/>
                  </a:lnTo>
                  <a:lnTo>
                    <a:pt x="177444" y="3822"/>
                  </a:lnTo>
                  <a:lnTo>
                    <a:pt x="177444" y="1270"/>
                  </a:lnTo>
                  <a:lnTo>
                    <a:pt x="178066" y="1270"/>
                  </a:lnTo>
                  <a:lnTo>
                    <a:pt x="178066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7767" y="1630806"/>
              <a:ext cx="177165" cy="43815"/>
            </a:xfrm>
            <a:custGeom>
              <a:avLst/>
              <a:gdLst/>
              <a:ahLst/>
              <a:cxnLst/>
              <a:rect l="l" t="t" r="r" b="b"/>
              <a:pathLst>
                <a:path w="177165" h="43814">
                  <a:moveTo>
                    <a:pt x="174955" y="25450"/>
                  </a:moveTo>
                  <a:lnTo>
                    <a:pt x="174879" y="24180"/>
                  </a:lnTo>
                  <a:lnTo>
                    <a:pt x="0" y="24180"/>
                  </a:lnTo>
                  <a:lnTo>
                    <a:pt x="0" y="25450"/>
                  </a:lnTo>
                  <a:lnTo>
                    <a:pt x="0" y="28003"/>
                  </a:lnTo>
                  <a:lnTo>
                    <a:pt x="174955" y="28003"/>
                  </a:lnTo>
                  <a:lnTo>
                    <a:pt x="174955" y="25450"/>
                  </a:lnTo>
                  <a:close/>
                </a:path>
                <a:path w="177165" h="43814">
                  <a:moveTo>
                    <a:pt x="174955" y="16548"/>
                  </a:moveTo>
                  <a:lnTo>
                    <a:pt x="0" y="16548"/>
                  </a:lnTo>
                  <a:lnTo>
                    <a:pt x="0" y="17818"/>
                  </a:lnTo>
                  <a:lnTo>
                    <a:pt x="0" y="19088"/>
                  </a:lnTo>
                  <a:lnTo>
                    <a:pt x="0" y="20358"/>
                  </a:lnTo>
                  <a:lnTo>
                    <a:pt x="174701" y="20358"/>
                  </a:lnTo>
                  <a:lnTo>
                    <a:pt x="174701" y="19088"/>
                  </a:lnTo>
                  <a:lnTo>
                    <a:pt x="174777" y="17818"/>
                  </a:lnTo>
                  <a:lnTo>
                    <a:pt x="174955" y="17818"/>
                  </a:lnTo>
                  <a:lnTo>
                    <a:pt x="174955" y="16548"/>
                  </a:lnTo>
                  <a:close/>
                </a:path>
                <a:path w="177165" h="43814">
                  <a:moveTo>
                    <a:pt x="175628" y="7632"/>
                  </a:moveTo>
                  <a:lnTo>
                    <a:pt x="0" y="7632"/>
                  </a:lnTo>
                  <a:lnTo>
                    <a:pt x="0" y="8902"/>
                  </a:lnTo>
                  <a:lnTo>
                    <a:pt x="0" y="10185"/>
                  </a:lnTo>
                  <a:lnTo>
                    <a:pt x="0" y="11455"/>
                  </a:lnTo>
                  <a:lnTo>
                    <a:pt x="175437" y="11455"/>
                  </a:lnTo>
                  <a:lnTo>
                    <a:pt x="175437" y="10185"/>
                  </a:lnTo>
                  <a:lnTo>
                    <a:pt x="175450" y="8902"/>
                  </a:lnTo>
                  <a:lnTo>
                    <a:pt x="175628" y="8902"/>
                  </a:lnTo>
                  <a:lnTo>
                    <a:pt x="175628" y="7632"/>
                  </a:lnTo>
                  <a:close/>
                </a:path>
                <a:path w="177165" h="43814">
                  <a:moveTo>
                    <a:pt x="175704" y="34366"/>
                  </a:moveTo>
                  <a:lnTo>
                    <a:pt x="175450" y="34366"/>
                  </a:lnTo>
                  <a:lnTo>
                    <a:pt x="175450" y="31813"/>
                  </a:lnTo>
                  <a:lnTo>
                    <a:pt x="0" y="31813"/>
                  </a:lnTo>
                  <a:lnTo>
                    <a:pt x="0" y="34366"/>
                  </a:lnTo>
                  <a:lnTo>
                    <a:pt x="0" y="35636"/>
                  </a:lnTo>
                  <a:lnTo>
                    <a:pt x="175704" y="35636"/>
                  </a:lnTo>
                  <a:lnTo>
                    <a:pt x="175704" y="34366"/>
                  </a:lnTo>
                  <a:close/>
                </a:path>
                <a:path w="177165" h="43814">
                  <a:moveTo>
                    <a:pt x="17699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6364" y="3810"/>
                  </a:lnTo>
                  <a:lnTo>
                    <a:pt x="176364" y="2540"/>
                  </a:lnTo>
                  <a:lnTo>
                    <a:pt x="176695" y="2540"/>
                  </a:lnTo>
                  <a:lnTo>
                    <a:pt x="176695" y="1270"/>
                  </a:lnTo>
                  <a:lnTo>
                    <a:pt x="176999" y="1270"/>
                  </a:lnTo>
                  <a:lnTo>
                    <a:pt x="176999" y="0"/>
                  </a:lnTo>
                  <a:close/>
                </a:path>
                <a:path w="177165" h="43814">
                  <a:moveTo>
                    <a:pt x="177012" y="40728"/>
                  </a:moveTo>
                  <a:lnTo>
                    <a:pt x="176390" y="40728"/>
                  </a:lnTo>
                  <a:lnTo>
                    <a:pt x="176390" y="39458"/>
                  </a:lnTo>
                  <a:lnTo>
                    <a:pt x="0" y="39458"/>
                  </a:lnTo>
                  <a:lnTo>
                    <a:pt x="0" y="40728"/>
                  </a:lnTo>
                  <a:lnTo>
                    <a:pt x="0" y="43268"/>
                  </a:lnTo>
                  <a:lnTo>
                    <a:pt x="177012" y="43268"/>
                  </a:lnTo>
                  <a:lnTo>
                    <a:pt x="177012" y="4072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7767" y="1674075"/>
              <a:ext cx="178435" cy="4445"/>
            </a:xfrm>
            <a:custGeom>
              <a:avLst/>
              <a:gdLst/>
              <a:ahLst/>
              <a:cxnLst/>
              <a:rect l="l" t="t" r="r" b="b"/>
              <a:pathLst>
                <a:path w="178434" h="4444">
                  <a:moveTo>
                    <a:pt x="178384" y="2552"/>
                  </a:moveTo>
                  <a:lnTo>
                    <a:pt x="177596" y="2552"/>
                  </a:lnTo>
                  <a:lnTo>
                    <a:pt x="177596" y="0"/>
                  </a:lnTo>
                  <a:lnTo>
                    <a:pt x="0" y="0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178384" y="3822"/>
                  </a:lnTo>
                  <a:lnTo>
                    <a:pt x="178384" y="2552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4834" y="1615301"/>
              <a:ext cx="366395" cy="74295"/>
            </a:xfrm>
            <a:custGeom>
              <a:avLst/>
              <a:gdLst/>
              <a:ahLst/>
              <a:cxnLst/>
              <a:rect l="l" t="t" r="r" b="b"/>
              <a:pathLst>
                <a:path w="366394" h="74294">
                  <a:moveTo>
                    <a:pt x="366202" y="0"/>
                  </a:moveTo>
                  <a:lnTo>
                    <a:pt x="15618" y="0"/>
                  </a:lnTo>
                  <a:lnTo>
                    <a:pt x="0" y="32423"/>
                  </a:lnTo>
                  <a:lnTo>
                    <a:pt x="166" y="46012"/>
                  </a:lnTo>
                  <a:lnTo>
                    <a:pt x="366202" y="73667"/>
                  </a:lnTo>
                  <a:lnTo>
                    <a:pt x="366202" y="62223"/>
                  </a:lnTo>
                  <a:lnTo>
                    <a:pt x="14455" y="62223"/>
                  </a:lnTo>
                  <a:lnTo>
                    <a:pt x="13292" y="56263"/>
                  </a:lnTo>
                  <a:lnTo>
                    <a:pt x="11796" y="45296"/>
                  </a:lnTo>
                  <a:lnTo>
                    <a:pt x="11630" y="41005"/>
                  </a:lnTo>
                  <a:lnTo>
                    <a:pt x="11796" y="28370"/>
                  </a:lnTo>
                  <a:lnTo>
                    <a:pt x="13292" y="17403"/>
                  </a:lnTo>
                  <a:lnTo>
                    <a:pt x="14455" y="11443"/>
                  </a:lnTo>
                  <a:lnTo>
                    <a:pt x="366202" y="11443"/>
                  </a:lnTo>
                  <a:lnTo>
                    <a:pt x="36620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237769" y="1677524"/>
              <a:ext cx="183515" cy="12065"/>
            </a:xfrm>
            <a:custGeom>
              <a:avLst/>
              <a:gdLst/>
              <a:ahLst/>
              <a:cxnLst/>
              <a:rect l="l" t="t" r="r" b="b"/>
              <a:pathLst>
                <a:path w="183515" h="12064">
                  <a:moveTo>
                    <a:pt x="183267" y="0"/>
                  </a:moveTo>
                  <a:lnTo>
                    <a:pt x="0" y="0"/>
                  </a:lnTo>
                  <a:lnTo>
                    <a:pt x="0" y="11443"/>
                  </a:lnTo>
                  <a:lnTo>
                    <a:pt x="183267" y="11443"/>
                  </a:lnTo>
                  <a:lnTo>
                    <a:pt x="18326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6277" y="1561896"/>
              <a:ext cx="500812" cy="6484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31341" y="1162806"/>
              <a:ext cx="208279" cy="523240"/>
            </a:xfrm>
            <a:custGeom>
              <a:avLst/>
              <a:gdLst/>
              <a:ahLst/>
              <a:cxnLst/>
              <a:rect l="l" t="t" r="r" b="b"/>
              <a:pathLst>
                <a:path w="208280" h="523239">
                  <a:moveTo>
                    <a:pt x="104203" y="0"/>
                  </a:moveTo>
                  <a:lnTo>
                    <a:pt x="83965" y="4101"/>
                  </a:lnTo>
                  <a:lnTo>
                    <a:pt x="67442" y="15287"/>
                  </a:lnTo>
                  <a:lnTo>
                    <a:pt x="56305" y="31882"/>
                  </a:lnTo>
                  <a:lnTo>
                    <a:pt x="52222" y="52209"/>
                  </a:lnTo>
                  <a:lnTo>
                    <a:pt x="52222" y="470613"/>
                  </a:lnTo>
                  <a:lnTo>
                    <a:pt x="48101" y="490978"/>
                  </a:lnTo>
                  <a:lnTo>
                    <a:pt x="36880" y="507655"/>
                  </a:lnTo>
                  <a:lnTo>
                    <a:pt x="20275" y="518923"/>
                  </a:lnTo>
                  <a:lnTo>
                    <a:pt x="0" y="523062"/>
                  </a:lnTo>
                  <a:lnTo>
                    <a:pt x="208165" y="523062"/>
                  </a:lnTo>
                  <a:lnTo>
                    <a:pt x="171405" y="507655"/>
                  </a:lnTo>
                  <a:lnTo>
                    <a:pt x="156184" y="470613"/>
                  </a:lnTo>
                  <a:lnTo>
                    <a:pt x="156184" y="52209"/>
                  </a:lnTo>
                  <a:lnTo>
                    <a:pt x="152101" y="31882"/>
                  </a:lnTo>
                  <a:lnTo>
                    <a:pt x="140963" y="15287"/>
                  </a:lnTo>
                  <a:lnTo>
                    <a:pt x="124441" y="4101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95478" y="1162811"/>
              <a:ext cx="596265" cy="523240"/>
            </a:xfrm>
            <a:custGeom>
              <a:avLst/>
              <a:gdLst/>
              <a:ahLst/>
              <a:cxnLst/>
              <a:rect l="l" t="t" r="r" b="b"/>
              <a:pathLst>
                <a:path w="596265" h="523239">
                  <a:moveTo>
                    <a:pt x="440055" y="0"/>
                  </a:moveTo>
                  <a:lnTo>
                    <a:pt x="51981" y="0"/>
                  </a:lnTo>
                  <a:lnTo>
                    <a:pt x="31737" y="4102"/>
                  </a:lnTo>
                  <a:lnTo>
                    <a:pt x="15214" y="15290"/>
                  </a:lnTo>
                  <a:lnTo>
                    <a:pt x="4076" y="31877"/>
                  </a:lnTo>
                  <a:lnTo>
                    <a:pt x="0" y="52209"/>
                  </a:lnTo>
                  <a:lnTo>
                    <a:pt x="0" y="361188"/>
                  </a:lnTo>
                  <a:lnTo>
                    <a:pt x="283870" y="361188"/>
                  </a:lnTo>
                  <a:lnTo>
                    <a:pt x="283870" y="470611"/>
                  </a:lnTo>
                  <a:lnTo>
                    <a:pt x="287959" y="490982"/>
                  </a:lnTo>
                  <a:lnTo>
                    <a:pt x="299097" y="507657"/>
                  </a:lnTo>
                  <a:lnTo>
                    <a:pt x="315620" y="518922"/>
                  </a:lnTo>
                  <a:lnTo>
                    <a:pt x="335851" y="523062"/>
                  </a:lnTo>
                  <a:lnTo>
                    <a:pt x="356133" y="518922"/>
                  </a:lnTo>
                  <a:lnTo>
                    <a:pt x="372732" y="507657"/>
                  </a:lnTo>
                  <a:lnTo>
                    <a:pt x="383959" y="490982"/>
                  </a:lnTo>
                  <a:lnTo>
                    <a:pt x="388073" y="470611"/>
                  </a:lnTo>
                  <a:lnTo>
                    <a:pt x="388073" y="52209"/>
                  </a:lnTo>
                  <a:lnTo>
                    <a:pt x="392163" y="31889"/>
                  </a:lnTo>
                  <a:lnTo>
                    <a:pt x="403301" y="15290"/>
                  </a:lnTo>
                  <a:lnTo>
                    <a:pt x="419823" y="4102"/>
                  </a:lnTo>
                  <a:lnTo>
                    <a:pt x="440055" y="0"/>
                  </a:lnTo>
                  <a:close/>
                </a:path>
                <a:path w="596265" h="523239">
                  <a:moveTo>
                    <a:pt x="596011" y="250329"/>
                  </a:moveTo>
                  <a:lnTo>
                    <a:pt x="492036" y="250329"/>
                  </a:lnTo>
                  <a:lnTo>
                    <a:pt x="492036" y="470611"/>
                  </a:lnTo>
                  <a:lnTo>
                    <a:pt x="496125" y="490982"/>
                  </a:lnTo>
                  <a:lnTo>
                    <a:pt x="507263" y="507657"/>
                  </a:lnTo>
                  <a:lnTo>
                    <a:pt x="523786" y="518922"/>
                  </a:lnTo>
                  <a:lnTo>
                    <a:pt x="544017" y="523062"/>
                  </a:lnTo>
                  <a:lnTo>
                    <a:pt x="564261" y="518922"/>
                  </a:lnTo>
                  <a:lnTo>
                    <a:pt x="580796" y="507657"/>
                  </a:lnTo>
                  <a:lnTo>
                    <a:pt x="591934" y="490982"/>
                  </a:lnTo>
                  <a:lnTo>
                    <a:pt x="596011" y="470611"/>
                  </a:lnTo>
                  <a:lnTo>
                    <a:pt x="596011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95071" y="1523993"/>
              <a:ext cx="436880" cy="161925"/>
            </a:xfrm>
            <a:custGeom>
              <a:avLst/>
              <a:gdLst/>
              <a:ahLst/>
              <a:cxnLst/>
              <a:rect l="l" t="t" r="r" b="b"/>
              <a:pathLst>
                <a:path w="436880" h="161925">
                  <a:moveTo>
                    <a:pt x="384288" y="0"/>
                  </a:moveTo>
                  <a:lnTo>
                    <a:pt x="0" y="0"/>
                  </a:lnTo>
                  <a:lnTo>
                    <a:pt x="0" y="109425"/>
                  </a:lnTo>
                  <a:lnTo>
                    <a:pt x="4083" y="129790"/>
                  </a:lnTo>
                  <a:lnTo>
                    <a:pt x="15220" y="146468"/>
                  </a:lnTo>
                  <a:lnTo>
                    <a:pt x="31743" y="157736"/>
                  </a:lnTo>
                  <a:lnTo>
                    <a:pt x="51982" y="161875"/>
                  </a:lnTo>
                  <a:lnTo>
                    <a:pt x="436269" y="161875"/>
                  </a:lnTo>
                  <a:lnTo>
                    <a:pt x="416031" y="157736"/>
                  </a:lnTo>
                  <a:lnTo>
                    <a:pt x="399509" y="146468"/>
                  </a:lnTo>
                  <a:lnTo>
                    <a:pt x="388372" y="129790"/>
                  </a:lnTo>
                  <a:lnTo>
                    <a:pt x="384288" y="109425"/>
                  </a:lnTo>
                  <a:lnTo>
                    <a:pt x="384288" y="0"/>
                  </a:lnTo>
                  <a:close/>
                </a:path>
              </a:pathLst>
            </a:custGeom>
            <a:solidFill>
              <a:srgbClr val="7DA0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53860" y="1272958"/>
              <a:ext cx="246379" cy="207645"/>
            </a:xfrm>
            <a:custGeom>
              <a:avLst/>
              <a:gdLst/>
              <a:ahLst/>
              <a:cxnLst/>
              <a:rect l="l" t="t" r="r" b="b"/>
              <a:pathLst>
                <a:path w="246379" h="207644">
                  <a:moveTo>
                    <a:pt x="152387" y="194538"/>
                  </a:moveTo>
                  <a:lnTo>
                    <a:pt x="0" y="194538"/>
                  </a:lnTo>
                  <a:lnTo>
                    <a:pt x="0" y="207403"/>
                  </a:lnTo>
                  <a:lnTo>
                    <a:pt x="152387" y="207403"/>
                  </a:lnTo>
                  <a:lnTo>
                    <a:pt x="152387" y="194538"/>
                  </a:lnTo>
                  <a:close/>
                </a:path>
                <a:path w="246379" h="207644">
                  <a:moveTo>
                    <a:pt x="152387" y="155676"/>
                  </a:moveTo>
                  <a:lnTo>
                    <a:pt x="0" y="155676"/>
                  </a:lnTo>
                  <a:lnTo>
                    <a:pt x="0" y="168554"/>
                  </a:lnTo>
                  <a:lnTo>
                    <a:pt x="152387" y="168554"/>
                  </a:lnTo>
                  <a:lnTo>
                    <a:pt x="152387" y="155676"/>
                  </a:lnTo>
                  <a:close/>
                </a:path>
                <a:path w="246379" h="207644">
                  <a:moveTo>
                    <a:pt x="246380" y="116814"/>
                  </a:moveTo>
                  <a:lnTo>
                    <a:pt x="0" y="116814"/>
                  </a:lnTo>
                  <a:lnTo>
                    <a:pt x="0" y="129692"/>
                  </a:lnTo>
                  <a:lnTo>
                    <a:pt x="246380" y="129692"/>
                  </a:lnTo>
                  <a:lnTo>
                    <a:pt x="246380" y="116814"/>
                  </a:lnTo>
                  <a:close/>
                </a:path>
                <a:path w="246379" h="207644">
                  <a:moveTo>
                    <a:pt x="246380" y="77724"/>
                  </a:moveTo>
                  <a:lnTo>
                    <a:pt x="0" y="77724"/>
                  </a:lnTo>
                  <a:lnTo>
                    <a:pt x="0" y="90830"/>
                  </a:lnTo>
                  <a:lnTo>
                    <a:pt x="246380" y="90830"/>
                  </a:lnTo>
                  <a:lnTo>
                    <a:pt x="246380" y="77724"/>
                  </a:lnTo>
                  <a:close/>
                </a:path>
                <a:path w="246379" h="207644">
                  <a:moveTo>
                    <a:pt x="246380" y="38862"/>
                  </a:moveTo>
                  <a:lnTo>
                    <a:pt x="0" y="38862"/>
                  </a:lnTo>
                  <a:lnTo>
                    <a:pt x="0" y="51968"/>
                  </a:lnTo>
                  <a:lnTo>
                    <a:pt x="246380" y="51968"/>
                  </a:lnTo>
                  <a:lnTo>
                    <a:pt x="246380" y="38862"/>
                  </a:lnTo>
                  <a:close/>
                </a:path>
                <a:path w="246379" h="207644">
                  <a:moveTo>
                    <a:pt x="24638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46380" y="13106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B8CF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513613" y="1201665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5" h="347980">
                  <a:moveTo>
                    <a:pt x="354854" y="0"/>
                  </a:moveTo>
                  <a:lnTo>
                    <a:pt x="289164" y="1655"/>
                  </a:lnTo>
                  <a:lnTo>
                    <a:pt x="231944" y="6659"/>
                  </a:lnTo>
                  <a:lnTo>
                    <a:pt x="182628" y="15240"/>
                  </a:lnTo>
                  <a:lnTo>
                    <a:pt x="140651" y="27624"/>
                  </a:lnTo>
                  <a:lnTo>
                    <a:pt x="105450" y="44037"/>
                  </a:lnTo>
                  <a:lnTo>
                    <a:pt x="53115" y="89858"/>
                  </a:lnTo>
                  <a:lnTo>
                    <a:pt x="21107" y="154516"/>
                  </a:lnTo>
                  <a:lnTo>
                    <a:pt x="11313" y="194475"/>
                  </a:lnTo>
                  <a:lnTo>
                    <a:pt x="4907" y="239824"/>
                  </a:lnTo>
                  <a:lnTo>
                    <a:pt x="1324" y="290788"/>
                  </a:lnTo>
                  <a:lnTo>
                    <a:pt x="0" y="347594"/>
                  </a:lnTo>
                  <a:lnTo>
                    <a:pt x="66461" y="195971"/>
                  </a:lnTo>
                  <a:lnTo>
                    <a:pt x="86752" y="175286"/>
                  </a:lnTo>
                  <a:lnTo>
                    <a:pt x="137462" y="127221"/>
                  </a:lnTo>
                  <a:lnTo>
                    <a:pt x="203348" y="72764"/>
                  </a:lnTo>
                  <a:lnTo>
                    <a:pt x="269169" y="32901"/>
                  </a:lnTo>
                  <a:lnTo>
                    <a:pt x="316802" y="13376"/>
                  </a:lnTo>
                  <a:lnTo>
                    <a:pt x="352881" y="346"/>
                  </a:lnTo>
                  <a:lnTo>
                    <a:pt x="354854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513613" y="1202228"/>
              <a:ext cx="429895" cy="459740"/>
            </a:xfrm>
            <a:custGeom>
              <a:avLst/>
              <a:gdLst/>
              <a:ahLst/>
              <a:cxnLst/>
              <a:rect l="l" t="t" r="r" b="b"/>
              <a:pathLst>
                <a:path w="429894" h="459739">
                  <a:moveTo>
                    <a:pt x="384302" y="0"/>
                  </a:moveTo>
                  <a:lnTo>
                    <a:pt x="339087" y="162"/>
                  </a:lnTo>
                  <a:lnTo>
                    <a:pt x="294703" y="5829"/>
                  </a:lnTo>
                  <a:lnTo>
                    <a:pt x="251636" y="16704"/>
                  </a:lnTo>
                  <a:lnTo>
                    <a:pt x="210369" y="32493"/>
                  </a:lnTo>
                  <a:lnTo>
                    <a:pt x="171388" y="52901"/>
                  </a:lnTo>
                  <a:lnTo>
                    <a:pt x="135178" y="77633"/>
                  </a:lnTo>
                  <a:lnTo>
                    <a:pt x="102223" y="106393"/>
                  </a:lnTo>
                  <a:lnTo>
                    <a:pt x="73008" y="138887"/>
                  </a:lnTo>
                  <a:lnTo>
                    <a:pt x="48018" y="174819"/>
                  </a:lnTo>
                  <a:lnTo>
                    <a:pt x="27737" y="213895"/>
                  </a:lnTo>
                  <a:lnTo>
                    <a:pt x="12650" y="255819"/>
                  </a:lnTo>
                  <a:lnTo>
                    <a:pt x="3243" y="300296"/>
                  </a:lnTo>
                  <a:lnTo>
                    <a:pt x="0" y="347031"/>
                  </a:lnTo>
                  <a:lnTo>
                    <a:pt x="0" y="459322"/>
                  </a:lnTo>
                  <a:lnTo>
                    <a:pt x="8307" y="431190"/>
                  </a:lnTo>
                  <a:lnTo>
                    <a:pt x="10916" y="377070"/>
                  </a:lnTo>
                  <a:lnTo>
                    <a:pt x="21369" y="345740"/>
                  </a:lnTo>
                  <a:lnTo>
                    <a:pt x="44505" y="326323"/>
                  </a:lnTo>
                  <a:lnTo>
                    <a:pt x="73338" y="319644"/>
                  </a:lnTo>
                  <a:lnTo>
                    <a:pt x="100880" y="326529"/>
                  </a:lnTo>
                  <a:lnTo>
                    <a:pt x="97192" y="310545"/>
                  </a:lnTo>
                  <a:lnTo>
                    <a:pt x="86695" y="295031"/>
                  </a:lnTo>
                  <a:lnTo>
                    <a:pt x="69702" y="284656"/>
                  </a:lnTo>
                  <a:lnTo>
                    <a:pt x="46523" y="284090"/>
                  </a:lnTo>
                  <a:lnTo>
                    <a:pt x="68318" y="265917"/>
                  </a:lnTo>
                  <a:lnTo>
                    <a:pt x="105180" y="259031"/>
                  </a:lnTo>
                  <a:lnTo>
                    <a:pt x="147427" y="246377"/>
                  </a:lnTo>
                  <a:lnTo>
                    <a:pt x="185377" y="210903"/>
                  </a:lnTo>
                  <a:lnTo>
                    <a:pt x="163655" y="212541"/>
                  </a:lnTo>
                  <a:lnTo>
                    <a:pt x="142623" y="212928"/>
                  </a:lnTo>
                  <a:lnTo>
                    <a:pt x="122259" y="211170"/>
                  </a:lnTo>
                  <a:lnTo>
                    <a:pt x="102541" y="206373"/>
                  </a:lnTo>
                  <a:lnTo>
                    <a:pt x="158428" y="200275"/>
                  </a:lnTo>
                  <a:lnTo>
                    <a:pt x="198730" y="190207"/>
                  </a:lnTo>
                  <a:lnTo>
                    <a:pt x="232356" y="172198"/>
                  </a:lnTo>
                  <a:lnTo>
                    <a:pt x="268216" y="142277"/>
                  </a:lnTo>
                  <a:lnTo>
                    <a:pt x="315218" y="96471"/>
                  </a:lnTo>
                  <a:lnTo>
                    <a:pt x="351457" y="56631"/>
                  </a:lnTo>
                  <a:lnTo>
                    <a:pt x="375656" y="28077"/>
                  </a:lnTo>
                  <a:lnTo>
                    <a:pt x="398298" y="11011"/>
                  </a:lnTo>
                  <a:lnTo>
                    <a:pt x="429864" y="5636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78" name="object 7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7383" y="2090927"/>
            <a:ext cx="2974848" cy="3938016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125374" y="6552615"/>
            <a:ext cx="237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0139" y="466344"/>
            <a:ext cx="483234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39852" y="565404"/>
            <a:ext cx="443865" cy="106680"/>
            <a:chOff x="339852" y="565404"/>
            <a:chExt cx="443865" cy="10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566928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66928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65404"/>
              <a:ext cx="102107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565404"/>
              <a:ext cx="92964" cy="1066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4672" y="566927"/>
            <a:ext cx="803275" cy="132715"/>
            <a:chOff x="804672" y="566927"/>
            <a:chExt cx="803275" cy="1327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8" y="566927"/>
              <a:ext cx="74675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566927"/>
              <a:ext cx="80772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566927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112" y="566927"/>
              <a:ext cx="330707" cy="1036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73252" y="260604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8501" y="92201"/>
            <a:ext cx="63385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10" dirty="0"/>
              <a:t>ДИАГНОСТИКА</a:t>
            </a:r>
            <a:r>
              <a:rPr sz="2100" spc="-95" dirty="0"/>
              <a:t> </a:t>
            </a:r>
            <a:r>
              <a:rPr sz="2100" spc="114" dirty="0"/>
              <a:t>ПОЗНАВАТЕЛЬНОГО</a:t>
            </a:r>
            <a:r>
              <a:rPr sz="2100" spc="-90" dirty="0"/>
              <a:t> </a:t>
            </a:r>
            <a:r>
              <a:rPr sz="2100" spc="150" dirty="0"/>
              <a:t>РАЗВИТИЯ</a:t>
            </a:r>
            <a:endParaRPr sz="2100" dirty="0"/>
          </a:p>
        </p:txBody>
      </p:sp>
      <p:sp>
        <p:nvSpPr>
          <p:cNvPr id="17" name="object 17"/>
          <p:cNvSpPr txBox="1"/>
          <p:nvPr/>
        </p:nvSpPr>
        <p:spPr>
          <a:xfrm>
            <a:off x="326847" y="6496303"/>
            <a:ext cx="2839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42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225039" y="455676"/>
            <a:ext cx="3749040" cy="36893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390"/>
              </a:lnSpc>
            </a:pPr>
            <a:r>
              <a:rPr sz="2000" spc="-35" dirty="0">
                <a:solidFill>
                  <a:srgbClr val="2E5496"/>
                </a:solidFill>
                <a:latin typeface="Calibri"/>
                <a:cs typeface="Calibri"/>
              </a:rPr>
              <a:t>Д</a:t>
            </a:r>
            <a:r>
              <a:rPr sz="2000" spc="-4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2E5496"/>
                </a:solidFill>
                <a:latin typeface="Calibri"/>
                <a:cs typeface="Calibri"/>
              </a:rPr>
              <a:t>а</a:t>
            </a:r>
            <a:r>
              <a:rPr sz="2000" spc="-35" dirty="0">
                <a:solidFill>
                  <a:srgbClr val="2E5496"/>
                </a:solidFill>
                <a:latin typeface="Calibri"/>
                <a:cs typeface="Calibri"/>
              </a:rPr>
              <a:t>г</a:t>
            </a:r>
            <a:r>
              <a:rPr sz="2000" spc="-45" dirty="0">
                <a:solidFill>
                  <a:srgbClr val="2E5496"/>
                </a:solidFill>
                <a:latin typeface="Calibri"/>
                <a:cs typeface="Calibri"/>
              </a:rPr>
              <a:t>н</a:t>
            </a:r>
            <a:r>
              <a:rPr sz="2000" spc="-55" dirty="0">
                <a:solidFill>
                  <a:srgbClr val="2E5496"/>
                </a:solidFill>
                <a:latin typeface="Calibri"/>
                <a:cs typeface="Calibri"/>
              </a:rPr>
              <a:t>о</a:t>
            </a:r>
            <a:r>
              <a:rPr sz="2000" spc="-35" dirty="0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sz="2000" spc="-45" dirty="0">
                <a:solidFill>
                  <a:srgbClr val="2E5496"/>
                </a:solidFill>
                <a:latin typeface="Calibri"/>
                <a:cs typeface="Calibri"/>
              </a:rPr>
              <a:t>т</a:t>
            </a:r>
            <a:r>
              <a:rPr sz="2000" spc="-5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2E5496"/>
                </a:solidFill>
                <a:latin typeface="Calibri"/>
                <a:cs typeface="Calibri"/>
              </a:rPr>
              <a:t>че</a:t>
            </a:r>
            <a:r>
              <a:rPr sz="2000" spc="-35" dirty="0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sz="2000" spc="-55" dirty="0">
                <a:solidFill>
                  <a:srgbClr val="2E5496"/>
                </a:solidFill>
                <a:latin typeface="Calibri"/>
                <a:cs typeface="Calibri"/>
              </a:rPr>
              <a:t>к</a:t>
            </a:r>
            <a:r>
              <a:rPr sz="2000" spc="-4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2E5496"/>
                </a:solidFill>
                <a:latin typeface="Calibri"/>
                <a:cs typeface="Calibri"/>
              </a:rPr>
              <a:t>е</a:t>
            </a:r>
            <a:r>
              <a:rPr sz="2000" spc="-1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2E5496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2E5496"/>
                </a:solidFill>
                <a:latin typeface="Calibri"/>
                <a:cs typeface="Calibri"/>
              </a:rPr>
              <a:t>або</a:t>
            </a:r>
            <a:r>
              <a:rPr sz="2000" spc="-35" dirty="0">
                <a:solidFill>
                  <a:srgbClr val="2E5496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2E5496"/>
                </a:solidFill>
                <a:latin typeface="Calibri"/>
                <a:cs typeface="Calibri"/>
              </a:rPr>
              <a:t>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263" y="766572"/>
            <a:ext cx="12002770" cy="2640965"/>
            <a:chOff x="50263" y="766572"/>
            <a:chExt cx="12002770" cy="264096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63" y="938760"/>
              <a:ext cx="1677219" cy="21770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6212" y="1164336"/>
              <a:ext cx="1675638" cy="21907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3" y="859536"/>
              <a:ext cx="1709165" cy="22471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0056" y="1095756"/>
              <a:ext cx="1730502" cy="22593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9984" y="766572"/>
              <a:ext cx="1764029" cy="230047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37428" y="1112488"/>
              <a:ext cx="1710730" cy="22944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44327" y="778764"/>
              <a:ext cx="1808226" cy="23644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656446" y="3593719"/>
            <a:ext cx="2109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каждый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набор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входят: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6446" y="3837559"/>
            <a:ext cx="32924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marR="506095" indent="-42862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40690" algn="l"/>
                <a:tab pos="441325" algn="l"/>
              </a:tabLst>
            </a:pPr>
            <a:r>
              <a:rPr sz="1600" spc="-25" dirty="0">
                <a:latin typeface="Calibri"/>
                <a:cs typeface="Calibri"/>
              </a:rPr>
              <a:t>Таблица </a:t>
            </a:r>
            <a:r>
              <a:rPr sz="1600" spc="-5" dirty="0">
                <a:latin typeface="Calibri"/>
                <a:cs typeface="Calibri"/>
              </a:rPr>
              <a:t>заданий </a:t>
            </a:r>
            <a:r>
              <a:rPr sz="1600" spc="-10" dirty="0">
                <a:latin typeface="Calibri"/>
                <a:cs typeface="Calibri"/>
              </a:rPr>
              <a:t>(краткое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описание диагностической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процедуры)</a:t>
            </a:r>
            <a:endParaRPr sz="1600" dirty="0">
              <a:latin typeface="Calibri"/>
              <a:cs typeface="Calibri"/>
            </a:endParaRPr>
          </a:p>
          <a:p>
            <a:pPr marL="440690" marR="5080" indent="-428625">
              <a:lnSpc>
                <a:spcPct val="100000"/>
              </a:lnSpc>
              <a:buFont typeface="Wingdings"/>
              <a:buChar char=""/>
              <a:tabLst>
                <a:tab pos="440690" algn="l"/>
                <a:tab pos="441325" algn="l"/>
              </a:tabLst>
            </a:pPr>
            <a:r>
              <a:rPr sz="1600" spc="-15" dirty="0">
                <a:latin typeface="Calibri"/>
                <a:cs typeface="Calibri"/>
              </a:rPr>
              <a:t>Необходимые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дидактические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материалы </a:t>
            </a:r>
            <a:r>
              <a:rPr sz="1600" spc="-5" dirty="0">
                <a:latin typeface="Calibri"/>
                <a:cs typeface="Calibri"/>
              </a:rPr>
              <a:t>к заданиям </a:t>
            </a:r>
            <a:r>
              <a:rPr sz="1600" spc="-10" dirty="0">
                <a:latin typeface="Calibri"/>
                <a:cs typeface="Calibri"/>
              </a:rPr>
              <a:t>(плотные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листы с заданиями и </a:t>
            </a:r>
            <a:r>
              <a:rPr sz="1600" spc="-10" dirty="0">
                <a:latin typeface="Calibri"/>
                <a:cs typeface="Calibri"/>
              </a:rPr>
              <a:t>метками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 разрезания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карточки)</a:t>
            </a:r>
            <a:endParaRPr sz="1600" dirty="0">
              <a:latin typeface="Calibri"/>
              <a:cs typeface="Calibri"/>
            </a:endParaRPr>
          </a:p>
          <a:p>
            <a:pPr marL="440690" marR="66675" indent="-428625">
              <a:lnSpc>
                <a:spcPct val="100000"/>
              </a:lnSpc>
              <a:buFont typeface="Wingdings"/>
              <a:buChar char=""/>
              <a:tabLst>
                <a:tab pos="440690" algn="l"/>
                <a:tab pos="441325" algn="l"/>
              </a:tabLst>
            </a:pPr>
            <a:r>
              <a:rPr sz="1600" spc="-5" dirty="0">
                <a:latin typeface="Calibri"/>
                <a:cs typeface="Calibri"/>
              </a:rPr>
              <a:t>Чистые </a:t>
            </a:r>
            <a:r>
              <a:rPr sz="1600" spc="-10" dirty="0">
                <a:latin typeface="Calibri"/>
                <a:cs typeface="Calibri"/>
              </a:rPr>
              <a:t>конверты (для </a:t>
            </a:r>
            <a:r>
              <a:rPr sz="1600" spc="-5" dirty="0">
                <a:latin typeface="Calibri"/>
                <a:cs typeface="Calibri"/>
              </a:rPr>
              <a:t>хранения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небольших карточек,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если они </a:t>
            </a:r>
            <a:r>
              <a:rPr sz="1600" spc="-5" dirty="0">
                <a:latin typeface="Calibri"/>
                <a:cs typeface="Calibri"/>
              </a:rPr>
              <a:t> есть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наборе)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14671" y="3462319"/>
            <a:ext cx="3958590" cy="3393440"/>
            <a:chOff x="4614671" y="3462319"/>
            <a:chExt cx="3958590" cy="3393440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74063" y="3462319"/>
              <a:ext cx="3832182" cy="8549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8387" y="3982199"/>
              <a:ext cx="3918966" cy="9868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28387" y="4521695"/>
              <a:ext cx="3918966" cy="9868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14671" y="5053584"/>
              <a:ext cx="3925062" cy="9868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14671" y="5611355"/>
              <a:ext cx="3958589" cy="9868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14671" y="6141724"/>
              <a:ext cx="3958589" cy="71399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742179" y="3474821"/>
            <a:ext cx="3343910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81280">
              <a:lnSpc>
                <a:spcPct val="1064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6.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 обследования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6-го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5400" marR="81280">
              <a:lnSpc>
                <a:spcPct val="106400"/>
              </a:lnSpc>
              <a:spcBef>
                <a:spcPts val="8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7.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 обследования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7-го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8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Материалы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endParaRPr sz="1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8-го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года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Материалы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9-го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года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6400"/>
              </a:lnSpc>
              <a:spcBef>
                <a:spcPts val="8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10. Материалы для обследования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10-го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жизни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6400"/>
              </a:lnSpc>
              <a:spcBef>
                <a:spcPts val="6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11. Материалы для обследования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11-го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жизни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819" y="3515867"/>
            <a:ext cx="3790950" cy="333984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2910" y="3579723"/>
            <a:ext cx="3168015" cy="282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 marR="5080" indent="-242570">
              <a:lnSpc>
                <a:spcPct val="106100"/>
              </a:lnSpc>
              <a:spcBef>
                <a:spcPts val="105"/>
              </a:spcBef>
              <a:buFont typeface="Symbol"/>
              <a:buChar char=""/>
              <a:tabLst>
                <a:tab pos="254635" algn="l"/>
                <a:tab pos="25527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1.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1-го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(от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12 месяцев)</a:t>
            </a:r>
            <a:endParaRPr sz="1400" dirty="0">
              <a:latin typeface="Calibri"/>
              <a:cs typeface="Calibri"/>
            </a:endParaRPr>
          </a:p>
          <a:p>
            <a:pPr marL="254635" indent="-24257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54635" algn="l"/>
                <a:tab pos="25527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</a:t>
            </a:r>
            <a:endParaRPr sz="1400" dirty="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2-го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54635" marR="108585" indent="-242570">
              <a:lnSpc>
                <a:spcPct val="106400"/>
              </a:lnSpc>
              <a:spcBef>
                <a:spcPts val="590"/>
              </a:spcBef>
              <a:buFont typeface="Symbol"/>
              <a:buChar char=""/>
              <a:tabLst>
                <a:tab pos="254635" algn="l"/>
                <a:tab pos="25527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3.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3-го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54635" marR="108585" indent="-242570">
              <a:lnSpc>
                <a:spcPct val="106400"/>
              </a:lnSpc>
              <a:spcBef>
                <a:spcPts val="585"/>
              </a:spcBef>
              <a:buFont typeface="Symbol"/>
              <a:buChar char=""/>
              <a:tabLst>
                <a:tab pos="254635" algn="l"/>
                <a:tab pos="25527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№ 4.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4-го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  <a:p>
            <a:pPr marL="254635" indent="-24257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54635" algn="l"/>
                <a:tab pos="25527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Материалы для</a:t>
            </a:r>
            <a:endParaRPr sz="1400" dirty="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11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обследования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детей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5-го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года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47897" y="139992"/>
            <a:ext cx="10444103" cy="5775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4160"/>
              </a:lnSpc>
            </a:pPr>
            <a:r>
              <a:rPr lang="ru-RU" sz="24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Итог: обновленный ФГОС НОО и СОО – 2021 (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что изменилось</a:t>
            </a:r>
            <a:r>
              <a:rPr lang="ru-RU" sz="2400" b="1" dirty="0" smtClean="0">
                <a:solidFill>
                  <a:srgbClr val="2D2B8D"/>
                </a:solidFill>
                <a:latin typeface="Calibri" pitchFamily="34" charset="0"/>
                <a:ea typeface="Open Sans Condensed" pitchFamily="34" charset="0"/>
                <a:cs typeface="Calibri" pitchFamily="34" charset="0"/>
              </a:rPr>
              <a:t>)</a:t>
            </a:r>
            <a:endParaRPr sz="2400" b="1" dirty="0">
              <a:solidFill>
                <a:srgbClr val="2D2B8D"/>
              </a:solidFill>
              <a:latin typeface="Calibri" pitchFamily="34" charset="0"/>
              <a:ea typeface="Open Sans Condensed" pitchFamily="34" charset="0"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 bwMode="auto">
          <a:xfrm>
            <a:off x="407850" y="838200"/>
            <a:ext cx="1163175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b="1" dirty="0" smtClean="0"/>
              <a:t>1. В </a:t>
            </a:r>
            <a:r>
              <a:rPr lang="ru-RU" sz="1800" b="1" dirty="0"/>
              <a:t>обновленном содержании общего образования </a:t>
            </a:r>
            <a:r>
              <a:rPr lang="ru-RU" sz="1800" dirty="0"/>
              <a:t>нам важно найти оптимальный баланс между системными, фундаментальными знаниями и навыками, которые принято называть hard skills (</a:t>
            </a:r>
            <a:r>
              <a:rPr lang="ru-RU" sz="1800" b="1" dirty="0"/>
              <a:t>хард скилс</a:t>
            </a:r>
            <a:r>
              <a:rPr lang="ru-RU" sz="1800" dirty="0"/>
              <a:t>) и soft skills (</a:t>
            </a:r>
            <a:r>
              <a:rPr lang="ru-RU" sz="1800" b="1" dirty="0"/>
              <a:t>софт скилс</a:t>
            </a:r>
            <a:r>
              <a:rPr lang="ru-RU" sz="1800" dirty="0"/>
              <a:t>) – навыками и компетенциями, обеспечивающими коллективное решение сложных задач, социальную адаптацию и успешность. </a:t>
            </a:r>
            <a:endParaRPr lang="ru-RU" sz="1800" dirty="0" smtClean="0"/>
          </a:p>
          <a:p>
            <a:pPr algn="just">
              <a:lnSpc>
                <a:spcPct val="150000"/>
              </a:lnSpc>
              <a:defRPr/>
            </a:pPr>
            <a:r>
              <a:rPr lang="ru-RU" sz="1800" b="1" dirty="0" smtClean="0"/>
              <a:t>2. </a:t>
            </a:r>
            <a:r>
              <a:rPr lang="ru-RU" sz="1800" dirty="0"/>
              <a:t>Развитие цифровой среды, реализация ее потенциала и ограничений на способы передачи и освоения знаний также является значимым фактором все больше влияющим на школьное образование. </a:t>
            </a:r>
            <a:endParaRPr lang="ru-RU" sz="1800" dirty="0" smtClean="0"/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Обновлена</a:t>
            </a:r>
            <a:r>
              <a:rPr lang="ru-RU" sz="1800" b="1" dirty="0" smtClean="0"/>
              <a:t> </a:t>
            </a:r>
            <a:r>
              <a:rPr lang="ru-RU" sz="1800" b="1" dirty="0"/>
              <a:t>структура ФГОС</a:t>
            </a:r>
            <a:r>
              <a:rPr lang="ru-RU" sz="1800" dirty="0"/>
              <a:t>, как правового документа.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Обновлены</a:t>
            </a:r>
            <a:r>
              <a:rPr lang="ru-RU" sz="1800" dirty="0"/>
              <a:t> требования </a:t>
            </a:r>
            <a:r>
              <a:rPr lang="ru-RU" sz="1800" b="1" dirty="0"/>
              <a:t>к предметным результатам 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Обновлены</a:t>
            </a:r>
            <a:r>
              <a:rPr lang="ru-RU" sz="1800" dirty="0"/>
              <a:t> требования к </a:t>
            </a:r>
            <a:r>
              <a:rPr lang="ru-RU" sz="1800" b="1" dirty="0"/>
              <a:t>метапредметным результатам 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Обновлены</a:t>
            </a:r>
            <a:r>
              <a:rPr lang="ru-RU" sz="1800" dirty="0"/>
              <a:t> </a:t>
            </a:r>
            <a:r>
              <a:rPr lang="ru-RU" sz="1800" b="1" dirty="0"/>
              <a:t>условия реализации основных образовательных программ 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Обновлена</a:t>
            </a:r>
            <a:r>
              <a:rPr lang="ru-RU" sz="1800" dirty="0"/>
              <a:t> </a:t>
            </a:r>
            <a:r>
              <a:rPr lang="ru-RU" sz="1800" b="1" dirty="0"/>
              <a:t>структура образовательных программ, включая перечень обязательных предметов (предметных областей).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Функционирует</a:t>
            </a:r>
            <a:r>
              <a:rPr lang="ru-RU" sz="1800" dirty="0"/>
              <a:t> гибкий (ежегодный) </a:t>
            </a:r>
            <a:r>
              <a:rPr lang="ru-RU" sz="1800" b="1" dirty="0"/>
              <a:t>механизм корректировки ФГОС общего образования. </a:t>
            </a:r>
          </a:p>
        </p:txBody>
      </p:sp>
      <p:sp>
        <p:nvSpPr>
          <p:cNvPr id="9" name="Прямоугольник 37"/>
          <p:cNvSpPr/>
          <p:nvPr/>
        </p:nvSpPr>
        <p:spPr bwMode="auto">
          <a:xfrm>
            <a:off x="0" y="6615411"/>
            <a:ext cx="2718262" cy="163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© АО «Издательство «Просвещение»,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2022</a:t>
            </a:r>
            <a:endParaRPr lang="ru-RU" sz="10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</p:txBody>
      </p:sp>
      <p:grpSp>
        <p:nvGrpSpPr>
          <p:cNvPr id="10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1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5" name="Прямая соединительная линия 25"/>
          <p:cNvCxnSpPr>
            <a:cxnSpLocks/>
          </p:cNvCxnSpPr>
          <p:nvPr/>
        </p:nvCxnSpPr>
        <p:spPr bwMode="auto">
          <a:xfrm>
            <a:off x="1753355" y="-2967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86184" y="2852936"/>
            <a:ext cx="11819633" cy="336037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2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9501353" y="538286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6" y="509540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9" y="532049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ГК «Просвещение», 2021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1909445" y="5023147"/>
            <a:ext cx="845942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lang="ru-RU" sz="12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8" name="Picture 19" descr="http://qrcoder.ru/code/?https%3A%2F%2Fshop.prosv.ru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725144"/>
            <a:ext cx="1427000" cy="14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595627"/>
            <a:ext cx="2418715" cy="2950845"/>
            <a:chOff x="266700" y="1595627"/>
            <a:chExt cx="2418715" cy="2950845"/>
          </a:xfrm>
        </p:grpSpPr>
        <p:sp>
          <p:nvSpPr>
            <p:cNvPr id="3" name="object 3"/>
            <p:cNvSpPr/>
            <p:nvPr/>
          </p:nvSpPr>
          <p:spPr>
            <a:xfrm>
              <a:off x="275844" y="1604771"/>
              <a:ext cx="1965960" cy="2932430"/>
            </a:xfrm>
            <a:custGeom>
              <a:avLst/>
              <a:gdLst/>
              <a:ahLst/>
              <a:cxnLst/>
              <a:rect l="l" t="t" r="r" b="b"/>
              <a:pathLst>
                <a:path w="1965960" h="2932429">
                  <a:moveTo>
                    <a:pt x="0" y="327660"/>
                  </a:moveTo>
                  <a:lnTo>
                    <a:pt x="3552" y="279237"/>
                  </a:lnTo>
                  <a:lnTo>
                    <a:pt x="13872" y="233022"/>
                  </a:lnTo>
                  <a:lnTo>
                    <a:pt x="30453" y="189521"/>
                  </a:lnTo>
                  <a:lnTo>
                    <a:pt x="52787" y="149239"/>
                  </a:lnTo>
                  <a:lnTo>
                    <a:pt x="80369" y="112685"/>
                  </a:lnTo>
                  <a:lnTo>
                    <a:pt x="112690" y="80364"/>
                  </a:lnTo>
                  <a:lnTo>
                    <a:pt x="149245" y="52784"/>
                  </a:lnTo>
                  <a:lnTo>
                    <a:pt x="189526" y="30451"/>
                  </a:lnTo>
                  <a:lnTo>
                    <a:pt x="233027" y="13871"/>
                  </a:lnTo>
                  <a:lnTo>
                    <a:pt x="279240" y="3552"/>
                  </a:lnTo>
                  <a:lnTo>
                    <a:pt x="327660" y="0"/>
                  </a:lnTo>
                  <a:lnTo>
                    <a:pt x="1638300" y="0"/>
                  </a:lnTo>
                  <a:lnTo>
                    <a:pt x="1686722" y="3552"/>
                  </a:lnTo>
                  <a:lnTo>
                    <a:pt x="1732937" y="13871"/>
                  </a:lnTo>
                  <a:lnTo>
                    <a:pt x="1776438" y="30451"/>
                  </a:lnTo>
                  <a:lnTo>
                    <a:pt x="1816720" y="52784"/>
                  </a:lnTo>
                  <a:lnTo>
                    <a:pt x="1853274" y="80364"/>
                  </a:lnTo>
                  <a:lnTo>
                    <a:pt x="1885595" y="112685"/>
                  </a:lnTo>
                  <a:lnTo>
                    <a:pt x="1913175" y="149239"/>
                  </a:lnTo>
                  <a:lnTo>
                    <a:pt x="1935508" y="189521"/>
                  </a:lnTo>
                  <a:lnTo>
                    <a:pt x="1952088" y="233022"/>
                  </a:lnTo>
                  <a:lnTo>
                    <a:pt x="1962407" y="279237"/>
                  </a:lnTo>
                  <a:lnTo>
                    <a:pt x="1965960" y="327660"/>
                  </a:lnTo>
                  <a:lnTo>
                    <a:pt x="1965960" y="2604516"/>
                  </a:lnTo>
                  <a:lnTo>
                    <a:pt x="1962407" y="2652938"/>
                  </a:lnTo>
                  <a:lnTo>
                    <a:pt x="1952088" y="2699153"/>
                  </a:lnTo>
                  <a:lnTo>
                    <a:pt x="1935508" y="2742654"/>
                  </a:lnTo>
                  <a:lnTo>
                    <a:pt x="1913175" y="2782936"/>
                  </a:lnTo>
                  <a:lnTo>
                    <a:pt x="1885595" y="2819490"/>
                  </a:lnTo>
                  <a:lnTo>
                    <a:pt x="1853274" y="2851811"/>
                  </a:lnTo>
                  <a:lnTo>
                    <a:pt x="1816720" y="2879391"/>
                  </a:lnTo>
                  <a:lnTo>
                    <a:pt x="1776438" y="2901724"/>
                  </a:lnTo>
                  <a:lnTo>
                    <a:pt x="1732937" y="2918304"/>
                  </a:lnTo>
                  <a:lnTo>
                    <a:pt x="1686722" y="2928623"/>
                  </a:lnTo>
                  <a:lnTo>
                    <a:pt x="1638300" y="2932176"/>
                  </a:lnTo>
                  <a:lnTo>
                    <a:pt x="327660" y="2932176"/>
                  </a:lnTo>
                  <a:lnTo>
                    <a:pt x="279240" y="2928623"/>
                  </a:lnTo>
                  <a:lnTo>
                    <a:pt x="233027" y="2918304"/>
                  </a:lnTo>
                  <a:lnTo>
                    <a:pt x="189526" y="2901724"/>
                  </a:lnTo>
                  <a:lnTo>
                    <a:pt x="149245" y="2879391"/>
                  </a:lnTo>
                  <a:lnTo>
                    <a:pt x="112690" y="2851811"/>
                  </a:lnTo>
                  <a:lnTo>
                    <a:pt x="80369" y="2819490"/>
                  </a:lnTo>
                  <a:lnTo>
                    <a:pt x="52787" y="2782936"/>
                  </a:lnTo>
                  <a:lnTo>
                    <a:pt x="30453" y="2742654"/>
                  </a:lnTo>
                  <a:lnTo>
                    <a:pt x="13872" y="2699153"/>
                  </a:lnTo>
                  <a:lnTo>
                    <a:pt x="3552" y="2652938"/>
                  </a:lnTo>
                  <a:lnTo>
                    <a:pt x="0" y="2604516"/>
                  </a:lnTo>
                  <a:lnTo>
                    <a:pt x="0" y="327660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194560" y="2915411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5" y="0"/>
                  </a:moveTo>
                  <a:lnTo>
                    <a:pt x="0" y="0"/>
                  </a:lnTo>
                  <a:lnTo>
                    <a:pt x="242315" y="242315"/>
                  </a:lnTo>
                  <a:lnTo>
                    <a:pt x="0" y="484632"/>
                  </a:lnTo>
                  <a:lnTo>
                    <a:pt x="242315" y="484632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194560" y="2915411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5" y="0"/>
                  </a:lnTo>
                  <a:lnTo>
                    <a:pt x="484631" y="242315"/>
                  </a:lnTo>
                  <a:lnTo>
                    <a:pt x="242315" y="484632"/>
                  </a:lnTo>
                  <a:lnTo>
                    <a:pt x="0" y="484632"/>
                  </a:lnTo>
                  <a:lnTo>
                    <a:pt x="242315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117" y="230250"/>
            <a:ext cx="8061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" dirty="0"/>
              <a:t>Когда</a:t>
            </a:r>
            <a:r>
              <a:rPr sz="2100" spc="-75" dirty="0"/>
              <a:t> </a:t>
            </a:r>
            <a:r>
              <a:rPr sz="2100" spc="30" dirty="0"/>
              <a:t>в</a:t>
            </a:r>
            <a:r>
              <a:rPr sz="2100" spc="-75" dirty="0"/>
              <a:t> </a:t>
            </a:r>
            <a:r>
              <a:rPr sz="2100" spc="100" dirty="0"/>
              <a:t>ФПУ</a:t>
            </a:r>
            <a:r>
              <a:rPr sz="2100" spc="-60" dirty="0"/>
              <a:t> </a:t>
            </a:r>
            <a:r>
              <a:rPr sz="2100" spc="30" dirty="0"/>
              <a:t>появятся</a:t>
            </a:r>
            <a:r>
              <a:rPr sz="2100" spc="-105" dirty="0"/>
              <a:t> </a:t>
            </a:r>
            <a:r>
              <a:rPr sz="2100" spc="-5" dirty="0"/>
              <a:t>учебники,</a:t>
            </a:r>
            <a:r>
              <a:rPr sz="2100" spc="-70" dirty="0"/>
              <a:t> </a:t>
            </a:r>
            <a:r>
              <a:rPr sz="2100" spc="25" dirty="0"/>
              <a:t>соответствующие</a:t>
            </a:r>
            <a:r>
              <a:rPr sz="2100" spc="-105" dirty="0"/>
              <a:t> </a:t>
            </a:r>
            <a:r>
              <a:rPr sz="2100" spc="75" dirty="0"/>
              <a:t>ФГОС-2021?</a:t>
            </a:r>
            <a:endParaRPr sz="2100" dirty="0"/>
          </a:p>
        </p:txBody>
      </p:sp>
      <p:sp>
        <p:nvSpPr>
          <p:cNvPr id="7" name="object 7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9" name="object 19"/>
          <p:cNvGrpSpPr/>
          <p:nvPr/>
        </p:nvGrpSpPr>
        <p:grpSpPr>
          <a:xfrm>
            <a:off x="2743200" y="1595627"/>
            <a:ext cx="2342515" cy="2950845"/>
            <a:chOff x="2743200" y="1595627"/>
            <a:chExt cx="2342515" cy="2950845"/>
          </a:xfrm>
        </p:grpSpPr>
        <p:sp>
          <p:nvSpPr>
            <p:cNvPr id="20" name="object 20"/>
            <p:cNvSpPr/>
            <p:nvPr/>
          </p:nvSpPr>
          <p:spPr>
            <a:xfrm>
              <a:off x="4594860" y="289712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5" y="0"/>
                  </a:moveTo>
                  <a:lnTo>
                    <a:pt x="0" y="0"/>
                  </a:lnTo>
                  <a:lnTo>
                    <a:pt x="242315" y="242315"/>
                  </a:lnTo>
                  <a:lnTo>
                    <a:pt x="0" y="484631"/>
                  </a:lnTo>
                  <a:lnTo>
                    <a:pt x="242315" y="484631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594860" y="289712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5" y="0"/>
                  </a:lnTo>
                  <a:lnTo>
                    <a:pt x="484631" y="242315"/>
                  </a:lnTo>
                  <a:lnTo>
                    <a:pt x="242315" y="484631"/>
                  </a:lnTo>
                  <a:lnTo>
                    <a:pt x="0" y="484631"/>
                  </a:lnTo>
                  <a:lnTo>
                    <a:pt x="242315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2344" y="1604771"/>
              <a:ext cx="1910080" cy="2932430"/>
            </a:xfrm>
            <a:custGeom>
              <a:avLst/>
              <a:gdLst/>
              <a:ahLst/>
              <a:cxnLst/>
              <a:rect l="l" t="t" r="r" b="b"/>
              <a:pathLst>
                <a:path w="1910079" h="2932429">
                  <a:moveTo>
                    <a:pt x="1591309" y="0"/>
                  </a:moveTo>
                  <a:lnTo>
                    <a:pt x="318262" y="0"/>
                  </a:lnTo>
                  <a:lnTo>
                    <a:pt x="271232" y="3450"/>
                  </a:lnTo>
                  <a:lnTo>
                    <a:pt x="226344" y="13475"/>
                  </a:lnTo>
                  <a:lnTo>
                    <a:pt x="184092" y="29580"/>
                  </a:lnTo>
                  <a:lnTo>
                    <a:pt x="144966" y="51274"/>
                  </a:lnTo>
                  <a:lnTo>
                    <a:pt x="109460" y="78065"/>
                  </a:lnTo>
                  <a:lnTo>
                    <a:pt x="78065" y="109460"/>
                  </a:lnTo>
                  <a:lnTo>
                    <a:pt x="51274" y="144966"/>
                  </a:lnTo>
                  <a:lnTo>
                    <a:pt x="29580" y="184092"/>
                  </a:lnTo>
                  <a:lnTo>
                    <a:pt x="13475" y="226344"/>
                  </a:lnTo>
                  <a:lnTo>
                    <a:pt x="3450" y="271232"/>
                  </a:lnTo>
                  <a:lnTo>
                    <a:pt x="0" y="318262"/>
                  </a:lnTo>
                  <a:lnTo>
                    <a:pt x="0" y="2613914"/>
                  </a:lnTo>
                  <a:lnTo>
                    <a:pt x="3450" y="2660943"/>
                  </a:lnTo>
                  <a:lnTo>
                    <a:pt x="13475" y="2705831"/>
                  </a:lnTo>
                  <a:lnTo>
                    <a:pt x="29580" y="2748083"/>
                  </a:lnTo>
                  <a:lnTo>
                    <a:pt x="51274" y="2787209"/>
                  </a:lnTo>
                  <a:lnTo>
                    <a:pt x="78065" y="2822715"/>
                  </a:lnTo>
                  <a:lnTo>
                    <a:pt x="109460" y="2854110"/>
                  </a:lnTo>
                  <a:lnTo>
                    <a:pt x="144966" y="2880901"/>
                  </a:lnTo>
                  <a:lnTo>
                    <a:pt x="184092" y="2902595"/>
                  </a:lnTo>
                  <a:lnTo>
                    <a:pt x="226344" y="2918700"/>
                  </a:lnTo>
                  <a:lnTo>
                    <a:pt x="271232" y="2928725"/>
                  </a:lnTo>
                  <a:lnTo>
                    <a:pt x="318262" y="2932176"/>
                  </a:lnTo>
                  <a:lnTo>
                    <a:pt x="1591309" y="2932176"/>
                  </a:lnTo>
                  <a:lnTo>
                    <a:pt x="1638339" y="2928725"/>
                  </a:lnTo>
                  <a:lnTo>
                    <a:pt x="1683227" y="2918700"/>
                  </a:lnTo>
                  <a:lnTo>
                    <a:pt x="1725479" y="2902595"/>
                  </a:lnTo>
                  <a:lnTo>
                    <a:pt x="1764605" y="2880901"/>
                  </a:lnTo>
                  <a:lnTo>
                    <a:pt x="1800111" y="2854110"/>
                  </a:lnTo>
                  <a:lnTo>
                    <a:pt x="1831506" y="2822715"/>
                  </a:lnTo>
                  <a:lnTo>
                    <a:pt x="1858297" y="2787209"/>
                  </a:lnTo>
                  <a:lnTo>
                    <a:pt x="1879991" y="2748083"/>
                  </a:lnTo>
                  <a:lnTo>
                    <a:pt x="1896096" y="2705831"/>
                  </a:lnTo>
                  <a:lnTo>
                    <a:pt x="1906121" y="2660943"/>
                  </a:lnTo>
                  <a:lnTo>
                    <a:pt x="1909571" y="2613914"/>
                  </a:lnTo>
                  <a:lnTo>
                    <a:pt x="1909571" y="318262"/>
                  </a:lnTo>
                  <a:lnTo>
                    <a:pt x="1906121" y="271232"/>
                  </a:lnTo>
                  <a:lnTo>
                    <a:pt x="1896096" y="226344"/>
                  </a:lnTo>
                  <a:lnTo>
                    <a:pt x="1879991" y="184092"/>
                  </a:lnTo>
                  <a:lnTo>
                    <a:pt x="1858297" y="144966"/>
                  </a:lnTo>
                  <a:lnTo>
                    <a:pt x="1831506" y="109460"/>
                  </a:lnTo>
                  <a:lnTo>
                    <a:pt x="1800111" y="78065"/>
                  </a:lnTo>
                  <a:lnTo>
                    <a:pt x="1764605" y="51274"/>
                  </a:lnTo>
                  <a:lnTo>
                    <a:pt x="1725479" y="29580"/>
                  </a:lnTo>
                  <a:lnTo>
                    <a:pt x="1683227" y="13475"/>
                  </a:lnTo>
                  <a:lnTo>
                    <a:pt x="1638339" y="3450"/>
                  </a:lnTo>
                  <a:lnTo>
                    <a:pt x="1591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2344" y="1604771"/>
              <a:ext cx="1910080" cy="2932430"/>
            </a:xfrm>
            <a:custGeom>
              <a:avLst/>
              <a:gdLst/>
              <a:ahLst/>
              <a:cxnLst/>
              <a:rect l="l" t="t" r="r" b="b"/>
              <a:pathLst>
                <a:path w="1910079" h="2932429">
                  <a:moveTo>
                    <a:pt x="0" y="318262"/>
                  </a:moveTo>
                  <a:lnTo>
                    <a:pt x="3450" y="271232"/>
                  </a:lnTo>
                  <a:lnTo>
                    <a:pt x="13475" y="226344"/>
                  </a:lnTo>
                  <a:lnTo>
                    <a:pt x="29580" y="184092"/>
                  </a:lnTo>
                  <a:lnTo>
                    <a:pt x="51274" y="144966"/>
                  </a:lnTo>
                  <a:lnTo>
                    <a:pt x="78065" y="109460"/>
                  </a:lnTo>
                  <a:lnTo>
                    <a:pt x="109460" y="78065"/>
                  </a:lnTo>
                  <a:lnTo>
                    <a:pt x="144966" y="51274"/>
                  </a:lnTo>
                  <a:lnTo>
                    <a:pt x="184092" y="29580"/>
                  </a:lnTo>
                  <a:lnTo>
                    <a:pt x="226344" y="13475"/>
                  </a:lnTo>
                  <a:lnTo>
                    <a:pt x="271232" y="3450"/>
                  </a:lnTo>
                  <a:lnTo>
                    <a:pt x="318262" y="0"/>
                  </a:lnTo>
                  <a:lnTo>
                    <a:pt x="1591309" y="0"/>
                  </a:lnTo>
                  <a:lnTo>
                    <a:pt x="1638339" y="3450"/>
                  </a:lnTo>
                  <a:lnTo>
                    <a:pt x="1683227" y="13475"/>
                  </a:lnTo>
                  <a:lnTo>
                    <a:pt x="1725479" y="29580"/>
                  </a:lnTo>
                  <a:lnTo>
                    <a:pt x="1764605" y="51274"/>
                  </a:lnTo>
                  <a:lnTo>
                    <a:pt x="1800111" y="78065"/>
                  </a:lnTo>
                  <a:lnTo>
                    <a:pt x="1831506" y="109460"/>
                  </a:lnTo>
                  <a:lnTo>
                    <a:pt x="1858297" y="144966"/>
                  </a:lnTo>
                  <a:lnTo>
                    <a:pt x="1879991" y="184092"/>
                  </a:lnTo>
                  <a:lnTo>
                    <a:pt x="1896096" y="226344"/>
                  </a:lnTo>
                  <a:lnTo>
                    <a:pt x="1906121" y="271232"/>
                  </a:lnTo>
                  <a:lnTo>
                    <a:pt x="1909571" y="318262"/>
                  </a:lnTo>
                  <a:lnTo>
                    <a:pt x="1909571" y="2613914"/>
                  </a:lnTo>
                  <a:lnTo>
                    <a:pt x="1906121" y="2660943"/>
                  </a:lnTo>
                  <a:lnTo>
                    <a:pt x="1896096" y="2705831"/>
                  </a:lnTo>
                  <a:lnTo>
                    <a:pt x="1879991" y="2748083"/>
                  </a:lnTo>
                  <a:lnTo>
                    <a:pt x="1858297" y="2787209"/>
                  </a:lnTo>
                  <a:lnTo>
                    <a:pt x="1831506" y="2822715"/>
                  </a:lnTo>
                  <a:lnTo>
                    <a:pt x="1800111" y="2854110"/>
                  </a:lnTo>
                  <a:lnTo>
                    <a:pt x="1764605" y="2880901"/>
                  </a:lnTo>
                  <a:lnTo>
                    <a:pt x="1725479" y="2902595"/>
                  </a:lnTo>
                  <a:lnTo>
                    <a:pt x="1683227" y="2918700"/>
                  </a:lnTo>
                  <a:lnTo>
                    <a:pt x="1638339" y="2928725"/>
                  </a:lnTo>
                  <a:lnTo>
                    <a:pt x="1591309" y="2932176"/>
                  </a:lnTo>
                  <a:lnTo>
                    <a:pt x="318262" y="2932176"/>
                  </a:lnTo>
                  <a:lnTo>
                    <a:pt x="271232" y="2928725"/>
                  </a:lnTo>
                  <a:lnTo>
                    <a:pt x="226344" y="2918700"/>
                  </a:lnTo>
                  <a:lnTo>
                    <a:pt x="184092" y="2902595"/>
                  </a:lnTo>
                  <a:lnTo>
                    <a:pt x="144966" y="2880901"/>
                  </a:lnTo>
                  <a:lnTo>
                    <a:pt x="109460" y="2854110"/>
                  </a:lnTo>
                  <a:lnTo>
                    <a:pt x="78065" y="2822715"/>
                  </a:lnTo>
                  <a:lnTo>
                    <a:pt x="51274" y="2787209"/>
                  </a:lnTo>
                  <a:lnTo>
                    <a:pt x="29580" y="2748083"/>
                  </a:lnTo>
                  <a:lnTo>
                    <a:pt x="13475" y="2705831"/>
                  </a:lnTo>
                  <a:lnTo>
                    <a:pt x="3450" y="2660943"/>
                  </a:lnTo>
                  <a:lnTo>
                    <a:pt x="0" y="2613914"/>
                  </a:lnTo>
                  <a:lnTo>
                    <a:pt x="0" y="318262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164835" y="1559052"/>
            <a:ext cx="2372995" cy="2987040"/>
            <a:chOff x="5164835" y="1559052"/>
            <a:chExt cx="2372995" cy="2987040"/>
          </a:xfrm>
        </p:grpSpPr>
        <p:sp>
          <p:nvSpPr>
            <p:cNvPr id="25" name="object 25"/>
            <p:cNvSpPr/>
            <p:nvPr/>
          </p:nvSpPr>
          <p:spPr>
            <a:xfrm>
              <a:off x="7046975" y="2886455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6"/>
                  </a:lnTo>
                  <a:lnTo>
                    <a:pt x="0" y="484632"/>
                  </a:lnTo>
                  <a:lnTo>
                    <a:pt x="242316" y="484632"/>
                  </a:lnTo>
                  <a:lnTo>
                    <a:pt x="484631" y="24231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046975" y="2886455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1" y="242316"/>
                  </a:lnTo>
                  <a:lnTo>
                    <a:pt x="242316" y="484632"/>
                  </a:lnTo>
                  <a:lnTo>
                    <a:pt x="0" y="484632"/>
                  </a:lnTo>
                  <a:lnTo>
                    <a:pt x="242316" y="24231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3979" y="1568196"/>
              <a:ext cx="1871980" cy="2969260"/>
            </a:xfrm>
            <a:custGeom>
              <a:avLst/>
              <a:gdLst/>
              <a:ahLst/>
              <a:cxnLst/>
              <a:rect l="l" t="t" r="r" b="b"/>
              <a:pathLst>
                <a:path w="1871979" h="2969260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60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2" y="311912"/>
                  </a:lnTo>
                  <a:lnTo>
                    <a:pt x="1871472" y="2656840"/>
                  </a:lnTo>
                  <a:lnTo>
                    <a:pt x="1868088" y="2702920"/>
                  </a:lnTo>
                  <a:lnTo>
                    <a:pt x="1858261" y="2746905"/>
                  </a:lnTo>
                  <a:lnTo>
                    <a:pt x="1842473" y="2788311"/>
                  </a:lnTo>
                  <a:lnTo>
                    <a:pt x="1821207" y="2826656"/>
                  </a:lnTo>
                  <a:lnTo>
                    <a:pt x="1794947" y="2861455"/>
                  </a:lnTo>
                  <a:lnTo>
                    <a:pt x="1764175" y="2892227"/>
                  </a:lnTo>
                  <a:lnTo>
                    <a:pt x="1729376" y="2918487"/>
                  </a:lnTo>
                  <a:lnTo>
                    <a:pt x="1691031" y="2939753"/>
                  </a:lnTo>
                  <a:lnTo>
                    <a:pt x="1649625" y="2955541"/>
                  </a:lnTo>
                  <a:lnTo>
                    <a:pt x="1605640" y="2965368"/>
                  </a:lnTo>
                  <a:lnTo>
                    <a:pt x="1559560" y="2968752"/>
                  </a:lnTo>
                  <a:lnTo>
                    <a:pt x="311912" y="2968752"/>
                  </a:lnTo>
                  <a:lnTo>
                    <a:pt x="265831" y="2965368"/>
                  </a:lnTo>
                  <a:lnTo>
                    <a:pt x="221846" y="2955541"/>
                  </a:lnTo>
                  <a:lnTo>
                    <a:pt x="180440" y="2939753"/>
                  </a:lnTo>
                  <a:lnTo>
                    <a:pt x="142095" y="2918487"/>
                  </a:lnTo>
                  <a:lnTo>
                    <a:pt x="107296" y="2892227"/>
                  </a:lnTo>
                  <a:lnTo>
                    <a:pt x="76524" y="2861455"/>
                  </a:lnTo>
                  <a:lnTo>
                    <a:pt x="50264" y="2826656"/>
                  </a:lnTo>
                  <a:lnTo>
                    <a:pt x="28998" y="2788311"/>
                  </a:lnTo>
                  <a:lnTo>
                    <a:pt x="13210" y="2746905"/>
                  </a:lnTo>
                  <a:lnTo>
                    <a:pt x="3383" y="2702920"/>
                  </a:lnTo>
                  <a:lnTo>
                    <a:pt x="0" y="2656840"/>
                  </a:lnTo>
                  <a:lnTo>
                    <a:pt x="0" y="311912"/>
                  </a:lnTo>
                  <a:close/>
                </a:path>
              </a:pathLst>
            </a:custGeom>
            <a:ln w="18287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624571" y="1520952"/>
            <a:ext cx="2382520" cy="3025140"/>
            <a:chOff x="7624571" y="1520952"/>
            <a:chExt cx="2382520" cy="3025140"/>
          </a:xfrm>
        </p:grpSpPr>
        <p:sp>
          <p:nvSpPr>
            <p:cNvPr id="29" name="object 29"/>
            <p:cNvSpPr/>
            <p:nvPr/>
          </p:nvSpPr>
          <p:spPr>
            <a:xfrm>
              <a:off x="7633715" y="1530096"/>
              <a:ext cx="1882139" cy="3007360"/>
            </a:xfrm>
            <a:custGeom>
              <a:avLst/>
              <a:gdLst/>
              <a:ahLst/>
              <a:cxnLst/>
              <a:rect l="l" t="t" r="r" b="b"/>
              <a:pathLst>
                <a:path w="1882140" h="3007360">
                  <a:moveTo>
                    <a:pt x="0" y="313689"/>
                  </a:moveTo>
                  <a:lnTo>
                    <a:pt x="3401" y="267339"/>
                  </a:lnTo>
                  <a:lnTo>
                    <a:pt x="13282" y="223098"/>
                  </a:lnTo>
                  <a:lnTo>
                    <a:pt x="29158" y="181454"/>
                  </a:lnTo>
                  <a:lnTo>
                    <a:pt x="50541" y="142890"/>
                  </a:lnTo>
                  <a:lnTo>
                    <a:pt x="76949" y="107893"/>
                  </a:lnTo>
                  <a:lnTo>
                    <a:pt x="107893" y="76949"/>
                  </a:lnTo>
                  <a:lnTo>
                    <a:pt x="142890" y="50541"/>
                  </a:lnTo>
                  <a:lnTo>
                    <a:pt x="181454" y="29158"/>
                  </a:lnTo>
                  <a:lnTo>
                    <a:pt x="223098" y="13282"/>
                  </a:lnTo>
                  <a:lnTo>
                    <a:pt x="267339" y="3401"/>
                  </a:lnTo>
                  <a:lnTo>
                    <a:pt x="313689" y="0"/>
                  </a:lnTo>
                  <a:lnTo>
                    <a:pt x="1568450" y="0"/>
                  </a:lnTo>
                  <a:lnTo>
                    <a:pt x="1614800" y="3401"/>
                  </a:lnTo>
                  <a:lnTo>
                    <a:pt x="1659041" y="13282"/>
                  </a:lnTo>
                  <a:lnTo>
                    <a:pt x="1700685" y="29158"/>
                  </a:lnTo>
                  <a:lnTo>
                    <a:pt x="1739249" y="50541"/>
                  </a:lnTo>
                  <a:lnTo>
                    <a:pt x="1774246" y="76949"/>
                  </a:lnTo>
                  <a:lnTo>
                    <a:pt x="1805190" y="107893"/>
                  </a:lnTo>
                  <a:lnTo>
                    <a:pt x="1831598" y="142890"/>
                  </a:lnTo>
                  <a:lnTo>
                    <a:pt x="1852981" y="181454"/>
                  </a:lnTo>
                  <a:lnTo>
                    <a:pt x="1868857" y="223098"/>
                  </a:lnTo>
                  <a:lnTo>
                    <a:pt x="1878738" y="267339"/>
                  </a:lnTo>
                  <a:lnTo>
                    <a:pt x="1882139" y="313689"/>
                  </a:lnTo>
                  <a:lnTo>
                    <a:pt x="1882139" y="2693161"/>
                  </a:lnTo>
                  <a:lnTo>
                    <a:pt x="1878738" y="2739512"/>
                  </a:lnTo>
                  <a:lnTo>
                    <a:pt x="1868857" y="2783753"/>
                  </a:lnTo>
                  <a:lnTo>
                    <a:pt x="1852981" y="2825397"/>
                  </a:lnTo>
                  <a:lnTo>
                    <a:pt x="1831598" y="2863961"/>
                  </a:lnTo>
                  <a:lnTo>
                    <a:pt x="1805190" y="2898958"/>
                  </a:lnTo>
                  <a:lnTo>
                    <a:pt x="1774246" y="2929902"/>
                  </a:lnTo>
                  <a:lnTo>
                    <a:pt x="1739249" y="2956310"/>
                  </a:lnTo>
                  <a:lnTo>
                    <a:pt x="1700685" y="2977693"/>
                  </a:lnTo>
                  <a:lnTo>
                    <a:pt x="1659041" y="2993569"/>
                  </a:lnTo>
                  <a:lnTo>
                    <a:pt x="1614800" y="3003450"/>
                  </a:lnTo>
                  <a:lnTo>
                    <a:pt x="1568450" y="3006852"/>
                  </a:lnTo>
                  <a:lnTo>
                    <a:pt x="313689" y="3006852"/>
                  </a:lnTo>
                  <a:lnTo>
                    <a:pt x="267339" y="3003450"/>
                  </a:lnTo>
                  <a:lnTo>
                    <a:pt x="223098" y="2993569"/>
                  </a:lnTo>
                  <a:lnTo>
                    <a:pt x="181454" y="2977693"/>
                  </a:lnTo>
                  <a:lnTo>
                    <a:pt x="142890" y="2956310"/>
                  </a:lnTo>
                  <a:lnTo>
                    <a:pt x="107893" y="2929902"/>
                  </a:lnTo>
                  <a:lnTo>
                    <a:pt x="76949" y="2898958"/>
                  </a:lnTo>
                  <a:lnTo>
                    <a:pt x="50541" y="2863961"/>
                  </a:lnTo>
                  <a:lnTo>
                    <a:pt x="29158" y="2825397"/>
                  </a:lnTo>
                  <a:lnTo>
                    <a:pt x="13282" y="2783753"/>
                  </a:lnTo>
                  <a:lnTo>
                    <a:pt x="3401" y="2739512"/>
                  </a:lnTo>
                  <a:lnTo>
                    <a:pt x="0" y="2693161"/>
                  </a:lnTo>
                  <a:lnTo>
                    <a:pt x="0" y="313689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515855" y="2863596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1"/>
                  </a:lnTo>
                  <a:lnTo>
                    <a:pt x="242316" y="484631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515855" y="2863596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2" y="242315"/>
                  </a:lnTo>
                  <a:lnTo>
                    <a:pt x="242316" y="484631"/>
                  </a:lnTo>
                  <a:lnTo>
                    <a:pt x="0" y="484631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/>
          <p:nvPr/>
        </p:nvSpPr>
        <p:spPr>
          <a:xfrm>
            <a:off x="10111740" y="1493519"/>
            <a:ext cx="1767839" cy="3043555"/>
          </a:xfrm>
          <a:custGeom>
            <a:avLst/>
            <a:gdLst/>
            <a:ahLst/>
            <a:cxnLst/>
            <a:rect l="l" t="t" r="r" b="b"/>
            <a:pathLst>
              <a:path w="1767840" h="3043554">
                <a:moveTo>
                  <a:pt x="0" y="294639"/>
                </a:moveTo>
                <a:lnTo>
                  <a:pt x="3857" y="246857"/>
                </a:lnTo>
                <a:lnTo>
                  <a:pt x="15024" y="201525"/>
                </a:lnTo>
                <a:lnTo>
                  <a:pt x="32894" y="159252"/>
                </a:lnTo>
                <a:lnTo>
                  <a:pt x="56859" y="120645"/>
                </a:lnTo>
                <a:lnTo>
                  <a:pt x="86312" y="86312"/>
                </a:lnTo>
                <a:lnTo>
                  <a:pt x="120645" y="56859"/>
                </a:lnTo>
                <a:lnTo>
                  <a:pt x="159252" y="32894"/>
                </a:lnTo>
                <a:lnTo>
                  <a:pt x="201525" y="15024"/>
                </a:lnTo>
                <a:lnTo>
                  <a:pt x="246857" y="3857"/>
                </a:lnTo>
                <a:lnTo>
                  <a:pt x="294639" y="0"/>
                </a:lnTo>
                <a:lnTo>
                  <a:pt x="1473200" y="0"/>
                </a:lnTo>
                <a:lnTo>
                  <a:pt x="1520982" y="3857"/>
                </a:lnTo>
                <a:lnTo>
                  <a:pt x="1566314" y="15024"/>
                </a:lnTo>
                <a:lnTo>
                  <a:pt x="1608587" y="32894"/>
                </a:lnTo>
                <a:lnTo>
                  <a:pt x="1647194" y="56859"/>
                </a:lnTo>
                <a:lnTo>
                  <a:pt x="1681527" y="86312"/>
                </a:lnTo>
                <a:lnTo>
                  <a:pt x="1710980" y="120645"/>
                </a:lnTo>
                <a:lnTo>
                  <a:pt x="1734945" y="159252"/>
                </a:lnTo>
                <a:lnTo>
                  <a:pt x="1752815" y="201525"/>
                </a:lnTo>
                <a:lnTo>
                  <a:pt x="1763982" y="246857"/>
                </a:lnTo>
                <a:lnTo>
                  <a:pt x="1767839" y="294639"/>
                </a:lnTo>
                <a:lnTo>
                  <a:pt x="1767839" y="2748787"/>
                </a:lnTo>
                <a:lnTo>
                  <a:pt x="1763982" y="2796570"/>
                </a:lnTo>
                <a:lnTo>
                  <a:pt x="1752815" y="2841902"/>
                </a:lnTo>
                <a:lnTo>
                  <a:pt x="1734945" y="2884175"/>
                </a:lnTo>
                <a:lnTo>
                  <a:pt x="1710980" y="2922782"/>
                </a:lnTo>
                <a:lnTo>
                  <a:pt x="1681527" y="2957115"/>
                </a:lnTo>
                <a:lnTo>
                  <a:pt x="1647194" y="2986568"/>
                </a:lnTo>
                <a:lnTo>
                  <a:pt x="1608587" y="3010533"/>
                </a:lnTo>
                <a:lnTo>
                  <a:pt x="1566314" y="3028403"/>
                </a:lnTo>
                <a:lnTo>
                  <a:pt x="1520982" y="3039570"/>
                </a:lnTo>
                <a:lnTo>
                  <a:pt x="1473200" y="3043428"/>
                </a:lnTo>
                <a:lnTo>
                  <a:pt x="294639" y="3043428"/>
                </a:lnTo>
                <a:lnTo>
                  <a:pt x="246857" y="3039570"/>
                </a:lnTo>
                <a:lnTo>
                  <a:pt x="201525" y="3028403"/>
                </a:lnTo>
                <a:lnTo>
                  <a:pt x="159252" y="3010533"/>
                </a:lnTo>
                <a:lnTo>
                  <a:pt x="120645" y="2986568"/>
                </a:lnTo>
                <a:lnTo>
                  <a:pt x="86312" y="2957115"/>
                </a:lnTo>
                <a:lnTo>
                  <a:pt x="56859" y="2922782"/>
                </a:lnTo>
                <a:lnTo>
                  <a:pt x="32894" y="2884175"/>
                </a:lnTo>
                <a:lnTo>
                  <a:pt x="15024" y="2841902"/>
                </a:lnTo>
                <a:lnTo>
                  <a:pt x="3857" y="2796570"/>
                </a:lnTo>
                <a:lnTo>
                  <a:pt x="0" y="2748787"/>
                </a:lnTo>
                <a:lnTo>
                  <a:pt x="0" y="294639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38099" y="1723390"/>
            <a:ext cx="1671320" cy="18840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4930" marR="64135" algn="ctr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Приказы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Министерства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просвещения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РФ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от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31.05.2021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286,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287</a:t>
            </a: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latin typeface="Calibri"/>
                <a:cs typeface="Calibri"/>
              </a:rPr>
              <a:t>Об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утверждении</a:t>
            </a:r>
            <a:endParaRPr sz="1200" dirty="0">
              <a:latin typeface="Calibri"/>
              <a:cs typeface="Calibri"/>
            </a:endParaRPr>
          </a:p>
          <a:p>
            <a:pPr marL="26034" marR="15875" indent="635" algn="ctr">
              <a:lnSpc>
                <a:spcPct val="101699"/>
              </a:lnSpc>
              <a:spcBef>
                <a:spcPts val="15"/>
              </a:spcBef>
            </a:pPr>
            <a:r>
              <a:rPr sz="1200" spc="-5" dirty="0">
                <a:latin typeface="Calibri"/>
                <a:cs typeface="Calibri"/>
              </a:rPr>
              <a:t>федеральных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государственных </a:t>
            </a:r>
            <a:r>
              <a:rPr sz="1200" spc="-5" dirty="0">
                <a:latin typeface="Calibri"/>
                <a:cs typeface="Calibri"/>
              </a:rPr>
              <a:t> образовательных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стандартов начального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основного общего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6387" y="3770503"/>
            <a:ext cx="163639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tp: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//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p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u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b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li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ca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tion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p</a:t>
            </a:r>
            <a:r>
              <a:rPr sz="12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ra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v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o</a:t>
            </a:r>
            <a:r>
              <a:rPr sz="12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g </a:t>
            </a:r>
            <a:r>
              <a:rPr sz="1200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ov.ru/Document/View/00 </a:t>
            </a:r>
            <a:r>
              <a:rPr sz="1200" spc="-260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01202107050028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21000" y="2058670"/>
            <a:ext cx="1500505" cy="1511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384" marR="26034" indent="1270" algn="ctr">
              <a:lnSpc>
                <a:spcPct val="101699"/>
              </a:lnSpc>
              <a:spcBef>
                <a:spcPts val="75"/>
              </a:spcBef>
            </a:pPr>
            <a:r>
              <a:rPr sz="1200" spc="-10" dirty="0">
                <a:latin typeface="Calibri"/>
                <a:cs typeface="Calibri"/>
              </a:rPr>
              <a:t>Протокол ФУМО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общему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образованию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№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3/21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27.09.2021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latin typeface="Calibri"/>
                <a:cs typeface="Calibri"/>
              </a:rPr>
              <a:t>Одобрены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примерные</a:t>
            </a:r>
            <a:endParaRPr sz="1200" dirty="0">
              <a:latin typeface="Calibri"/>
              <a:cs typeface="Calibri"/>
            </a:endParaRPr>
          </a:p>
          <a:p>
            <a:pPr marL="80645" marR="76200" algn="ctr">
              <a:lnSpc>
                <a:spcPct val="101699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рабочие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раммы  </a:t>
            </a:r>
            <a:r>
              <a:rPr sz="1200" spc="-5" dirty="0">
                <a:latin typeface="Calibri"/>
                <a:cs typeface="Calibri"/>
              </a:rPr>
              <a:t>начального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основного общего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16072" y="3919854"/>
            <a:ext cx="1109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https://edsoo.ru/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61864" y="2093467"/>
            <a:ext cx="1598930" cy="13258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195" marR="81915" indent="-76200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Приказ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Министерства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просвещения </a:t>
            </a:r>
            <a:r>
              <a:rPr sz="1200" dirty="0">
                <a:latin typeface="Calibri"/>
                <a:cs typeface="Calibri"/>
              </a:rPr>
              <a:t>РФ </a:t>
            </a:r>
            <a:r>
              <a:rPr sz="1200" spc="-5" dirty="0">
                <a:latin typeface="Calibri"/>
                <a:cs typeface="Calibri"/>
              </a:rPr>
              <a:t>от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12.11.2021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819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утве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ии</a:t>
            </a:r>
          </a:p>
          <a:p>
            <a:pPr marL="12065" marR="5080" algn="ctr">
              <a:lnSpc>
                <a:spcPct val="101699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Порядка формирования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федерального перечня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42052" y="3768597"/>
            <a:ext cx="163639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ht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tp: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//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p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u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b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li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ca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tion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p</a:t>
            </a:r>
            <a:r>
              <a:rPr sz="12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ra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v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o</a:t>
            </a:r>
            <a:r>
              <a:rPr sz="12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g </a:t>
            </a:r>
            <a:r>
              <a:rPr sz="1200" dirty="0">
                <a:solidFill>
                  <a:srgbClr val="0462C1"/>
                </a:solidFill>
                <a:latin typeface="Calibri"/>
                <a:cs typeface="Calibri"/>
                <a:hlinkClick r:id="rId12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ov.ru/Document/View/00 </a:t>
            </a:r>
            <a:r>
              <a:rPr sz="1200" spc="-260" dirty="0">
                <a:solidFill>
                  <a:srgbClr val="0462C1"/>
                </a:solidFill>
                <a:latin typeface="Calibri"/>
                <a:cs typeface="Calibri"/>
                <a:hlinkClick r:id="rId12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01202112130035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81335" y="2084578"/>
            <a:ext cx="1447165" cy="9537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3990" marR="5080" indent="-161925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Приказ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Министерства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просвещения </a:t>
            </a:r>
            <a:r>
              <a:rPr sz="1200" dirty="0">
                <a:latin typeface="Calibri"/>
                <a:cs typeface="Calibri"/>
              </a:rPr>
              <a:t>РФ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 утверждении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федерального</a:t>
            </a:r>
            <a:endParaRPr sz="1200" dirty="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latin typeface="Calibri"/>
                <a:cs typeface="Calibri"/>
              </a:rPr>
              <a:t>перечня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учебников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2360" y="4584572"/>
            <a:ext cx="875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май,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43173" y="4562347"/>
            <a:ext cx="1312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сентябрь,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26455" y="4619625"/>
            <a:ext cx="1154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ноябрь,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79511" y="2227021"/>
            <a:ext cx="1370965" cy="1140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7955" marR="140335" algn="ctr">
              <a:lnSpc>
                <a:spcPct val="101699"/>
              </a:lnSpc>
              <a:spcBef>
                <a:spcPts val="75"/>
              </a:spcBef>
            </a:pPr>
            <a:r>
              <a:rPr sz="1200" spc="-20" dirty="0">
                <a:latin typeface="Calibri"/>
                <a:cs typeface="Calibri"/>
              </a:rPr>
              <a:t>Государственная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экспертиза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обновлённых</a:t>
            </a:r>
            <a:endParaRPr sz="1200" dirty="0">
              <a:latin typeface="Calibri"/>
              <a:cs typeface="Calibri"/>
            </a:endParaRPr>
          </a:p>
          <a:p>
            <a:pPr marL="161925" marR="154305" indent="1270" algn="ctr">
              <a:lnSpc>
                <a:spcPts val="148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учебников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вый по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5" dirty="0">
                <a:latin typeface="Calibri"/>
                <a:cs typeface="Calibri"/>
              </a:rPr>
              <a:t>ок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200" spc="-5" dirty="0">
                <a:latin typeface="Calibri"/>
                <a:cs typeface="Calibri"/>
              </a:rPr>
              <a:t>формирования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ФПУ)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299318" y="4579747"/>
            <a:ext cx="1469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3-4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квартал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65795" y="4644644"/>
            <a:ext cx="1468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2-3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квартал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120523"/>
            <a:ext cx="6528434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spc="20" dirty="0"/>
              <a:t>Обновление</a:t>
            </a:r>
            <a:r>
              <a:rPr sz="1900" spc="-15" dirty="0"/>
              <a:t> </a:t>
            </a:r>
            <a:r>
              <a:rPr sz="1900" spc="65" dirty="0"/>
              <a:t>ФПУ</a:t>
            </a:r>
            <a:r>
              <a:rPr sz="1900" spc="-60" dirty="0"/>
              <a:t> </a:t>
            </a:r>
            <a:r>
              <a:rPr sz="1900" spc="10" dirty="0"/>
              <a:t>в</a:t>
            </a:r>
            <a:r>
              <a:rPr sz="1900" spc="-75" dirty="0"/>
              <a:t> </a:t>
            </a:r>
            <a:r>
              <a:rPr sz="1900" spc="10" dirty="0"/>
              <a:t>2022</a:t>
            </a:r>
            <a:r>
              <a:rPr sz="1900" spc="-45" dirty="0"/>
              <a:t> </a:t>
            </a:r>
            <a:r>
              <a:rPr sz="1900" spc="-15" dirty="0"/>
              <a:t>по</a:t>
            </a:r>
            <a:r>
              <a:rPr sz="1900" spc="-65" dirty="0"/>
              <a:t> </a:t>
            </a:r>
            <a:r>
              <a:rPr sz="1900" spc="-5" dirty="0"/>
              <a:t>результатам</a:t>
            </a:r>
            <a:r>
              <a:rPr sz="1900" spc="-10" dirty="0"/>
              <a:t> </a:t>
            </a:r>
            <a:r>
              <a:rPr sz="1900" dirty="0"/>
              <a:t>экспертизы</a:t>
            </a:r>
            <a:r>
              <a:rPr sz="1900" spc="-35" dirty="0"/>
              <a:t> </a:t>
            </a:r>
            <a:r>
              <a:rPr sz="1900" spc="10" dirty="0"/>
              <a:t>2020 </a:t>
            </a:r>
            <a:r>
              <a:rPr sz="1900" spc="-580" dirty="0"/>
              <a:t> </a:t>
            </a:r>
            <a:r>
              <a:rPr sz="1900" spc="15" dirty="0"/>
              <a:t>1</a:t>
            </a:r>
            <a:r>
              <a:rPr sz="1900" spc="-75" dirty="0"/>
              <a:t> </a:t>
            </a:r>
            <a:r>
              <a:rPr sz="1900" spc="-10" dirty="0"/>
              <a:t>квартал</a:t>
            </a:r>
            <a:r>
              <a:rPr sz="1900" spc="-20" dirty="0"/>
              <a:t> </a:t>
            </a:r>
            <a:r>
              <a:rPr sz="1900" spc="10" dirty="0"/>
              <a:t>2022</a:t>
            </a:r>
            <a:endParaRPr sz="1900" dirty="0"/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812035" y="1301496"/>
            <a:ext cx="3019425" cy="4156075"/>
          </a:xfrm>
          <a:custGeom>
            <a:avLst/>
            <a:gdLst/>
            <a:ahLst/>
            <a:cxnLst/>
            <a:rect l="l" t="t" r="r" b="b"/>
            <a:pathLst>
              <a:path w="3019425" h="4156075">
                <a:moveTo>
                  <a:pt x="0" y="503174"/>
                </a:moveTo>
                <a:lnTo>
                  <a:pt x="2303" y="454718"/>
                </a:lnTo>
                <a:lnTo>
                  <a:pt x="9073" y="407564"/>
                </a:lnTo>
                <a:lnTo>
                  <a:pt x="20099" y="361924"/>
                </a:lnTo>
                <a:lnTo>
                  <a:pt x="35169" y="318008"/>
                </a:lnTo>
                <a:lnTo>
                  <a:pt x="54073" y="276028"/>
                </a:lnTo>
                <a:lnTo>
                  <a:pt x="76600" y="236194"/>
                </a:lnTo>
                <a:lnTo>
                  <a:pt x="102539" y="198717"/>
                </a:lnTo>
                <a:lnTo>
                  <a:pt x="131679" y="163808"/>
                </a:lnTo>
                <a:lnTo>
                  <a:pt x="163808" y="131679"/>
                </a:lnTo>
                <a:lnTo>
                  <a:pt x="198717" y="102539"/>
                </a:lnTo>
                <a:lnTo>
                  <a:pt x="236194" y="76600"/>
                </a:lnTo>
                <a:lnTo>
                  <a:pt x="276028" y="54073"/>
                </a:lnTo>
                <a:lnTo>
                  <a:pt x="318008" y="35169"/>
                </a:lnTo>
                <a:lnTo>
                  <a:pt x="361924" y="20099"/>
                </a:lnTo>
                <a:lnTo>
                  <a:pt x="407564" y="9073"/>
                </a:lnTo>
                <a:lnTo>
                  <a:pt x="454718" y="2303"/>
                </a:lnTo>
                <a:lnTo>
                  <a:pt x="503174" y="0"/>
                </a:lnTo>
                <a:lnTo>
                  <a:pt x="2515869" y="0"/>
                </a:lnTo>
                <a:lnTo>
                  <a:pt x="2564325" y="2303"/>
                </a:lnTo>
                <a:lnTo>
                  <a:pt x="2611479" y="9073"/>
                </a:lnTo>
                <a:lnTo>
                  <a:pt x="2657119" y="20099"/>
                </a:lnTo>
                <a:lnTo>
                  <a:pt x="2701035" y="35169"/>
                </a:lnTo>
                <a:lnTo>
                  <a:pt x="2743015" y="54073"/>
                </a:lnTo>
                <a:lnTo>
                  <a:pt x="2782849" y="76600"/>
                </a:lnTo>
                <a:lnTo>
                  <a:pt x="2820326" y="102539"/>
                </a:lnTo>
                <a:lnTo>
                  <a:pt x="2855235" y="131679"/>
                </a:lnTo>
                <a:lnTo>
                  <a:pt x="2887364" y="163808"/>
                </a:lnTo>
                <a:lnTo>
                  <a:pt x="2916504" y="198717"/>
                </a:lnTo>
                <a:lnTo>
                  <a:pt x="2942443" y="236194"/>
                </a:lnTo>
                <a:lnTo>
                  <a:pt x="2964970" y="276028"/>
                </a:lnTo>
                <a:lnTo>
                  <a:pt x="2983874" y="318008"/>
                </a:lnTo>
                <a:lnTo>
                  <a:pt x="2998944" y="361924"/>
                </a:lnTo>
                <a:lnTo>
                  <a:pt x="3009970" y="407564"/>
                </a:lnTo>
                <a:lnTo>
                  <a:pt x="3016740" y="454718"/>
                </a:lnTo>
                <a:lnTo>
                  <a:pt x="3019043" y="503174"/>
                </a:lnTo>
                <a:lnTo>
                  <a:pt x="3019043" y="3652774"/>
                </a:lnTo>
                <a:lnTo>
                  <a:pt x="3016740" y="3701229"/>
                </a:lnTo>
                <a:lnTo>
                  <a:pt x="3009970" y="3748383"/>
                </a:lnTo>
                <a:lnTo>
                  <a:pt x="2998944" y="3794023"/>
                </a:lnTo>
                <a:lnTo>
                  <a:pt x="2983874" y="3837939"/>
                </a:lnTo>
                <a:lnTo>
                  <a:pt x="2964970" y="3879919"/>
                </a:lnTo>
                <a:lnTo>
                  <a:pt x="2942443" y="3919753"/>
                </a:lnTo>
                <a:lnTo>
                  <a:pt x="2916504" y="3957230"/>
                </a:lnTo>
                <a:lnTo>
                  <a:pt x="2887364" y="3992139"/>
                </a:lnTo>
                <a:lnTo>
                  <a:pt x="2855235" y="4024268"/>
                </a:lnTo>
                <a:lnTo>
                  <a:pt x="2820326" y="4053408"/>
                </a:lnTo>
                <a:lnTo>
                  <a:pt x="2782849" y="4079347"/>
                </a:lnTo>
                <a:lnTo>
                  <a:pt x="2743015" y="4101874"/>
                </a:lnTo>
                <a:lnTo>
                  <a:pt x="2701035" y="4120778"/>
                </a:lnTo>
                <a:lnTo>
                  <a:pt x="2657119" y="4135848"/>
                </a:lnTo>
                <a:lnTo>
                  <a:pt x="2611479" y="4146874"/>
                </a:lnTo>
                <a:lnTo>
                  <a:pt x="2564325" y="4153644"/>
                </a:lnTo>
                <a:lnTo>
                  <a:pt x="2515869" y="4155948"/>
                </a:lnTo>
                <a:lnTo>
                  <a:pt x="503174" y="4155948"/>
                </a:lnTo>
                <a:lnTo>
                  <a:pt x="454718" y="4153644"/>
                </a:lnTo>
                <a:lnTo>
                  <a:pt x="407564" y="4146874"/>
                </a:lnTo>
                <a:lnTo>
                  <a:pt x="361924" y="4135848"/>
                </a:lnTo>
                <a:lnTo>
                  <a:pt x="318008" y="4120778"/>
                </a:lnTo>
                <a:lnTo>
                  <a:pt x="276028" y="4101874"/>
                </a:lnTo>
                <a:lnTo>
                  <a:pt x="236194" y="4079347"/>
                </a:lnTo>
                <a:lnTo>
                  <a:pt x="198717" y="4053408"/>
                </a:lnTo>
                <a:lnTo>
                  <a:pt x="163808" y="4024268"/>
                </a:lnTo>
                <a:lnTo>
                  <a:pt x="131679" y="3992139"/>
                </a:lnTo>
                <a:lnTo>
                  <a:pt x="102539" y="3957230"/>
                </a:lnTo>
                <a:lnTo>
                  <a:pt x="76600" y="3919753"/>
                </a:lnTo>
                <a:lnTo>
                  <a:pt x="54073" y="3879919"/>
                </a:lnTo>
                <a:lnTo>
                  <a:pt x="35169" y="3837939"/>
                </a:lnTo>
                <a:lnTo>
                  <a:pt x="20099" y="3794023"/>
                </a:lnTo>
                <a:lnTo>
                  <a:pt x="9073" y="3748383"/>
                </a:lnTo>
                <a:lnTo>
                  <a:pt x="2303" y="3701229"/>
                </a:lnTo>
                <a:lnTo>
                  <a:pt x="0" y="3652774"/>
                </a:lnTo>
                <a:lnTo>
                  <a:pt x="0" y="503174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16"/>
          <p:cNvGrpSpPr/>
          <p:nvPr/>
        </p:nvGrpSpPr>
        <p:grpSpPr>
          <a:xfrm>
            <a:off x="5687567" y="2778251"/>
            <a:ext cx="622300" cy="969644"/>
            <a:chOff x="5687567" y="2778251"/>
            <a:chExt cx="622300" cy="969644"/>
          </a:xfrm>
        </p:grpSpPr>
        <p:sp>
          <p:nvSpPr>
            <p:cNvPr id="17" name="object 17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304800" y="0"/>
                  </a:moveTo>
                  <a:lnTo>
                    <a:pt x="0" y="0"/>
                  </a:lnTo>
                  <a:lnTo>
                    <a:pt x="304800" y="478536"/>
                  </a:lnTo>
                  <a:lnTo>
                    <a:pt x="0" y="957071"/>
                  </a:lnTo>
                  <a:lnTo>
                    <a:pt x="304800" y="957071"/>
                  </a:lnTo>
                  <a:lnTo>
                    <a:pt x="609600" y="47853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0" y="0"/>
                  </a:moveTo>
                  <a:lnTo>
                    <a:pt x="304800" y="0"/>
                  </a:lnTo>
                  <a:lnTo>
                    <a:pt x="609600" y="478536"/>
                  </a:lnTo>
                  <a:lnTo>
                    <a:pt x="304800" y="957071"/>
                  </a:lnTo>
                  <a:lnTo>
                    <a:pt x="0" y="957071"/>
                  </a:lnTo>
                  <a:lnTo>
                    <a:pt x="304800" y="4785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/>
          <p:nvPr/>
        </p:nvSpPr>
        <p:spPr>
          <a:xfrm>
            <a:off x="6880859" y="1284732"/>
            <a:ext cx="2862580" cy="4140835"/>
          </a:xfrm>
          <a:custGeom>
            <a:avLst/>
            <a:gdLst/>
            <a:ahLst/>
            <a:cxnLst/>
            <a:rect l="l" t="t" r="r" b="b"/>
            <a:pathLst>
              <a:path w="2862579" h="4140835">
                <a:moveTo>
                  <a:pt x="0" y="477012"/>
                </a:moveTo>
                <a:lnTo>
                  <a:pt x="2463" y="428248"/>
                </a:lnTo>
                <a:lnTo>
                  <a:pt x="9693" y="380891"/>
                </a:lnTo>
                <a:lnTo>
                  <a:pt x="21449" y="335181"/>
                </a:lnTo>
                <a:lnTo>
                  <a:pt x="37492" y="291357"/>
                </a:lnTo>
                <a:lnTo>
                  <a:pt x="57582" y="249661"/>
                </a:lnTo>
                <a:lnTo>
                  <a:pt x="81478" y="210331"/>
                </a:lnTo>
                <a:lnTo>
                  <a:pt x="108942" y="173608"/>
                </a:lnTo>
                <a:lnTo>
                  <a:pt x="139731" y="139731"/>
                </a:lnTo>
                <a:lnTo>
                  <a:pt x="173608" y="108942"/>
                </a:lnTo>
                <a:lnTo>
                  <a:pt x="210331" y="81478"/>
                </a:lnTo>
                <a:lnTo>
                  <a:pt x="249661" y="57582"/>
                </a:lnTo>
                <a:lnTo>
                  <a:pt x="291357" y="37492"/>
                </a:lnTo>
                <a:lnTo>
                  <a:pt x="335181" y="21449"/>
                </a:lnTo>
                <a:lnTo>
                  <a:pt x="380891" y="9693"/>
                </a:lnTo>
                <a:lnTo>
                  <a:pt x="428248" y="2463"/>
                </a:lnTo>
                <a:lnTo>
                  <a:pt x="477012" y="0"/>
                </a:lnTo>
                <a:lnTo>
                  <a:pt x="2385060" y="0"/>
                </a:lnTo>
                <a:lnTo>
                  <a:pt x="2433823" y="2463"/>
                </a:lnTo>
                <a:lnTo>
                  <a:pt x="2481180" y="9693"/>
                </a:lnTo>
                <a:lnTo>
                  <a:pt x="2526890" y="21449"/>
                </a:lnTo>
                <a:lnTo>
                  <a:pt x="2570714" y="37492"/>
                </a:lnTo>
                <a:lnTo>
                  <a:pt x="2612410" y="57582"/>
                </a:lnTo>
                <a:lnTo>
                  <a:pt x="2651740" y="81478"/>
                </a:lnTo>
                <a:lnTo>
                  <a:pt x="2688463" y="108942"/>
                </a:lnTo>
                <a:lnTo>
                  <a:pt x="2722340" y="139731"/>
                </a:lnTo>
                <a:lnTo>
                  <a:pt x="2753129" y="173608"/>
                </a:lnTo>
                <a:lnTo>
                  <a:pt x="2780593" y="210331"/>
                </a:lnTo>
                <a:lnTo>
                  <a:pt x="2804489" y="249661"/>
                </a:lnTo>
                <a:lnTo>
                  <a:pt x="2824579" y="291357"/>
                </a:lnTo>
                <a:lnTo>
                  <a:pt x="2840622" y="335181"/>
                </a:lnTo>
                <a:lnTo>
                  <a:pt x="2852378" y="380891"/>
                </a:lnTo>
                <a:lnTo>
                  <a:pt x="2859608" y="428248"/>
                </a:lnTo>
                <a:lnTo>
                  <a:pt x="2862072" y="477012"/>
                </a:lnTo>
                <a:lnTo>
                  <a:pt x="2862072" y="3663695"/>
                </a:lnTo>
                <a:lnTo>
                  <a:pt x="2859608" y="3712459"/>
                </a:lnTo>
                <a:lnTo>
                  <a:pt x="2852378" y="3759816"/>
                </a:lnTo>
                <a:lnTo>
                  <a:pt x="2840622" y="3805526"/>
                </a:lnTo>
                <a:lnTo>
                  <a:pt x="2824579" y="3849350"/>
                </a:lnTo>
                <a:lnTo>
                  <a:pt x="2804489" y="3891046"/>
                </a:lnTo>
                <a:lnTo>
                  <a:pt x="2780593" y="3930376"/>
                </a:lnTo>
                <a:lnTo>
                  <a:pt x="2753129" y="3967099"/>
                </a:lnTo>
                <a:lnTo>
                  <a:pt x="2722340" y="4000976"/>
                </a:lnTo>
                <a:lnTo>
                  <a:pt x="2688463" y="4031765"/>
                </a:lnTo>
                <a:lnTo>
                  <a:pt x="2651740" y="4059229"/>
                </a:lnTo>
                <a:lnTo>
                  <a:pt x="2612410" y="4083125"/>
                </a:lnTo>
                <a:lnTo>
                  <a:pt x="2570714" y="4103215"/>
                </a:lnTo>
                <a:lnTo>
                  <a:pt x="2526890" y="4119258"/>
                </a:lnTo>
                <a:lnTo>
                  <a:pt x="2481180" y="4131014"/>
                </a:lnTo>
                <a:lnTo>
                  <a:pt x="2433823" y="4138244"/>
                </a:lnTo>
                <a:lnTo>
                  <a:pt x="2385060" y="4140707"/>
                </a:lnTo>
                <a:lnTo>
                  <a:pt x="477012" y="4140707"/>
                </a:lnTo>
                <a:lnTo>
                  <a:pt x="428248" y="4138244"/>
                </a:lnTo>
                <a:lnTo>
                  <a:pt x="380891" y="4131014"/>
                </a:lnTo>
                <a:lnTo>
                  <a:pt x="335181" y="4119258"/>
                </a:lnTo>
                <a:lnTo>
                  <a:pt x="291357" y="4103215"/>
                </a:lnTo>
                <a:lnTo>
                  <a:pt x="249661" y="4083125"/>
                </a:lnTo>
                <a:lnTo>
                  <a:pt x="210331" y="4059229"/>
                </a:lnTo>
                <a:lnTo>
                  <a:pt x="173608" y="4031765"/>
                </a:lnTo>
                <a:lnTo>
                  <a:pt x="139731" y="4000976"/>
                </a:lnTo>
                <a:lnTo>
                  <a:pt x="108942" y="3967099"/>
                </a:lnTo>
                <a:lnTo>
                  <a:pt x="81478" y="3930376"/>
                </a:lnTo>
                <a:lnTo>
                  <a:pt x="57582" y="3891046"/>
                </a:lnTo>
                <a:lnTo>
                  <a:pt x="37492" y="3849350"/>
                </a:lnTo>
                <a:lnTo>
                  <a:pt x="21449" y="3805526"/>
                </a:lnTo>
                <a:lnTo>
                  <a:pt x="9693" y="3759816"/>
                </a:lnTo>
                <a:lnTo>
                  <a:pt x="2463" y="3712459"/>
                </a:lnTo>
                <a:lnTo>
                  <a:pt x="0" y="3663695"/>
                </a:lnTo>
                <a:lnTo>
                  <a:pt x="0" y="477012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924557" y="1763395"/>
            <a:ext cx="2785110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635" algn="ctr">
              <a:lnSpc>
                <a:spcPct val="101800"/>
              </a:lnSpc>
              <a:spcBef>
                <a:spcPts val="70"/>
              </a:spcBef>
            </a:pPr>
            <a:r>
              <a:rPr sz="1400" spc="-10" dirty="0">
                <a:latin typeface="Calibri"/>
                <a:cs typeface="Calibri"/>
              </a:rPr>
              <a:t>Протокол </a:t>
            </a:r>
            <a:r>
              <a:rPr sz="1400" spc="-5" dirty="0">
                <a:latin typeface="Calibri"/>
                <a:cs typeface="Calibri"/>
              </a:rPr>
              <a:t>от </a:t>
            </a:r>
            <a:r>
              <a:rPr sz="1400" dirty="0">
                <a:latin typeface="Calibri"/>
                <a:cs typeface="Calibri"/>
              </a:rPr>
              <a:t>11 </a:t>
            </a:r>
            <a:r>
              <a:rPr sz="1400" spc="-5" dirty="0">
                <a:latin typeface="Calibri"/>
                <a:cs typeface="Calibri"/>
              </a:rPr>
              <a:t>ноября 2020 </a:t>
            </a:r>
            <a:r>
              <a:rPr sz="1400" spc="-35" dirty="0">
                <a:latin typeface="Calibri"/>
                <a:cs typeface="Calibri"/>
              </a:rPr>
              <a:t>г. </a:t>
            </a:r>
            <a:r>
              <a:rPr sz="1400" dirty="0">
                <a:latin typeface="Calibri"/>
                <a:cs typeface="Calibri"/>
              </a:rPr>
              <a:t>№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Д04-7/04пр </a:t>
            </a:r>
            <a:r>
              <a:rPr sz="1400" spc="-10" dirty="0">
                <a:latin typeface="Calibri"/>
                <a:cs typeface="Calibri"/>
              </a:rPr>
              <a:t>заседания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Научно-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методического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совета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учебникам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4557" y="2848737"/>
            <a:ext cx="2785110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445" algn="just">
              <a:lnSpc>
                <a:spcPct val="101800"/>
              </a:lnSpc>
              <a:spcBef>
                <a:spcPts val="70"/>
              </a:spcBef>
            </a:pPr>
            <a:r>
              <a:rPr sz="1400" spc="-10" dirty="0">
                <a:latin typeface="Calibri"/>
                <a:cs typeface="Calibri"/>
              </a:rPr>
              <a:t>Протокол </a:t>
            </a:r>
            <a:r>
              <a:rPr sz="1400" spc="-5" dirty="0">
                <a:latin typeface="Calibri"/>
                <a:cs typeface="Calibri"/>
              </a:rPr>
              <a:t>от </a:t>
            </a:r>
            <a:r>
              <a:rPr sz="1400" dirty="0">
                <a:latin typeface="Calibri"/>
                <a:cs typeface="Calibri"/>
              </a:rPr>
              <a:t>13 </a:t>
            </a:r>
            <a:r>
              <a:rPr sz="1400" spc="-5" dirty="0">
                <a:latin typeface="Calibri"/>
                <a:cs typeface="Calibri"/>
              </a:rPr>
              <a:t>января 2021 </a:t>
            </a:r>
            <a:r>
              <a:rPr sz="1400" spc="-35" dirty="0">
                <a:latin typeface="Calibri"/>
                <a:cs typeface="Calibri"/>
              </a:rPr>
              <a:t>г. </a:t>
            </a:r>
            <a:r>
              <a:rPr sz="1400" dirty="0">
                <a:latin typeface="Calibri"/>
                <a:cs typeface="Calibri"/>
              </a:rPr>
              <a:t>№ ТВ-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1/04пр заочного </a:t>
            </a:r>
            <a:r>
              <a:rPr sz="1400" spc="-10" dirty="0">
                <a:latin typeface="Calibri"/>
                <a:cs typeface="Calibri"/>
              </a:rPr>
              <a:t>заседания </a:t>
            </a:r>
            <a:r>
              <a:rPr sz="1400" dirty="0">
                <a:latin typeface="Calibri"/>
                <a:cs typeface="Calibri"/>
              </a:rPr>
              <a:t>Научно-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методического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совета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учебникам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42845" y="3717416"/>
            <a:ext cx="2749550" cy="11087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Calibri"/>
                <a:cs typeface="Calibri"/>
              </a:rPr>
              <a:t>Приказ Министерства просвещения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РФ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18.12.2019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 695</a:t>
            </a:r>
            <a:endParaRPr sz="1400" dirty="0">
              <a:latin typeface="Calibri"/>
              <a:cs typeface="Calibri"/>
            </a:endParaRPr>
          </a:p>
          <a:p>
            <a:pPr marL="239395" marR="234950" indent="1270" algn="ctr">
              <a:lnSpc>
                <a:spcPct val="101899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Об утверждении Порядка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формирования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13829" y="1855165"/>
            <a:ext cx="2410460" cy="89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просвещения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РФ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1400"/>
              </a:lnSpc>
            </a:pPr>
            <a:r>
              <a:rPr sz="1400" spc="-5" dirty="0">
                <a:latin typeface="Calibri"/>
                <a:cs typeface="Calibri"/>
              </a:rPr>
              <a:t>Об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6364" y="2933776"/>
            <a:ext cx="2364105" cy="175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96850" indent="-286385" algn="r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Срок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действия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приказа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</a:p>
          <a:p>
            <a:pPr marR="163195" algn="r">
              <a:lnSpc>
                <a:spcPct val="100000"/>
              </a:lnSpc>
              <a:spcBef>
                <a:spcPts val="40"/>
              </a:spcBef>
            </a:pPr>
            <a:r>
              <a:rPr sz="1400" spc="-5" dirty="0">
                <a:latin typeface="Calibri"/>
                <a:cs typeface="Calibri"/>
              </a:rPr>
              <a:t>01.09.2022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 </a:t>
            </a:r>
            <a:r>
              <a:rPr sz="1400" spc="-5" dirty="0">
                <a:latin typeface="Calibri"/>
                <a:cs typeface="Calibri"/>
              </a:rPr>
              <a:t>31.08.2028</a:t>
            </a:r>
            <a:endParaRPr sz="1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1400"/>
              </a:lnSpc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Calibri"/>
                <a:cs typeface="Calibri"/>
              </a:rPr>
              <a:t>Будут </a:t>
            </a:r>
            <a:r>
              <a:rPr sz="1400" dirty="0">
                <a:latin typeface="Calibri"/>
                <a:cs typeface="Calibri"/>
              </a:rPr>
              <a:t>включены </a:t>
            </a:r>
            <a:r>
              <a:rPr sz="1400" b="1" spc="-5" dirty="0">
                <a:latin typeface="Calibri"/>
                <a:cs typeface="Calibri"/>
              </a:rPr>
              <a:t>учебники</a:t>
            </a:r>
            <a:r>
              <a:rPr sz="1400" spc="-5" dirty="0">
                <a:latin typeface="Calibri"/>
                <a:cs typeface="Calibri"/>
              </a:rPr>
              <a:t>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направленные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</a:p>
          <a:p>
            <a:pPr marL="299085" marR="540385">
              <a:lnSpc>
                <a:spcPct val="1014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дополнительную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экспертизу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2020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г.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Все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включены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</a:p>
          <a:p>
            <a:pPr marL="299085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ФПУ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24.09.2025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887" y="5703214"/>
            <a:ext cx="1111186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spc="-20" dirty="0">
                <a:latin typeface="Calibri"/>
                <a:cs typeface="Calibri"/>
              </a:rPr>
              <a:t>Новый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федеральный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перечень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учебников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(Проект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НПА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https://regulation.gov.ru/projects#npa=123831</a:t>
            </a:r>
            <a:r>
              <a:rPr sz="1800" spc="50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содержит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учебников,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прошедших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экспертизу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соответствие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требованиям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обновлённых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ФГОС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120523"/>
            <a:ext cx="6528434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spc="20" dirty="0"/>
              <a:t>Обновление</a:t>
            </a:r>
            <a:r>
              <a:rPr sz="1900" spc="-15" dirty="0"/>
              <a:t> </a:t>
            </a:r>
            <a:r>
              <a:rPr sz="1900" spc="65" dirty="0"/>
              <a:t>ФПУ</a:t>
            </a:r>
            <a:r>
              <a:rPr sz="1900" spc="-60" dirty="0"/>
              <a:t> </a:t>
            </a:r>
            <a:r>
              <a:rPr sz="1900" spc="10" dirty="0"/>
              <a:t>в</a:t>
            </a:r>
            <a:r>
              <a:rPr sz="1900" spc="-75" dirty="0"/>
              <a:t> </a:t>
            </a:r>
            <a:r>
              <a:rPr sz="1900" spc="10" dirty="0"/>
              <a:t>2022</a:t>
            </a:r>
            <a:r>
              <a:rPr sz="1900" spc="-45" dirty="0"/>
              <a:t> </a:t>
            </a:r>
            <a:r>
              <a:rPr sz="1900" spc="-15" dirty="0"/>
              <a:t>по</a:t>
            </a:r>
            <a:r>
              <a:rPr sz="1900" spc="-65" dirty="0"/>
              <a:t> </a:t>
            </a:r>
            <a:r>
              <a:rPr sz="1900" spc="-5" dirty="0"/>
              <a:t>результатам</a:t>
            </a:r>
            <a:r>
              <a:rPr sz="1900" spc="-10" dirty="0"/>
              <a:t> </a:t>
            </a:r>
            <a:r>
              <a:rPr sz="1900" dirty="0"/>
              <a:t>экспертизы</a:t>
            </a:r>
            <a:r>
              <a:rPr sz="1900" spc="-35" dirty="0"/>
              <a:t> </a:t>
            </a:r>
            <a:r>
              <a:rPr sz="1900" spc="10" dirty="0"/>
              <a:t>2021 </a:t>
            </a:r>
            <a:r>
              <a:rPr sz="1900" spc="-580" dirty="0"/>
              <a:t> </a:t>
            </a:r>
            <a:r>
              <a:rPr sz="1900" spc="15" dirty="0"/>
              <a:t>3</a:t>
            </a:r>
            <a:r>
              <a:rPr sz="1900" spc="-75" dirty="0"/>
              <a:t> </a:t>
            </a:r>
            <a:r>
              <a:rPr sz="1900" spc="-10" dirty="0"/>
              <a:t>квартал</a:t>
            </a:r>
            <a:r>
              <a:rPr sz="1900" spc="-20" dirty="0"/>
              <a:t> </a:t>
            </a:r>
            <a:r>
              <a:rPr sz="1900" spc="10" dirty="0"/>
              <a:t>2022</a:t>
            </a:r>
            <a:r>
              <a:rPr sz="1900" spc="-40" dirty="0"/>
              <a:t> </a:t>
            </a:r>
            <a:r>
              <a:rPr sz="1900" spc="5" dirty="0"/>
              <a:t>(ожидаемый</a:t>
            </a:r>
            <a:r>
              <a:rPr sz="1900" spc="-25" dirty="0"/>
              <a:t> срок)</a:t>
            </a:r>
            <a:endParaRPr sz="1900" dirty="0"/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5" name="object 15"/>
          <p:cNvGrpSpPr/>
          <p:nvPr/>
        </p:nvGrpSpPr>
        <p:grpSpPr>
          <a:xfrm>
            <a:off x="5687567" y="2778251"/>
            <a:ext cx="622300" cy="969644"/>
            <a:chOff x="5687567" y="2778251"/>
            <a:chExt cx="622300" cy="969644"/>
          </a:xfrm>
        </p:grpSpPr>
        <p:sp>
          <p:nvSpPr>
            <p:cNvPr id="16" name="object 16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304800" y="0"/>
                  </a:moveTo>
                  <a:lnTo>
                    <a:pt x="0" y="0"/>
                  </a:lnTo>
                  <a:lnTo>
                    <a:pt x="304800" y="478536"/>
                  </a:lnTo>
                  <a:lnTo>
                    <a:pt x="0" y="957071"/>
                  </a:lnTo>
                  <a:lnTo>
                    <a:pt x="304800" y="957071"/>
                  </a:lnTo>
                  <a:lnTo>
                    <a:pt x="609600" y="47853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0" y="0"/>
                  </a:moveTo>
                  <a:lnTo>
                    <a:pt x="304800" y="0"/>
                  </a:lnTo>
                  <a:lnTo>
                    <a:pt x="609600" y="478536"/>
                  </a:lnTo>
                  <a:lnTo>
                    <a:pt x="304800" y="957071"/>
                  </a:lnTo>
                  <a:lnTo>
                    <a:pt x="0" y="957071"/>
                  </a:lnTo>
                  <a:lnTo>
                    <a:pt x="304800" y="4785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/>
          <p:nvPr/>
        </p:nvSpPr>
        <p:spPr>
          <a:xfrm>
            <a:off x="6880859" y="1284732"/>
            <a:ext cx="2828925" cy="4140835"/>
          </a:xfrm>
          <a:custGeom>
            <a:avLst/>
            <a:gdLst/>
            <a:ahLst/>
            <a:cxnLst/>
            <a:rect l="l" t="t" r="r" b="b"/>
            <a:pathLst>
              <a:path w="2828925" h="4140835">
                <a:moveTo>
                  <a:pt x="0" y="471423"/>
                </a:moveTo>
                <a:lnTo>
                  <a:pt x="2434" y="423225"/>
                </a:lnTo>
                <a:lnTo>
                  <a:pt x="9578" y="376418"/>
                </a:lnTo>
                <a:lnTo>
                  <a:pt x="21195" y="331240"/>
                </a:lnTo>
                <a:lnTo>
                  <a:pt x="37048" y="287928"/>
                </a:lnTo>
                <a:lnTo>
                  <a:pt x="56900" y="246719"/>
                </a:lnTo>
                <a:lnTo>
                  <a:pt x="80514" y="207850"/>
                </a:lnTo>
                <a:lnTo>
                  <a:pt x="107653" y="171558"/>
                </a:lnTo>
                <a:lnTo>
                  <a:pt x="138080" y="138080"/>
                </a:lnTo>
                <a:lnTo>
                  <a:pt x="171558" y="107653"/>
                </a:lnTo>
                <a:lnTo>
                  <a:pt x="207850" y="80514"/>
                </a:lnTo>
                <a:lnTo>
                  <a:pt x="246719" y="56900"/>
                </a:lnTo>
                <a:lnTo>
                  <a:pt x="287928" y="37048"/>
                </a:lnTo>
                <a:lnTo>
                  <a:pt x="331240" y="21195"/>
                </a:lnTo>
                <a:lnTo>
                  <a:pt x="376418" y="9578"/>
                </a:lnTo>
                <a:lnTo>
                  <a:pt x="423225" y="2434"/>
                </a:lnTo>
                <a:lnTo>
                  <a:pt x="471424" y="0"/>
                </a:lnTo>
                <a:lnTo>
                  <a:pt x="2357120" y="0"/>
                </a:lnTo>
                <a:lnTo>
                  <a:pt x="2405318" y="2434"/>
                </a:lnTo>
                <a:lnTo>
                  <a:pt x="2452125" y="9578"/>
                </a:lnTo>
                <a:lnTo>
                  <a:pt x="2497303" y="21195"/>
                </a:lnTo>
                <a:lnTo>
                  <a:pt x="2540615" y="37048"/>
                </a:lnTo>
                <a:lnTo>
                  <a:pt x="2581824" y="56900"/>
                </a:lnTo>
                <a:lnTo>
                  <a:pt x="2620693" y="80514"/>
                </a:lnTo>
                <a:lnTo>
                  <a:pt x="2656985" y="107653"/>
                </a:lnTo>
                <a:lnTo>
                  <a:pt x="2690463" y="138080"/>
                </a:lnTo>
                <a:lnTo>
                  <a:pt x="2720890" y="171558"/>
                </a:lnTo>
                <a:lnTo>
                  <a:pt x="2748029" y="207850"/>
                </a:lnTo>
                <a:lnTo>
                  <a:pt x="2771643" y="246719"/>
                </a:lnTo>
                <a:lnTo>
                  <a:pt x="2791495" y="287928"/>
                </a:lnTo>
                <a:lnTo>
                  <a:pt x="2807348" y="331240"/>
                </a:lnTo>
                <a:lnTo>
                  <a:pt x="2818965" y="376418"/>
                </a:lnTo>
                <a:lnTo>
                  <a:pt x="2826109" y="423225"/>
                </a:lnTo>
                <a:lnTo>
                  <a:pt x="2828544" y="471423"/>
                </a:lnTo>
                <a:lnTo>
                  <a:pt x="2828544" y="3669283"/>
                </a:lnTo>
                <a:lnTo>
                  <a:pt x="2826109" y="3717482"/>
                </a:lnTo>
                <a:lnTo>
                  <a:pt x="2818965" y="3764289"/>
                </a:lnTo>
                <a:lnTo>
                  <a:pt x="2807348" y="3809467"/>
                </a:lnTo>
                <a:lnTo>
                  <a:pt x="2791495" y="3852779"/>
                </a:lnTo>
                <a:lnTo>
                  <a:pt x="2771643" y="3893988"/>
                </a:lnTo>
                <a:lnTo>
                  <a:pt x="2748029" y="3932857"/>
                </a:lnTo>
                <a:lnTo>
                  <a:pt x="2720890" y="3969149"/>
                </a:lnTo>
                <a:lnTo>
                  <a:pt x="2690463" y="4002627"/>
                </a:lnTo>
                <a:lnTo>
                  <a:pt x="2656985" y="4033054"/>
                </a:lnTo>
                <a:lnTo>
                  <a:pt x="2620693" y="4060193"/>
                </a:lnTo>
                <a:lnTo>
                  <a:pt x="2581824" y="4083807"/>
                </a:lnTo>
                <a:lnTo>
                  <a:pt x="2540615" y="4103659"/>
                </a:lnTo>
                <a:lnTo>
                  <a:pt x="2497303" y="4119512"/>
                </a:lnTo>
                <a:lnTo>
                  <a:pt x="2452125" y="4131129"/>
                </a:lnTo>
                <a:lnTo>
                  <a:pt x="2405318" y="4138273"/>
                </a:lnTo>
                <a:lnTo>
                  <a:pt x="2357120" y="4140707"/>
                </a:lnTo>
                <a:lnTo>
                  <a:pt x="471424" y="4140707"/>
                </a:lnTo>
                <a:lnTo>
                  <a:pt x="423225" y="4138273"/>
                </a:lnTo>
                <a:lnTo>
                  <a:pt x="376418" y="4131129"/>
                </a:lnTo>
                <a:lnTo>
                  <a:pt x="331240" y="4119512"/>
                </a:lnTo>
                <a:lnTo>
                  <a:pt x="287928" y="4103659"/>
                </a:lnTo>
                <a:lnTo>
                  <a:pt x="246719" y="4083807"/>
                </a:lnTo>
                <a:lnTo>
                  <a:pt x="207850" y="4060193"/>
                </a:lnTo>
                <a:lnTo>
                  <a:pt x="171558" y="4033054"/>
                </a:lnTo>
                <a:lnTo>
                  <a:pt x="138080" y="4002627"/>
                </a:lnTo>
                <a:lnTo>
                  <a:pt x="107653" y="3969149"/>
                </a:lnTo>
                <a:lnTo>
                  <a:pt x="80514" y="3932857"/>
                </a:lnTo>
                <a:lnTo>
                  <a:pt x="56900" y="3893988"/>
                </a:lnTo>
                <a:lnTo>
                  <a:pt x="37048" y="3852779"/>
                </a:lnTo>
                <a:lnTo>
                  <a:pt x="21195" y="3809467"/>
                </a:lnTo>
                <a:lnTo>
                  <a:pt x="9578" y="3764289"/>
                </a:lnTo>
                <a:lnTo>
                  <a:pt x="2434" y="3717482"/>
                </a:lnTo>
                <a:lnTo>
                  <a:pt x="0" y="3669283"/>
                </a:lnTo>
                <a:lnTo>
                  <a:pt x="0" y="471423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7013829" y="1855165"/>
            <a:ext cx="2410460" cy="89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просвещения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РФ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1400"/>
              </a:lnSpc>
            </a:pPr>
            <a:r>
              <a:rPr sz="1400" spc="-5" dirty="0">
                <a:latin typeface="Calibri"/>
                <a:cs typeface="Calibri"/>
              </a:rPr>
              <a:t>Об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76364" y="2933776"/>
            <a:ext cx="2519680" cy="675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Calibri"/>
                <a:cs typeface="Calibri"/>
              </a:rPr>
              <a:t>Будут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включены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учебники</a:t>
            </a:r>
            <a:r>
              <a:rPr sz="1400" spc="-5" dirty="0">
                <a:latin typeface="Calibri"/>
                <a:cs typeface="Calibri"/>
              </a:rPr>
              <a:t>,</a:t>
            </a:r>
            <a:endParaRPr sz="1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400" spc="-5" dirty="0">
                <a:latin typeface="Calibri"/>
                <a:cs typeface="Calibri"/>
              </a:rPr>
              <a:t>поданные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экспертизу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Calibri"/>
                <a:cs typeface="Calibri"/>
              </a:rPr>
              <a:t>период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20.02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20.04.2021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887" y="5703214"/>
            <a:ext cx="1111186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spc="-20" dirty="0">
                <a:latin typeface="Calibri"/>
                <a:cs typeface="Calibri"/>
              </a:rPr>
              <a:t>Новый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федеральный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перечень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учебников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(Проект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НПА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https://regulation.gov.ru/projects#npa=123831</a:t>
            </a:r>
            <a:r>
              <a:rPr sz="1800" spc="50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содержит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учебников,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прошедших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экспертизу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соответствие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требованиям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обновлённых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ФГОС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2035" y="1301496"/>
            <a:ext cx="3019425" cy="4156075"/>
          </a:xfrm>
          <a:custGeom>
            <a:avLst/>
            <a:gdLst/>
            <a:ahLst/>
            <a:cxnLst/>
            <a:rect l="l" t="t" r="r" b="b"/>
            <a:pathLst>
              <a:path w="3019425" h="4156075">
                <a:moveTo>
                  <a:pt x="0" y="503174"/>
                </a:moveTo>
                <a:lnTo>
                  <a:pt x="2303" y="454718"/>
                </a:lnTo>
                <a:lnTo>
                  <a:pt x="9073" y="407564"/>
                </a:lnTo>
                <a:lnTo>
                  <a:pt x="20099" y="361924"/>
                </a:lnTo>
                <a:lnTo>
                  <a:pt x="35169" y="318008"/>
                </a:lnTo>
                <a:lnTo>
                  <a:pt x="54073" y="276028"/>
                </a:lnTo>
                <a:lnTo>
                  <a:pt x="76600" y="236194"/>
                </a:lnTo>
                <a:lnTo>
                  <a:pt x="102539" y="198717"/>
                </a:lnTo>
                <a:lnTo>
                  <a:pt x="131679" y="163808"/>
                </a:lnTo>
                <a:lnTo>
                  <a:pt x="163808" y="131679"/>
                </a:lnTo>
                <a:lnTo>
                  <a:pt x="198717" y="102539"/>
                </a:lnTo>
                <a:lnTo>
                  <a:pt x="236194" y="76600"/>
                </a:lnTo>
                <a:lnTo>
                  <a:pt x="276028" y="54073"/>
                </a:lnTo>
                <a:lnTo>
                  <a:pt x="318008" y="35169"/>
                </a:lnTo>
                <a:lnTo>
                  <a:pt x="361924" y="20099"/>
                </a:lnTo>
                <a:lnTo>
                  <a:pt x="407564" y="9073"/>
                </a:lnTo>
                <a:lnTo>
                  <a:pt x="454718" y="2303"/>
                </a:lnTo>
                <a:lnTo>
                  <a:pt x="503174" y="0"/>
                </a:lnTo>
                <a:lnTo>
                  <a:pt x="2515869" y="0"/>
                </a:lnTo>
                <a:lnTo>
                  <a:pt x="2564325" y="2303"/>
                </a:lnTo>
                <a:lnTo>
                  <a:pt x="2611479" y="9073"/>
                </a:lnTo>
                <a:lnTo>
                  <a:pt x="2657119" y="20099"/>
                </a:lnTo>
                <a:lnTo>
                  <a:pt x="2701035" y="35169"/>
                </a:lnTo>
                <a:lnTo>
                  <a:pt x="2743015" y="54073"/>
                </a:lnTo>
                <a:lnTo>
                  <a:pt x="2782849" y="76600"/>
                </a:lnTo>
                <a:lnTo>
                  <a:pt x="2820326" y="102539"/>
                </a:lnTo>
                <a:lnTo>
                  <a:pt x="2855235" y="131679"/>
                </a:lnTo>
                <a:lnTo>
                  <a:pt x="2887364" y="163808"/>
                </a:lnTo>
                <a:lnTo>
                  <a:pt x="2916504" y="198717"/>
                </a:lnTo>
                <a:lnTo>
                  <a:pt x="2942443" y="236194"/>
                </a:lnTo>
                <a:lnTo>
                  <a:pt x="2964970" y="276028"/>
                </a:lnTo>
                <a:lnTo>
                  <a:pt x="2983874" y="318008"/>
                </a:lnTo>
                <a:lnTo>
                  <a:pt x="2998944" y="361924"/>
                </a:lnTo>
                <a:lnTo>
                  <a:pt x="3009970" y="407564"/>
                </a:lnTo>
                <a:lnTo>
                  <a:pt x="3016740" y="454718"/>
                </a:lnTo>
                <a:lnTo>
                  <a:pt x="3019043" y="503174"/>
                </a:lnTo>
                <a:lnTo>
                  <a:pt x="3019043" y="3652774"/>
                </a:lnTo>
                <a:lnTo>
                  <a:pt x="3016740" y="3701229"/>
                </a:lnTo>
                <a:lnTo>
                  <a:pt x="3009970" y="3748383"/>
                </a:lnTo>
                <a:lnTo>
                  <a:pt x="2998944" y="3794023"/>
                </a:lnTo>
                <a:lnTo>
                  <a:pt x="2983874" y="3837939"/>
                </a:lnTo>
                <a:lnTo>
                  <a:pt x="2964970" y="3879919"/>
                </a:lnTo>
                <a:lnTo>
                  <a:pt x="2942443" y="3919753"/>
                </a:lnTo>
                <a:lnTo>
                  <a:pt x="2916504" y="3957230"/>
                </a:lnTo>
                <a:lnTo>
                  <a:pt x="2887364" y="3992139"/>
                </a:lnTo>
                <a:lnTo>
                  <a:pt x="2855235" y="4024268"/>
                </a:lnTo>
                <a:lnTo>
                  <a:pt x="2820326" y="4053408"/>
                </a:lnTo>
                <a:lnTo>
                  <a:pt x="2782849" y="4079347"/>
                </a:lnTo>
                <a:lnTo>
                  <a:pt x="2743015" y="4101874"/>
                </a:lnTo>
                <a:lnTo>
                  <a:pt x="2701035" y="4120778"/>
                </a:lnTo>
                <a:lnTo>
                  <a:pt x="2657119" y="4135848"/>
                </a:lnTo>
                <a:lnTo>
                  <a:pt x="2611479" y="4146874"/>
                </a:lnTo>
                <a:lnTo>
                  <a:pt x="2564325" y="4153644"/>
                </a:lnTo>
                <a:lnTo>
                  <a:pt x="2515869" y="4155948"/>
                </a:lnTo>
                <a:lnTo>
                  <a:pt x="503174" y="4155948"/>
                </a:lnTo>
                <a:lnTo>
                  <a:pt x="454718" y="4153644"/>
                </a:lnTo>
                <a:lnTo>
                  <a:pt x="407564" y="4146874"/>
                </a:lnTo>
                <a:lnTo>
                  <a:pt x="361924" y="4135848"/>
                </a:lnTo>
                <a:lnTo>
                  <a:pt x="318008" y="4120778"/>
                </a:lnTo>
                <a:lnTo>
                  <a:pt x="276028" y="4101874"/>
                </a:lnTo>
                <a:lnTo>
                  <a:pt x="236194" y="4079347"/>
                </a:lnTo>
                <a:lnTo>
                  <a:pt x="198717" y="4053408"/>
                </a:lnTo>
                <a:lnTo>
                  <a:pt x="163808" y="4024268"/>
                </a:lnTo>
                <a:lnTo>
                  <a:pt x="131679" y="3992139"/>
                </a:lnTo>
                <a:lnTo>
                  <a:pt x="102539" y="3957230"/>
                </a:lnTo>
                <a:lnTo>
                  <a:pt x="76600" y="3919753"/>
                </a:lnTo>
                <a:lnTo>
                  <a:pt x="54073" y="3879919"/>
                </a:lnTo>
                <a:lnTo>
                  <a:pt x="35169" y="3837939"/>
                </a:lnTo>
                <a:lnTo>
                  <a:pt x="20099" y="3794023"/>
                </a:lnTo>
                <a:lnTo>
                  <a:pt x="9073" y="3748383"/>
                </a:lnTo>
                <a:lnTo>
                  <a:pt x="2303" y="3701229"/>
                </a:lnTo>
                <a:lnTo>
                  <a:pt x="0" y="3652774"/>
                </a:lnTo>
                <a:lnTo>
                  <a:pt x="0" y="503174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1924557" y="1763395"/>
            <a:ext cx="2785110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1270" algn="ctr">
              <a:lnSpc>
                <a:spcPct val="101800"/>
              </a:lnSpc>
              <a:spcBef>
                <a:spcPts val="70"/>
              </a:spcBef>
            </a:pPr>
            <a:r>
              <a:rPr sz="1400" spc="-10" dirty="0">
                <a:latin typeface="Calibri"/>
                <a:cs typeface="Calibri"/>
              </a:rPr>
              <a:t>Протокол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декабря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2021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ТВ-62/04пр </a:t>
            </a:r>
            <a:r>
              <a:rPr sz="1400" spc="-10" dirty="0">
                <a:latin typeface="Calibri"/>
                <a:cs typeface="Calibri"/>
              </a:rPr>
              <a:t>заседания </a:t>
            </a:r>
            <a:r>
              <a:rPr sz="1400" dirty="0">
                <a:latin typeface="Calibri"/>
                <a:cs typeface="Calibri"/>
              </a:rPr>
              <a:t>Научно-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методического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совета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учебникам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4557" y="2848737"/>
            <a:ext cx="2785110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1270" algn="ctr">
              <a:lnSpc>
                <a:spcPct val="101800"/>
              </a:lnSpc>
              <a:spcBef>
                <a:spcPts val="70"/>
              </a:spcBef>
            </a:pPr>
            <a:r>
              <a:rPr sz="1400" spc="-10" dirty="0">
                <a:latin typeface="Calibri"/>
                <a:cs typeface="Calibri"/>
              </a:rPr>
              <a:t>Протокол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декабря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2021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ТВ-70/04пр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заседания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Научно-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методического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совета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учебникам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2845" y="3717416"/>
            <a:ext cx="2749550" cy="11087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Calibri"/>
                <a:cs typeface="Calibri"/>
              </a:rPr>
              <a:t>Приказ Министерства просвещения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РФ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18.12.2019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 695</a:t>
            </a:r>
            <a:endParaRPr sz="1400" dirty="0">
              <a:latin typeface="Calibri"/>
              <a:cs typeface="Calibri"/>
            </a:endParaRPr>
          </a:p>
          <a:p>
            <a:pPr marL="239395" marR="234950" indent="1270" algn="ctr">
              <a:lnSpc>
                <a:spcPct val="101899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Об утверждении Порядка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формирования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120523"/>
            <a:ext cx="9304655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spc="20" dirty="0"/>
              <a:t>Обновление</a:t>
            </a:r>
            <a:r>
              <a:rPr sz="1900" spc="-5" dirty="0"/>
              <a:t> </a:t>
            </a:r>
            <a:r>
              <a:rPr sz="1900" spc="65" dirty="0"/>
              <a:t>ФПУ</a:t>
            </a:r>
            <a:r>
              <a:rPr sz="1900" spc="-55" dirty="0"/>
              <a:t> </a:t>
            </a:r>
            <a:r>
              <a:rPr sz="1900" spc="10" dirty="0"/>
              <a:t>в</a:t>
            </a:r>
            <a:r>
              <a:rPr sz="1900" spc="-65" dirty="0"/>
              <a:t> </a:t>
            </a:r>
            <a:r>
              <a:rPr sz="1900" spc="10" dirty="0"/>
              <a:t>2022</a:t>
            </a:r>
            <a:r>
              <a:rPr sz="1900" spc="-40" dirty="0"/>
              <a:t> </a:t>
            </a:r>
            <a:r>
              <a:rPr sz="1900" spc="-15" dirty="0"/>
              <a:t>по</a:t>
            </a:r>
            <a:r>
              <a:rPr sz="1900" spc="-60" dirty="0"/>
              <a:t> </a:t>
            </a:r>
            <a:r>
              <a:rPr sz="1900" spc="-5" dirty="0"/>
              <a:t>результатам</a:t>
            </a:r>
            <a:r>
              <a:rPr sz="1900" dirty="0"/>
              <a:t> экспертизы</a:t>
            </a:r>
            <a:r>
              <a:rPr sz="1900" spc="-30" dirty="0"/>
              <a:t> </a:t>
            </a:r>
            <a:r>
              <a:rPr sz="1900" spc="10" dirty="0"/>
              <a:t>на</a:t>
            </a:r>
            <a:r>
              <a:rPr sz="1900" spc="-65" dirty="0"/>
              <a:t> </a:t>
            </a:r>
            <a:r>
              <a:rPr sz="1900" spc="5" dirty="0"/>
              <a:t>соответствие</a:t>
            </a:r>
            <a:r>
              <a:rPr sz="1900" spc="-5" dirty="0"/>
              <a:t> </a:t>
            </a:r>
            <a:r>
              <a:rPr sz="1900" spc="80" dirty="0"/>
              <a:t>ФГОС</a:t>
            </a:r>
            <a:r>
              <a:rPr sz="1900" spc="-5" dirty="0"/>
              <a:t> </a:t>
            </a:r>
            <a:r>
              <a:rPr sz="1900" spc="-60" dirty="0"/>
              <a:t>- </a:t>
            </a:r>
            <a:r>
              <a:rPr sz="1900" spc="15" dirty="0"/>
              <a:t>2021 </a:t>
            </a:r>
            <a:r>
              <a:rPr sz="1900" spc="-580" dirty="0"/>
              <a:t> </a:t>
            </a:r>
            <a:r>
              <a:rPr sz="1900" spc="15" dirty="0"/>
              <a:t>4</a:t>
            </a:r>
            <a:r>
              <a:rPr sz="1900" spc="-75" dirty="0"/>
              <a:t> </a:t>
            </a:r>
            <a:r>
              <a:rPr sz="1900" spc="-10" dirty="0"/>
              <a:t>квартал</a:t>
            </a:r>
            <a:r>
              <a:rPr sz="1900" spc="-20" dirty="0"/>
              <a:t> </a:t>
            </a:r>
            <a:r>
              <a:rPr sz="1900" spc="10" dirty="0"/>
              <a:t>2022</a:t>
            </a:r>
            <a:r>
              <a:rPr sz="1900" spc="-40" dirty="0"/>
              <a:t> </a:t>
            </a:r>
            <a:r>
              <a:rPr sz="1900" spc="5" dirty="0"/>
              <a:t>(ожидаемый</a:t>
            </a:r>
            <a:r>
              <a:rPr sz="1900" spc="-25" dirty="0"/>
              <a:t> срок)</a:t>
            </a:r>
            <a:endParaRPr sz="1900" dirty="0"/>
          </a:p>
        </p:txBody>
      </p:sp>
      <p:sp>
        <p:nvSpPr>
          <p:cNvPr id="3" name="object 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5" name="object 15"/>
          <p:cNvGrpSpPr/>
          <p:nvPr/>
        </p:nvGrpSpPr>
        <p:grpSpPr>
          <a:xfrm>
            <a:off x="5687567" y="2778251"/>
            <a:ext cx="622300" cy="969644"/>
            <a:chOff x="5687567" y="2778251"/>
            <a:chExt cx="622300" cy="969644"/>
          </a:xfrm>
        </p:grpSpPr>
        <p:sp>
          <p:nvSpPr>
            <p:cNvPr id="16" name="object 16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304800" y="0"/>
                  </a:moveTo>
                  <a:lnTo>
                    <a:pt x="0" y="0"/>
                  </a:lnTo>
                  <a:lnTo>
                    <a:pt x="304800" y="478536"/>
                  </a:lnTo>
                  <a:lnTo>
                    <a:pt x="0" y="957071"/>
                  </a:lnTo>
                  <a:lnTo>
                    <a:pt x="304800" y="957071"/>
                  </a:lnTo>
                  <a:lnTo>
                    <a:pt x="609600" y="47853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3663" y="2784347"/>
              <a:ext cx="609600" cy="957580"/>
            </a:xfrm>
            <a:custGeom>
              <a:avLst/>
              <a:gdLst/>
              <a:ahLst/>
              <a:cxnLst/>
              <a:rect l="l" t="t" r="r" b="b"/>
              <a:pathLst>
                <a:path w="609600" h="957579">
                  <a:moveTo>
                    <a:pt x="0" y="0"/>
                  </a:moveTo>
                  <a:lnTo>
                    <a:pt x="304800" y="0"/>
                  </a:lnTo>
                  <a:lnTo>
                    <a:pt x="609600" y="478536"/>
                  </a:lnTo>
                  <a:lnTo>
                    <a:pt x="304800" y="957071"/>
                  </a:lnTo>
                  <a:lnTo>
                    <a:pt x="0" y="957071"/>
                  </a:lnTo>
                  <a:lnTo>
                    <a:pt x="304800" y="4785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/>
          <p:nvPr/>
        </p:nvSpPr>
        <p:spPr>
          <a:xfrm>
            <a:off x="6880859" y="1284732"/>
            <a:ext cx="2828925" cy="4140835"/>
          </a:xfrm>
          <a:custGeom>
            <a:avLst/>
            <a:gdLst/>
            <a:ahLst/>
            <a:cxnLst/>
            <a:rect l="l" t="t" r="r" b="b"/>
            <a:pathLst>
              <a:path w="2828925" h="4140835">
                <a:moveTo>
                  <a:pt x="0" y="471423"/>
                </a:moveTo>
                <a:lnTo>
                  <a:pt x="2434" y="423225"/>
                </a:lnTo>
                <a:lnTo>
                  <a:pt x="9578" y="376418"/>
                </a:lnTo>
                <a:lnTo>
                  <a:pt x="21195" y="331240"/>
                </a:lnTo>
                <a:lnTo>
                  <a:pt x="37048" y="287928"/>
                </a:lnTo>
                <a:lnTo>
                  <a:pt x="56900" y="246719"/>
                </a:lnTo>
                <a:lnTo>
                  <a:pt x="80514" y="207850"/>
                </a:lnTo>
                <a:lnTo>
                  <a:pt x="107653" y="171558"/>
                </a:lnTo>
                <a:lnTo>
                  <a:pt x="138080" y="138080"/>
                </a:lnTo>
                <a:lnTo>
                  <a:pt x="171558" y="107653"/>
                </a:lnTo>
                <a:lnTo>
                  <a:pt x="207850" y="80514"/>
                </a:lnTo>
                <a:lnTo>
                  <a:pt x="246719" y="56900"/>
                </a:lnTo>
                <a:lnTo>
                  <a:pt x="287928" y="37048"/>
                </a:lnTo>
                <a:lnTo>
                  <a:pt x="331240" y="21195"/>
                </a:lnTo>
                <a:lnTo>
                  <a:pt x="376418" y="9578"/>
                </a:lnTo>
                <a:lnTo>
                  <a:pt x="423225" y="2434"/>
                </a:lnTo>
                <a:lnTo>
                  <a:pt x="471424" y="0"/>
                </a:lnTo>
                <a:lnTo>
                  <a:pt x="2357120" y="0"/>
                </a:lnTo>
                <a:lnTo>
                  <a:pt x="2405318" y="2434"/>
                </a:lnTo>
                <a:lnTo>
                  <a:pt x="2452125" y="9578"/>
                </a:lnTo>
                <a:lnTo>
                  <a:pt x="2497303" y="21195"/>
                </a:lnTo>
                <a:lnTo>
                  <a:pt x="2540615" y="37048"/>
                </a:lnTo>
                <a:lnTo>
                  <a:pt x="2581824" y="56900"/>
                </a:lnTo>
                <a:lnTo>
                  <a:pt x="2620693" y="80514"/>
                </a:lnTo>
                <a:lnTo>
                  <a:pt x="2656985" y="107653"/>
                </a:lnTo>
                <a:lnTo>
                  <a:pt x="2690463" y="138080"/>
                </a:lnTo>
                <a:lnTo>
                  <a:pt x="2720890" y="171558"/>
                </a:lnTo>
                <a:lnTo>
                  <a:pt x="2748029" y="207850"/>
                </a:lnTo>
                <a:lnTo>
                  <a:pt x="2771643" y="246719"/>
                </a:lnTo>
                <a:lnTo>
                  <a:pt x="2791495" y="287928"/>
                </a:lnTo>
                <a:lnTo>
                  <a:pt x="2807348" y="331240"/>
                </a:lnTo>
                <a:lnTo>
                  <a:pt x="2818965" y="376418"/>
                </a:lnTo>
                <a:lnTo>
                  <a:pt x="2826109" y="423225"/>
                </a:lnTo>
                <a:lnTo>
                  <a:pt x="2828544" y="471423"/>
                </a:lnTo>
                <a:lnTo>
                  <a:pt x="2828544" y="3669283"/>
                </a:lnTo>
                <a:lnTo>
                  <a:pt x="2826109" y="3717482"/>
                </a:lnTo>
                <a:lnTo>
                  <a:pt x="2818965" y="3764289"/>
                </a:lnTo>
                <a:lnTo>
                  <a:pt x="2807348" y="3809467"/>
                </a:lnTo>
                <a:lnTo>
                  <a:pt x="2791495" y="3852779"/>
                </a:lnTo>
                <a:lnTo>
                  <a:pt x="2771643" y="3893988"/>
                </a:lnTo>
                <a:lnTo>
                  <a:pt x="2748029" y="3932857"/>
                </a:lnTo>
                <a:lnTo>
                  <a:pt x="2720890" y="3969149"/>
                </a:lnTo>
                <a:lnTo>
                  <a:pt x="2690463" y="4002627"/>
                </a:lnTo>
                <a:lnTo>
                  <a:pt x="2656985" y="4033054"/>
                </a:lnTo>
                <a:lnTo>
                  <a:pt x="2620693" y="4060193"/>
                </a:lnTo>
                <a:lnTo>
                  <a:pt x="2581824" y="4083807"/>
                </a:lnTo>
                <a:lnTo>
                  <a:pt x="2540615" y="4103659"/>
                </a:lnTo>
                <a:lnTo>
                  <a:pt x="2497303" y="4119512"/>
                </a:lnTo>
                <a:lnTo>
                  <a:pt x="2452125" y="4131129"/>
                </a:lnTo>
                <a:lnTo>
                  <a:pt x="2405318" y="4138273"/>
                </a:lnTo>
                <a:lnTo>
                  <a:pt x="2357120" y="4140707"/>
                </a:lnTo>
                <a:lnTo>
                  <a:pt x="471424" y="4140707"/>
                </a:lnTo>
                <a:lnTo>
                  <a:pt x="423225" y="4138273"/>
                </a:lnTo>
                <a:lnTo>
                  <a:pt x="376418" y="4131129"/>
                </a:lnTo>
                <a:lnTo>
                  <a:pt x="331240" y="4119512"/>
                </a:lnTo>
                <a:lnTo>
                  <a:pt x="287928" y="4103659"/>
                </a:lnTo>
                <a:lnTo>
                  <a:pt x="246719" y="4083807"/>
                </a:lnTo>
                <a:lnTo>
                  <a:pt x="207850" y="4060193"/>
                </a:lnTo>
                <a:lnTo>
                  <a:pt x="171558" y="4033054"/>
                </a:lnTo>
                <a:lnTo>
                  <a:pt x="138080" y="4002627"/>
                </a:lnTo>
                <a:lnTo>
                  <a:pt x="107653" y="3969149"/>
                </a:lnTo>
                <a:lnTo>
                  <a:pt x="80514" y="3932857"/>
                </a:lnTo>
                <a:lnTo>
                  <a:pt x="56900" y="3893988"/>
                </a:lnTo>
                <a:lnTo>
                  <a:pt x="37048" y="3852779"/>
                </a:lnTo>
                <a:lnTo>
                  <a:pt x="21195" y="3809467"/>
                </a:lnTo>
                <a:lnTo>
                  <a:pt x="9578" y="3764289"/>
                </a:lnTo>
                <a:lnTo>
                  <a:pt x="2434" y="3717482"/>
                </a:lnTo>
                <a:lnTo>
                  <a:pt x="0" y="3669283"/>
                </a:lnTo>
                <a:lnTo>
                  <a:pt x="0" y="471423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976364" y="1855165"/>
            <a:ext cx="2519680" cy="1969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endParaRPr sz="1400" dirty="0">
              <a:latin typeface="Calibri"/>
              <a:cs typeface="Calibri"/>
            </a:endParaRPr>
          </a:p>
          <a:p>
            <a:pPr marR="25400"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просвещения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РФ</a:t>
            </a:r>
            <a:endParaRPr sz="1400" dirty="0">
              <a:latin typeface="Calibri"/>
              <a:cs typeface="Calibri"/>
            </a:endParaRPr>
          </a:p>
          <a:p>
            <a:pPr marL="49530" marR="76200" algn="ctr">
              <a:lnSpc>
                <a:spcPct val="101400"/>
              </a:lnSpc>
            </a:pPr>
            <a:r>
              <a:rPr sz="1400" spc="-5" dirty="0">
                <a:latin typeface="Calibri"/>
                <a:cs typeface="Calibri"/>
              </a:rPr>
              <a:t>Об утверждении федерального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Calibri"/>
                <a:cs typeface="Calibri"/>
              </a:rPr>
              <a:t>Будут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включены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учебники</a:t>
            </a:r>
            <a:r>
              <a:rPr sz="1400" spc="-5" dirty="0">
                <a:latin typeface="Calibri"/>
                <a:cs typeface="Calibri"/>
              </a:rPr>
              <a:t>,</a:t>
            </a:r>
            <a:endParaRPr sz="1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400" spc="-5" dirty="0">
                <a:latin typeface="Calibri"/>
                <a:cs typeface="Calibri"/>
              </a:rPr>
              <a:t>поданные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экспертизу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</a:p>
          <a:p>
            <a:pPr marL="299085" marR="5080">
              <a:lnSpc>
                <a:spcPct val="101400"/>
              </a:lnSpc>
            </a:pPr>
            <a:r>
              <a:rPr sz="1400" spc="-10" dirty="0">
                <a:latin typeface="Calibri"/>
                <a:cs typeface="Calibri"/>
              </a:rPr>
              <a:t>период </a:t>
            </a:r>
            <a:r>
              <a:rPr sz="1400" b="1" dirty="0">
                <a:latin typeface="Calibri"/>
                <a:cs typeface="Calibri"/>
              </a:rPr>
              <a:t>с </a:t>
            </a:r>
            <a:r>
              <a:rPr sz="1400" b="1" spc="-5" dirty="0">
                <a:latin typeface="Calibri"/>
                <a:cs typeface="Calibri"/>
              </a:rPr>
              <a:t>21.03 </a:t>
            </a:r>
            <a:r>
              <a:rPr sz="1400" b="1" dirty="0">
                <a:latin typeface="Calibri"/>
                <a:cs typeface="Calibri"/>
              </a:rPr>
              <a:t>по </a:t>
            </a:r>
            <a:r>
              <a:rPr sz="1400" b="1" spc="-5" dirty="0">
                <a:latin typeface="Calibri"/>
                <a:cs typeface="Calibri"/>
              </a:rPr>
              <a:t>29.04.2021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(соответствие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ФГОС-2021)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12035" y="1301496"/>
            <a:ext cx="3019425" cy="4156075"/>
          </a:xfrm>
          <a:custGeom>
            <a:avLst/>
            <a:gdLst/>
            <a:ahLst/>
            <a:cxnLst/>
            <a:rect l="l" t="t" r="r" b="b"/>
            <a:pathLst>
              <a:path w="3019425" h="4156075">
                <a:moveTo>
                  <a:pt x="0" y="503174"/>
                </a:moveTo>
                <a:lnTo>
                  <a:pt x="2303" y="454718"/>
                </a:lnTo>
                <a:lnTo>
                  <a:pt x="9073" y="407564"/>
                </a:lnTo>
                <a:lnTo>
                  <a:pt x="20099" y="361924"/>
                </a:lnTo>
                <a:lnTo>
                  <a:pt x="35169" y="318008"/>
                </a:lnTo>
                <a:lnTo>
                  <a:pt x="54073" y="276028"/>
                </a:lnTo>
                <a:lnTo>
                  <a:pt x="76600" y="236194"/>
                </a:lnTo>
                <a:lnTo>
                  <a:pt x="102539" y="198717"/>
                </a:lnTo>
                <a:lnTo>
                  <a:pt x="131679" y="163808"/>
                </a:lnTo>
                <a:lnTo>
                  <a:pt x="163808" y="131679"/>
                </a:lnTo>
                <a:lnTo>
                  <a:pt x="198717" y="102539"/>
                </a:lnTo>
                <a:lnTo>
                  <a:pt x="236194" y="76600"/>
                </a:lnTo>
                <a:lnTo>
                  <a:pt x="276028" y="54073"/>
                </a:lnTo>
                <a:lnTo>
                  <a:pt x="318008" y="35169"/>
                </a:lnTo>
                <a:lnTo>
                  <a:pt x="361924" y="20099"/>
                </a:lnTo>
                <a:lnTo>
                  <a:pt x="407564" y="9073"/>
                </a:lnTo>
                <a:lnTo>
                  <a:pt x="454718" y="2303"/>
                </a:lnTo>
                <a:lnTo>
                  <a:pt x="503174" y="0"/>
                </a:lnTo>
                <a:lnTo>
                  <a:pt x="2515869" y="0"/>
                </a:lnTo>
                <a:lnTo>
                  <a:pt x="2564325" y="2303"/>
                </a:lnTo>
                <a:lnTo>
                  <a:pt x="2611479" y="9073"/>
                </a:lnTo>
                <a:lnTo>
                  <a:pt x="2657119" y="20099"/>
                </a:lnTo>
                <a:lnTo>
                  <a:pt x="2701035" y="35169"/>
                </a:lnTo>
                <a:lnTo>
                  <a:pt x="2743015" y="54073"/>
                </a:lnTo>
                <a:lnTo>
                  <a:pt x="2782849" y="76600"/>
                </a:lnTo>
                <a:lnTo>
                  <a:pt x="2820326" y="102539"/>
                </a:lnTo>
                <a:lnTo>
                  <a:pt x="2855235" y="131679"/>
                </a:lnTo>
                <a:lnTo>
                  <a:pt x="2887364" y="163808"/>
                </a:lnTo>
                <a:lnTo>
                  <a:pt x="2916504" y="198717"/>
                </a:lnTo>
                <a:lnTo>
                  <a:pt x="2942443" y="236194"/>
                </a:lnTo>
                <a:lnTo>
                  <a:pt x="2964970" y="276028"/>
                </a:lnTo>
                <a:lnTo>
                  <a:pt x="2983874" y="318008"/>
                </a:lnTo>
                <a:lnTo>
                  <a:pt x="2998944" y="361924"/>
                </a:lnTo>
                <a:lnTo>
                  <a:pt x="3009970" y="407564"/>
                </a:lnTo>
                <a:lnTo>
                  <a:pt x="3016740" y="454718"/>
                </a:lnTo>
                <a:lnTo>
                  <a:pt x="3019043" y="503174"/>
                </a:lnTo>
                <a:lnTo>
                  <a:pt x="3019043" y="3652774"/>
                </a:lnTo>
                <a:lnTo>
                  <a:pt x="3016740" y="3701229"/>
                </a:lnTo>
                <a:lnTo>
                  <a:pt x="3009970" y="3748383"/>
                </a:lnTo>
                <a:lnTo>
                  <a:pt x="2998944" y="3794023"/>
                </a:lnTo>
                <a:lnTo>
                  <a:pt x="2983874" y="3837939"/>
                </a:lnTo>
                <a:lnTo>
                  <a:pt x="2964970" y="3879919"/>
                </a:lnTo>
                <a:lnTo>
                  <a:pt x="2942443" y="3919753"/>
                </a:lnTo>
                <a:lnTo>
                  <a:pt x="2916504" y="3957230"/>
                </a:lnTo>
                <a:lnTo>
                  <a:pt x="2887364" y="3992139"/>
                </a:lnTo>
                <a:lnTo>
                  <a:pt x="2855235" y="4024268"/>
                </a:lnTo>
                <a:lnTo>
                  <a:pt x="2820326" y="4053408"/>
                </a:lnTo>
                <a:lnTo>
                  <a:pt x="2782849" y="4079347"/>
                </a:lnTo>
                <a:lnTo>
                  <a:pt x="2743015" y="4101874"/>
                </a:lnTo>
                <a:lnTo>
                  <a:pt x="2701035" y="4120778"/>
                </a:lnTo>
                <a:lnTo>
                  <a:pt x="2657119" y="4135848"/>
                </a:lnTo>
                <a:lnTo>
                  <a:pt x="2611479" y="4146874"/>
                </a:lnTo>
                <a:lnTo>
                  <a:pt x="2564325" y="4153644"/>
                </a:lnTo>
                <a:lnTo>
                  <a:pt x="2515869" y="4155948"/>
                </a:lnTo>
                <a:lnTo>
                  <a:pt x="503174" y="4155948"/>
                </a:lnTo>
                <a:lnTo>
                  <a:pt x="454718" y="4153644"/>
                </a:lnTo>
                <a:lnTo>
                  <a:pt x="407564" y="4146874"/>
                </a:lnTo>
                <a:lnTo>
                  <a:pt x="361924" y="4135848"/>
                </a:lnTo>
                <a:lnTo>
                  <a:pt x="318008" y="4120778"/>
                </a:lnTo>
                <a:lnTo>
                  <a:pt x="276028" y="4101874"/>
                </a:lnTo>
                <a:lnTo>
                  <a:pt x="236194" y="4079347"/>
                </a:lnTo>
                <a:lnTo>
                  <a:pt x="198717" y="4053408"/>
                </a:lnTo>
                <a:lnTo>
                  <a:pt x="163808" y="4024268"/>
                </a:lnTo>
                <a:lnTo>
                  <a:pt x="131679" y="3992139"/>
                </a:lnTo>
                <a:lnTo>
                  <a:pt x="102539" y="3957230"/>
                </a:lnTo>
                <a:lnTo>
                  <a:pt x="76600" y="3919753"/>
                </a:lnTo>
                <a:lnTo>
                  <a:pt x="54073" y="3879919"/>
                </a:lnTo>
                <a:lnTo>
                  <a:pt x="35169" y="3837939"/>
                </a:lnTo>
                <a:lnTo>
                  <a:pt x="20099" y="3794023"/>
                </a:lnTo>
                <a:lnTo>
                  <a:pt x="9073" y="3748383"/>
                </a:lnTo>
                <a:lnTo>
                  <a:pt x="2303" y="3701229"/>
                </a:lnTo>
                <a:lnTo>
                  <a:pt x="0" y="3652774"/>
                </a:lnTo>
                <a:lnTo>
                  <a:pt x="0" y="503174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924557" y="1981326"/>
            <a:ext cx="2785110" cy="17576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635" algn="ctr">
              <a:lnSpc>
                <a:spcPct val="101400"/>
              </a:lnSpc>
              <a:spcBef>
                <a:spcPts val="80"/>
              </a:spcBef>
            </a:pPr>
            <a:r>
              <a:rPr sz="1400" spc="-10" dirty="0">
                <a:latin typeface="Calibri"/>
                <a:cs typeface="Calibri"/>
              </a:rPr>
              <a:t>Протокол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заседания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Научно-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методического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совета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учебникам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просвещения</a:t>
            </a: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"/>
                <a:cs typeface="Calibri"/>
              </a:rPr>
              <a:t>РФ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12.11.2021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819</a:t>
            </a:r>
            <a:endParaRPr sz="1400" dirty="0">
              <a:latin typeface="Calibri"/>
              <a:cs typeface="Calibri"/>
            </a:endParaRPr>
          </a:p>
          <a:p>
            <a:pPr marL="257810" marR="251460" indent="635" algn="ctr">
              <a:lnSpc>
                <a:spcPct val="101400"/>
              </a:lnSpc>
              <a:spcBef>
                <a:spcPts val="15"/>
              </a:spcBef>
            </a:pPr>
            <a:r>
              <a:rPr sz="1400" spc="-5" dirty="0">
                <a:latin typeface="Calibri"/>
                <a:cs typeface="Calibri"/>
              </a:rPr>
              <a:t>Об утверждении </a:t>
            </a:r>
            <a:r>
              <a:rPr sz="1400" spc="-10" dirty="0">
                <a:latin typeface="Calibri"/>
                <a:cs typeface="Calibri"/>
              </a:rPr>
              <a:t>Порядка </a:t>
            </a:r>
            <a:r>
              <a:rPr sz="1400" spc="-5" dirty="0">
                <a:latin typeface="Calibri"/>
                <a:cs typeface="Calibri"/>
              </a:rPr>
              <a:t> формирования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78739" y="6633388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809244"/>
            <a:ext cx="12189460" cy="911860"/>
          </a:xfrm>
          <a:custGeom>
            <a:avLst/>
            <a:gdLst/>
            <a:ahLst/>
            <a:cxnLst/>
            <a:rect l="l" t="t" r="r" b="b"/>
            <a:pathLst>
              <a:path w="12189460" h="911860">
                <a:moveTo>
                  <a:pt x="12188952" y="0"/>
                </a:moveTo>
                <a:lnTo>
                  <a:pt x="0" y="0"/>
                </a:lnTo>
                <a:lnTo>
                  <a:pt x="0" y="911351"/>
                </a:lnTo>
                <a:lnTo>
                  <a:pt x="12188952" y="911351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90372" y="1836420"/>
            <a:ext cx="5775960" cy="4666615"/>
            <a:chOff x="690372" y="1836420"/>
            <a:chExt cx="5775960" cy="4666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628" y="4646967"/>
              <a:ext cx="2978381" cy="14857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4944" y="4463796"/>
              <a:ext cx="3416935" cy="2034539"/>
            </a:xfrm>
            <a:custGeom>
              <a:avLst/>
              <a:gdLst/>
              <a:ahLst/>
              <a:cxnLst/>
              <a:rect l="l" t="t" r="r" b="b"/>
              <a:pathLst>
                <a:path w="3416935" h="2034539">
                  <a:moveTo>
                    <a:pt x="0" y="2034539"/>
                  </a:moveTo>
                  <a:lnTo>
                    <a:pt x="3416807" y="2034539"/>
                  </a:lnTo>
                  <a:lnTo>
                    <a:pt x="3416807" y="0"/>
                  </a:lnTo>
                  <a:lnTo>
                    <a:pt x="0" y="0"/>
                  </a:lnTo>
                  <a:lnTo>
                    <a:pt x="0" y="2034539"/>
                  </a:lnTo>
                  <a:close/>
                </a:path>
              </a:pathLst>
            </a:custGeom>
            <a:ln w="9144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6" y="1845564"/>
              <a:ext cx="3354324" cy="3019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4944" y="1840992"/>
              <a:ext cx="3363595" cy="3028315"/>
            </a:xfrm>
            <a:custGeom>
              <a:avLst/>
              <a:gdLst/>
              <a:ahLst/>
              <a:cxnLst/>
              <a:rect l="l" t="t" r="r" b="b"/>
              <a:pathLst>
                <a:path w="3363595" h="3028315">
                  <a:moveTo>
                    <a:pt x="0" y="3028187"/>
                  </a:moveTo>
                  <a:lnTo>
                    <a:pt x="3363467" y="3028187"/>
                  </a:lnTo>
                  <a:lnTo>
                    <a:pt x="3363467" y="0"/>
                  </a:lnTo>
                  <a:lnTo>
                    <a:pt x="0" y="0"/>
                  </a:lnTo>
                  <a:lnTo>
                    <a:pt x="0" y="3028187"/>
                  </a:lnTo>
                  <a:close/>
                </a:path>
              </a:pathLst>
            </a:custGeom>
            <a:ln w="9144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444" y="2951988"/>
              <a:ext cx="3285744" cy="3314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66872" y="2947416"/>
              <a:ext cx="3295015" cy="3324225"/>
            </a:xfrm>
            <a:custGeom>
              <a:avLst/>
              <a:gdLst/>
              <a:ahLst/>
              <a:cxnLst/>
              <a:rect l="l" t="t" r="r" b="b"/>
              <a:pathLst>
                <a:path w="3295015" h="3324225">
                  <a:moveTo>
                    <a:pt x="0" y="3323844"/>
                  </a:moveTo>
                  <a:lnTo>
                    <a:pt x="3294888" y="3323844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3323844"/>
                  </a:lnTo>
                  <a:close/>
                </a:path>
              </a:pathLst>
            </a:custGeom>
            <a:ln w="9144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32229" y="791083"/>
            <a:ext cx="10271760" cy="477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настоящее</a:t>
            </a:r>
            <a:r>
              <a:rPr sz="1800" spc="3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время</a:t>
            </a:r>
            <a:r>
              <a:rPr sz="180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федеральный</a:t>
            </a:r>
            <a:r>
              <a:rPr sz="1800" b="1" spc="-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перечень</a:t>
            </a:r>
            <a:r>
              <a:rPr sz="1800" b="1" spc="-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учебников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(Приказ</a:t>
            </a:r>
            <a:r>
              <a:rPr sz="1800" spc="3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Минпросвещения</a:t>
            </a:r>
            <a:r>
              <a:rPr sz="1800" spc="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C2B8D"/>
                </a:solidFill>
                <a:latin typeface="Calibri"/>
                <a:cs typeface="Calibri"/>
              </a:rPr>
              <a:t>России</a:t>
            </a:r>
            <a:r>
              <a:rPr sz="1800" spc="3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от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20</a:t>
            </a:r>
            <a:r>
              <a:rPr sz="1800" spc="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мая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 2020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2C2B8D"/>
                </a:solidFill>
                <a:latin typeface="Calibri"/>
                <a:cs typeface="Calibri"/>
              </a:rPr>
              <a:t>года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№</a:t>
            </a:r>
            <a:r>
              <a:rPr sz="1800" spc="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254)</a:t>
            </a:r>
            <a:r>
              <a:rPr sz="180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не</a:t>
            </a:r>
            <a:r>
              <a:rPr sz="1800" b="1" spc="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C2B8D"/>
                </a:solidFill>
                <a:latin typeface="Calibri"/>
                <a:cs typeface="Calibri"/>
              </a:rPr>
              <a:t>содержит</a:t>
            </a:r>
            <a:r>
              <a:rPr sz="1800" b="1" spc="-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учебников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,</a:t>
            </a:r>
            <a:r>
              <a:rPr sz="1800" spc="-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прошедших</a:t>
            </a:r>
            <a:r>
              <a:rPr sz="1800" spc="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экспертизу</a:t>
            </a:r>
            <a:r>
              <a:rPr sz="1800" spc="4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соответствие</a:t>
            </a:r>
            <a:r>
              <a:rPr sz="1800" spc="3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требованиям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обновленных</a:t>
            </a:r>
            <a:r>
              <a:rPr sz="1800" spc="-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C2B8D"/>
                </a:solidFill>
                <a:latin typeface="Calibri"/>
                <a:cs typeface="Calibri"/>
              </a:rPr>
              <a:t>ФГОС</a:t>
            </a:r>
            <a:r>
              <a:rPr sz="1800" b="1" spc="-4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2B8D"/>
                </a:solidFill>
                <a:latin typeface="Calibri"/>
                <a:cs typeface="Calibri"/>
              </a:rPr>
              <a:t>2021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4839335">
              <a:lnSpc>
                <a:spcPct val="100000"/>
              </a:lnSpc>
              <a:spcBef>
                <a:spcPts val="1600"/>
              </a:spcBef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период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перехода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обновленные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ФГОС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2021*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5126355" marR="1002665" indent="-287020" algn="just">
              <a:lnSpc>
                <a:spcPct val="100000"/>
              </a:lnSpc>
              <a:buFont typeface="Tahoma"/>
              <a:buChar char="•"/>
              <a:tabLst>
                <a:tab pos="5126990" algn="l"/>
              </a:tabLst>
            </a:pPr>
            <a:r>
              <a:rPr sz="1800" spc="-5" dirty="0">
                <a:latin typeface="Calibri"/>
                <a:cs typeface="Calibri"/>
              </a:rPr>
              <a:t>могут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использованы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любые учебно-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методические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комплекты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включенные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федеральный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перечень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учебников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5126355" indent="-287655">
              <a:lnSpc>
                <a:spcPct val="100000"/>
              </a:lnSpc>
              <a:spcBef>
                <a:spcPts val="1205"/>
              </a:spcBef>
              <a:buFont typeface="Tahoma"/>
              <a:buChar char="•"/>
              <a:tabLst>
                <a:tab pos="5126355" algn="l"/>
                <a:tab pos="5126990" algn="l"/>
              </a:tabLst>
            </a:pPr>
            <a:r>
              <a:rPr sz="1800" spc="-5" dirty="0">
                <a:latin typeface="Calibri"/>
                <a:cs typeface="Calibri"/>
              </a:rPr>
              <a:t>особое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внимание </a:t>
            </a:r>
            <a:r>
              <a:rPr sz="1800" spc="-10" dirty="0">
                <a:latin typeface="Calibri"/>
                <a:cs typeface="Calibri"/>
              </a:rPr>
              <a:t>должно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5" dirty="0">
                <a:latin typeface="Calibri"/>
                <a:cs typeface="Calibri"/>
              </a:rPr>
              <a:t>уделено</a:t>
            </a:r>
            <a:endParaRPr sz="1800" dirty="0">
              <a:latin typeface="Calibri"/>
              <a:cs typeface="Calibri"/>
            </a:endParaRPr>
          </a:p>
          <a:p>
            <a:pPr marL="51263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изменению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методики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преподавания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учебных</a:t>
            </a:r>
            <a:endParaRPr sz="1800" dirty="0">
              <a:latin typeface="Calibri"/>
              <a:cs typeface="Calibri"/>
            </a:endParaRPr>
          </a:p>
          <a:p>
            <a:pPr marL="5126355" marR="36322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предметов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одновременном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использовании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дополнительных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учебных</a:t>
            </a:r>
            <a:r>
              <a:rPr sz="1800" b="1" dirty="0">
                <a:latin typeface="Calibri"/>
                <a:cs typeface="Calibri"/>
              </a:rPr>
              <a:t>, </a:t>
            </a:r>
            <a:r>
              <a:rPr sz="1800" b="1" spc="-5" dirty="0">
                <a:latin typeface="Calibri"/>
                <a:cs typeface="Calibri"/>
              </a:rPr>
              <a:t>дидактических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материалов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ориентированных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endParaRPr sz="1800" dirty="0">
              <a:latin typeface="Calibri"/>
              <a:cs typeface="Calibri"/>
            </a:endParaRPr>
          </a:p>
          <a:p>
            <a:pPr marL="5126355" marR="29019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формирование </a:t>
            </a:r>
            <a:r>
              <a:rPr sz="1800" b="1" spc="-10" dirty="0">
                <a:latin typeface="Calibri"/>
                <a:cs typeface="Calibri"/>
              </a:rPr>
              <a:t>предметных, </a:t>
            </a:r>
            <a:r>
              <a:rPr sz="1800" b="1" spc="-5" dirty="0">
                <a:latin typeface="Calibri"/>
                <a:cs typeface="Calibri"/>
              </a:rPr>
              <a:t>метапредметных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личностных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результатов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9371" y="6127800"/>
            <a:ext cx="48698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*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Письмо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Минпросвещения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России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от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11.11.2021</a:t>
            </a:r>
            <a:r>
              <a:rPr sz="1000" i="1" spc="6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№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03-1899</a:t>
            </a:r>
            <a:r>
              <a:rPr sz="1000" i="1" spc="6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«Об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обеспечении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учебными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latin typeface="Calibri"/>
                <a:cs typeface="Calibri"/>
              </a:rPr>
              <a:t>изданиями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(учебниками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и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учебными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пособиями)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обучающихся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в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2022/23</a:t>
            </a:r>
            <a:r>
              <a:rPr sz="1000" i="1" spc="4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учебном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году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16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60626" y="107061"/>
            <a:ext cx="66986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5" dirty="0"/>
              <a:t>Какие</a:t>
            </a:r>
            <a:r>
              <a:rPr sz="2100" spc="-80" dirty="0"/>
              <a:t> </a:t>
            </a:r>
            <a:r>
              <a:rPr sz="2100" dirty="0"/>
              <a:t>учебники</a:t>
            </a:r>
            <a:r>
              <a:rPr sz="2100" spc="-70" dirty="0"/>
              <a:t> </a:t>
            </a:r>
            <a:r>
              <a:rPr sz="2100" spc="25" dirty="0"/>
              <a:t>использовать</a:t>
            </a:r>
            <a:r>
              <a:rPr sz="2100" spc="-90" dirty="0"/>
              <a:t> </a:t>
            </a:r>
            <a:r>
              <a:rPr sz="2100" spc="30" dirty="0"/>
              <a:t>в</a:t>
            </a:r>
            <a:r>
              <a:rPr sz="2100" spc="-75" dirty="0"/>
              <a:t> </a:t>
            </a:r>
            <a:r>
              <a:rPr sz="2100" spc="25" dirty="0"/>
              <a:t>переходный</a:t>
            </a:r>
            <a:r>
              <a:rPr sz="2100" spc="-80" dirty="0"/>
              <a:t> </a:t>
            </a:r>
            <a:r>
              <a:rPr sz="2100" spc="45" dirty="0"/>
              <a:t>период?</a:t>
            </a:r>
            <a:endParaRPr sz="2100" dirty="0"/>
          </a:p>
        </p:txBody>
      </p:sp>
      <p:sp>
        <p:nvSpPr>
          <p:cNvPr id="27" name="object 27"/>
          <p:cNvSpPr/>
          <p:nvPr/>
        </p:nvSpPr>
        <p:spPr>
          <a:xfrm>
            <a:off x="0" y="797051"/>
            <a:ext cx="1754505" cy="901065"/>
          </a:xfrm>
          <a:custGeom>
            <a:avLst/>
            <a:gdLst/>
            <a:ahLst/>
            <a:cxnLst/>
            <a:rect l="l" t="t" r="r" b="b"/>
            <a:pathLst>
              <a:path w="1754505" h="901064">
                <a:moveTo>
                  <a:pt x="1754124" y="0"/>
                </a:moveTo>
                <a:lnTo>
                  <a:pt x="0" y="0"/>
                </a:lnTo>
                <a:lnTo>
                  <a:pt x="0" y="900684"/>
                </a:lnTo>
                <a:lnTo>
                  <a:pt x="1754124" y="900684"/>
                </a:lnTo>
                <a:lnTo>
                  <a:pt x="1754124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326847" y="6496303"/>
            <a:ext cx="2839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2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2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5660</Words>
  <Application>Microsoft Office PowerPoint</Application>
  <PresentationFormat>Произвольный</PresentationFormat>
  <Paragraphs>841</Paragraphs>
  <Slides>48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Office Theme</vt:lpstr>
      <vt:lpstr>Слайд think-cell</vt:lpstr>
      <vt:lpstr>Презентация PowerPoint</vt:lpstr>
      <vt:lpstr>Ключевые приоритеты системы образования РФ закреплены в обновлённых ФГОС</vt:lpstr>
      <vt:lpstr>ФГОС – 2021: введение с 1 сентября 2022 г.</vt:lpstr>
      <vt:lpstr>Презентация PowerPoint</vt:lpstr>
      <vt:lpstr>Когда в ФПУ появятся учебники, соответствующие ФГОС-2021?</vt:lpstr>
      <vt:lpstr>Обновление ФПУ в 2022 по результатам экспертизы 2020  1 квартал 2022</vt:lpstr>
      <vt:lpstr>Обновление ФПУ в 2022 по результатам экспертизы 2021  3 квартал 2022 (ожидаемый срок)</vt:lpstr>
      <vt:lpstr>Обновление ФПУ в 2022 по результатам экспертизы на соответствие ФГОС - 2021  4 квартал 2022 (ожидаемый срок)</vt:lpstr>
      <vt:lpstr>Какие учебники использовать в переходный период?</vt:lpstr>
      <vt:lpstr>   На какой документ ориентироваться при закупке учебников на 2022/23  учебный год?</vt:lpstr>
      <vt:lpstr>   Рекомендации по обновлению и комплектованию учебниками библиотечных фондов образовательных организаций в 2022 году</vt:lpstr>
      <vt:lpstr>ФГОС-2021: Требования к учебно-методическому обеспечению</vt:lpstr>
      <vt:lpstr>Регулирование обеспечения учебниками и учебными пособиями библиотечных фондов</vt:lpstr>
      <vt:lpstr>Примерная рабочая программа начального общего образования по литературному чтению</vt:lpstr>
      <vt:lpstr>Соответствие содержания учебника разделам примерной рабочей программы</vt:lpstr>
      <vt:lpstr>Соответствие содержания учебника разделам примерной рабочей программы</vt:lpstr>
      <vt:lpstr>Соответствие содержания учебника разделам примерной рабочей программы</vt:lpstr>
      <vt:lpstr>Примерная рабочая программа основного общего образования по окружающему миру</vt:lpstr>
      <vt:lpstr>Соответствие содержания учебника разделам примерной рабочей программы</vt:lpstr>
      <vt:lpstr>Соответствие содержания учебника разделам примерной рабочей программы</vt:lpstr>
      <vt:lpstr>Рекомендации по компенсации отсутствующих элементов содержания</vt:lpstr>
      <vt:lpstr>Презентация PowerPoint</vt:lpstr>
      <vt:lpstr>Презентация PowerPoint</vt:lpstr>
      <vt:lpstr>Интернет-ресурс поддержки педагогов в период перехода на ФГОС</vt:lpstr>
      <vt:lpstr>Функциональная грамотность. Версия 2.0 Интерактивное продолжение дидактического комплекса</vt:lpstr>
      <vt:lpstr>Функциональная грамотность. Версия 2.0</vt:lpstr>
      <vt:lpstr>Функциональная грамотность. Версия 2.0</vt:lpstr>
      <vt:lpstr>Презентация PowerPoint</vt:lpstr>
      <vt:lpstr>Презентация PowerPoint</vt:lpstr>
      <vt:lpstr>Физическое воспитание. Формирование культуры здоровья и эмоционального благополучия</vt:lpstr>
      <vt:lpstr>«Эффективная начальная школа» (ЭНШ) опыт города Москвы и издательства «Просвещение»</vt:lpstr>
      <vt:lpstr>«Эффективная начальная школа» (ЭНШ)</vt:lpstr>
      <vt:lpstr>«Эффективная начальная школа» (ЭНШ)</vt:lpstr>
      <vt:lpstr>Финансовая грамотность для НОО</vt:lpstr>
      <vt:lpstr>Проект «Предпринимательские классы»</vt:lpstr>
      <vt:lpstr>   Цифровой сервис «ПРОвоспитание» — обеспечение единого подхода к  содержанию воспитательной деятельности</vt:lpstr>
      <vt:lpstr>Цифровой сервис «Лаборатория проектов»</vt:lpstr>
      <vt:lpstr>Цифровой сервис «Учим стихи»</vt:lpstr>
      <vt:lpstr>Презентация PowerPoint</vt:lpstr>
      <vt:lpstr>Презентация PowerPoint</vt:lpstr>
      <vt:lpstr>Цифровой сервис самостоятельной подготовки к ГИА</vt:lpstr>
      <vt:lpstr>Цифровой сервис самостоятельной подготовки к ГИА</vt:lpstr>
      <vt:lpstr>Цифровой сервис самостоятельной подготовки к ГИА</vt:lpstr>
      <vt:lpstr>Серия учебных пособий «Математическая вертикаль»</vt:lpstr>
      <vt:lpstr>   Теория вероятностей и статистика. 7-9 классы</vt:lpstr>
      <vt:lpstr>ДИАГНОСТИКА ПОЗНАВАТЕЛЬНОГО РАЗВИТИЯ</vt:lpstr>
      <vt:lpstr>Итог: обновленный ФГОС НОО и СОО – 2021 ( что изменилось)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Кирюхин Олег Анатольевич</cp:lastModifiedBy>
  <cp:revision>13</cp:revision>
  <dcterms:created xsi:type="dcterms:W3CDTF">2022-03-24T06:20:32Z</dcterms:created>
  <dcterms:modified xsi:type="dcterms:W3CDTF">2022-04-13T03:46:25Z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2022-03-24T00:00:00Z</vt:filetime>
  </property>
</Properties>
</file>