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8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455" r:id="rId2"/>
    <p:sldId id="905" r:id="rId3"/>
    <p:sldId id="902" r:id="rId4"/>
    <p:sldId id="898" r:id="rId5"/>
    <p:sldId id="899" r:id="rId6"/>
    <p:sldId id="900" r:id="rId7"/>
    <p:sldId id="929" r:id="rId8"/>
    <p:sldId id="878" r:id="rId9"/>
    <p:sldId id="906" r:id="rId10"/>
    <p:sldId id="915" r:id="rId11"/>
    <p:sldId id="917" r:id="rId12"/>
    <p:sldId id="922" r:id="rId13"/>
    <p:sldId id="855" r:id="rId14"/>
    <p:sldId id="918" r:id="rId15"/>
    <p:sldId id="920" r:id="rId16"/>
    <p:sldId id="908" r:id="rId17"/>
    <p:sldId id="909" r:id="rId18"/>
    <p:sldId id="916" r:id="rId19"/>
    <p:sldId id="923" r:id="rId20"/>
    <p:sldId id="927" r:id="rId21"/>
    <p:sldId id="856" r:id="rId22"/>
    <p:sldId id="930" r:id="rId23"/>
    <p:sldId id="928" r:id="rId24"/>
    <p:sldId id="910" r:id="rId25"/>
    <p:sldId id="932" r:id="rId26"/>
    <p:sldId id="933" r:id="rId27"/>
    <p:sldId id="934" r:id="rId28"/>
    <p:sldId id="857" r:id="rId29"/>
    <p:sldId id="859" r:id="rId30"/>
    <p:sldId id="919" r:id="rId31"/>
    <p:sldId id="921" r:id="rId32"/>
    <p:sldId id="931" r:id="rId33"/>
    <p:sldId id="937" r:id="rId34"/>
    <p:sldId id="935" r:id="rId35"/>
    <p:sldId id="936" r:id="rId36"/>
    <p:sldId id="881" r:id="rId37"/>
    <p:sldId id="884" r:id="rId38"/>
    <p:sldId id="883" r:id="rId39"/>
    <p:sldId id="866" r:id="rId40"/>
    <p:sldId id="812" r:id="rId41"/>
    <p:sldId id="727" r:id="rId42"/>
    <p:sldId id="838" r:id="rId43"/>
    <p:sldId id="901" r:id="rId44"/>
    <p:sldId id="837" r:id="rId45"/>
    <p:sldId id="886" r:id="rId46"/>
    <p:sldId id="739" r:id="rId47"/>
    <p:sldId id="869" r:id="rId48"/>
    <p:sldId id="887" r:id="rId49"/>
    <p:sldId id="888" r:id="rId50"/>
    <p:sldId id="889" r:id="rId51"/>
    <p:sldId id="890" r:id="rId52"/>
    <p:sldId id="891" r:id="rId53"/>
    <p:sldId id="892" r:id="rId54"/>
    <p:sldId id="893" r:id="rId55"/>
    <p:sldId id="894" r:id="rId56"/>
    <p:sldId id="895" r:id="rId57"/>
    <p:sldId id="896" r:id="rId58"/>
    <p:sldId id="897" r:id="rId59"/>
    <p:sldId id="938" r:id="rId60"/>
    <p:sldId id="913" r:id="rId61"/>
    <p:sldId id="914" r:id="rId62"/>
    <p:sldId id="939" r:id="rId63"/>
    <p:sldId id="646" r:id="rId64"/>
    <p:sldId id="587" r:id="rId65"/>
  </p:sldIdLst>
  <p:sldSz cx="12192000" cy="6858000"/>
  <p:notesSz cx="6805613" cy="99441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na" initials="M" lastIdx="9" clrIdx="0">
    <p:extLst/>
  </p:cmAuthor>
  <p:cmAuthor id="2" name="Leilas" initials="L" lastIdx="11" clrIdx="1">
    <p:extLst/>
  </p:cmAuthor>
  <p:cmAuthor id="3" name="Admin" initials="AAA" lastIdx="2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DFF"/>
    <a:srgbClr val="CFA420"/>
    <a:srgbClr val="3FD384"/>
    <a:srgbClr val="E8BF40"/>
    <a:srgbClr val="FF6699"/>
    <a:srgbClr val="D8EBF4"/>
    <a:srgbClr val="0073B8"/>
    <a:srgbClr val="00339A"/>
    <a:srgbClr val="FF5050"/>
    <a:srgbClr val="4383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343" autoAdjust="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9E3C62-59EE-4BCE-8C75-D8843E8F7BF0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CC8D9-5382-4DD3-9F8C-7EDDB2AD15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0613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F8789-1979-4371-9085-ABA0C510A7FF}" type="datetimeFigureOut">
              <a:rPr lang="ru-RU" smtClean="0"/>
              <a:t>09.02.2022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C4957-3E6D-44F6-80D1-E054D6E6E0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3781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27044" cy="540366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25007" y="0"/>
            <a:ext cx="2927044" cy="540366"/>
          </a:xfrm>
          <a:prstGeom prst="rect">
            <a:avLst/>
          </a:prstGeom>
        </p:spPr>
        <p:txBody>
          <a:bodyPr/>
          <a:lstStyle/>
          <a:p>
            <a:fld id="{F834F1D5-33B3-480A-A4E8-311841A67364}" type="datetime1">
              <a:rPr lang="ru-RU" smtClean="0"/>
              <a:t>09.02.2022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0809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B466B-9651-4F21-BD55-1FFB048353F2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454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B466B-9651-4F21-BD55-1FFB048353F2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232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1019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1603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1603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16031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4938" y="1352550"/>
            <a:ext cx="6483350" cy="36480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589B5-5F50-4E8F-963F-8AB0E4CE6084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443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26F88D-531B-44D5-84D5-D31C9CB7BDC4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09.02.2022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85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pPr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48686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1603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2DA13-878E-4078-8C06-A4F716A8958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1072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A7F08-0CE0-4619-AE21-2001E025E9BA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4865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60221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79793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A7F08-0CE0-4619-AE21-2001E025E9BA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9223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pPr/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41863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589B5-5F50-4E8F-963F-8AB0E4CE6084}" type="slidenum">
              <a:rPr lang="ru-RU" smtClean="0"/>
              <a:pPr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12428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44265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25957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589B5-5F50-4E8F-963F-8AB0E4CE6084}" type="slidenum">
              <a:rPr lang="ru-RU" smtClean="0"/>
              <a:pPr/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36498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27044" cy="540366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25007" y="0"/>
            <a:ext cx="2927044" cy="540366"/>
          </a:xfrm>
          <a:prstGeom prst="rect">
            <a:avLst/>
          </a:prstGeom>
        </p:spPr>
        <p:txBody>
          <a:bodyPr/>
          <a:lstStyle/>
          <a:p>
            <a:fld id="{F834F1D5-33B3-480A-A4E8-311841A67364}" type="datetime1">
              <a:rPr lang="ru-RU" smtClean="0"/>
              <a:t>09.02.2022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972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2634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1603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B466B-9651-4F21-BD55-1FFB048353F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557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1603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B466B-9651-4F21-BD55-1FFB048353F2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111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1603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1603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oleObject" Target="../embeddings/oleObject3.bin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09.02.2022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0502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09.02.2022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846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09.02.2022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688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11409055" y="6333133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65181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294891"/>
                </a:solidFill>
              </a:defRPr>
            </a:pPr>
            <a:endParaRPr sz="1600"/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39743" r="39743" b="36077"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143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28" name="Слайд think-cell" r:id="rId5" imgW="360" imgH="360" progId="TCLayout.ActiveDocument.1">
                  <p:embed/>
                </p:oleObj>
              </mc:Choice>
              <mc:Fallback>
                <p:oleObj name="Слайд think-cell" r:id="rId5" imgW="360" imgH="360" progId="TCLayout.ActiveDocument.1">
                  <p:embed/>
                  <p:pic>
                    <p:nvPicPr>
                      <p:cNvPr id="4" name="Объект 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/>
          <p:cNvSpPr/>
          <p:nvPr userDrawn="1">
            <p:custDataLst>
              <p:tags r:id="rId3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ru-RU" sz="1800" b="0" i="0" baseline="0" dirty="0" err="1">
              <a:solidFill>
                <a:schemeClr val="bg1"/>
              </a:solidFill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3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334434" y="6309320"/>
            <a:ext cx="8857911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</p:spTree>
    <p:extLst>
      <p:ext uri="{BB962C8B-B14F-4D97-AF65-F5344CB8AC3E}">
        <p14:creationId xmlns:p14="http://schemas.microsoft.com/office/powerpoint/2010/main" val="3439965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 flipH="1">
            <a:off x="11582400" y="6233133"/>
            <a:ext cx="624800" cy="624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6"/>
          <p:cNvSpPr/>
          <p:nvPr/>
        </p:nvSpPr>
        <p:spPr>
          <a:xfrm rot="5400000">
            <a:off x="-133800" y="965980"/>
            <a:ext cx="624800" cy="357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609600" y="807467"/>
            <a:ext cx="7521200" cy="144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609600" y="2661000"/>
            <a:ext cx="3576800" cy="357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616" lvl="0" indent="-457212">
              <a:spcBef>
                <a:spcPts val="800"/>
              </a:spcBef>
              <a:spcAft>
                <a:spcPts val="0"/>
              </a:spcAft>
              <a:buSzPts val="1800"/>
              <a:buChar char="▸"/>
              <a:defRPr sz="2400"/>
            </a:lvl1pPr>
            <a:lvl2pPr marL="1219231" lvl="1" indent="-457212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2pPr>
            <a:lvl3pPr marL="1828845" lvl="2" indent="-457212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3pPr>
            <a:lvl4pPr marL="2438461" lvl="3" indent="-457212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4pPr>
            <a:lvl5pPr marL="3048076" lvl="4" indent="-457212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5pPr>
            <a:lvl6pPr marL="3657692" lvl="5" indent="-457212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6pPr>
            <a:lvl7pPr marL="4267307" lvl="6" indent="-457212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7pPr>
            <a:lvl8pPr marL="4876922" lvl="7" indent="-457212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8pPr>
            <a:lvl9pPr marL="5486538" lvl="8" indent="-457212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4554104" y="2661000"/>
            <a:ext cx="3576800" cy="357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616" lvl="0" indent="-457212">
              <a:spcBef>
                <a:spcPts val="800"/>
              </a:spcBef>
              <a:spcAft>
                <a:spcPts val="0"/>
              </a:spcAft>
              <a:buSzPts val="1800"/>
              <a:buChar char="▸"/>
              <a:defRPr sz="2400"/>
            </a:lvl1pPr>
            <a:lvl2pPr marL="1219231" lvl="1" indent="-457212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2pPr>
            <a:lvl3pPr marL="1828845" lvl="2" indent="-457212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3pPr>
            <a:lvl4pPr marL="2438461" lvl="3" indent="-457212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4pPr>
            <a:lvl5pPr marL="3048076" lvl="4" indent="-457212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5pPr>
            <a:lvl6pPr marL="3657692" lvl="5" indent="-457212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6pPr>
            <a:lvl7pPr marL="4267307" lvl="6" indent="-457212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7pPr>
            <a:lvl8pPr marL="4876922" lvl="7" indent="-457212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8pPr>
            <a:lvl9pPr marL="5486538" lvl="8" indent="-457212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11532033" y="6182333"/>
            <a:ext cx="609200" cy="62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57514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58" name="Слайд think-cell" r:id="rId5" imgW="416" imgH="416" progId="TCLayout.ActiveDocument.1">
                  <p:embed/>
                </p:oleObj>
              </mc:Choice>
              <mc:Fallback>
                <p:oleObj name="Слайд think-cell" r:id="rId5" imgW="416" imgH="416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425863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  <p:graphicFrame>
        <p:nvGraphicFramePr>
          <p:cNvPr id="8" name="Объект 7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59" name="Слайд think-cell" r:id="rId7" imgW="416" imgH="416" progId="TCLayout.ActiveDocument.1">
                  <p:embed/>
                </p:oleObj>
              </mc:Choice>
              <mc:Fallback>
                <p:oleObj name="Слайд think-cell" r:id="rId7" imgW="416" imgH="416" progId="TCLayout.ActiveDocument.1">
                  <p:embed/>
                  <p:pic>
                    <p:nvPicPr>
                      <p:cNvPr id="8" name="Объект 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5950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09.02.2022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6332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09.02.2022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137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09.02.2022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6291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09.02.2022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5031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09.02.2022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6459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09.02.2022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2299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09.02.2022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7844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09.02.2022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0457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523F2-53FE-42F4-86B8-4598D2998874}" type="datetimeFigureOut">
              <a:rPr lang="ru-RU" smtClean="0"/>
              <a:t>09.02.2022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50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6.xml"/><Relationship Id="rId7" Type="http://schemas.openxmlformats.org/officeDocument/2006/relationships/image" Target="../media/image4.emf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abzWh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clck.ru/ZRbah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clck.ru/Ze57F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6.emf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clck.ru/aiaUR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hyperlink" Target="https://clck.ru/aiaZs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6.emf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18" Type="http://schemas.openxmlformats.org/officeDocument/2006/relationships/image" Target="../media/image62.png"/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0.jpeg"/><Relationship Id="rId20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jpeg"/><Relationship Id="rId10" Type="http://schemas.openxmlformats.org/officeDocument/2006/relationships/image" Target="../media/image54.jpeg"/><Relationship Id="rId19" Type="http://schemas.openxmlformats.org/officeDocument/2006/relationships/image" Target="../media/image63.png"/><Relationship Id="rId4" Type="http://schemas.openxmlformats.org/officeDocument/2006/relationships/image" Target="../media/image6.emf"/><Relationship Id="rId9" Type="http://schemas.openxmlformats.org/officeDocument/2006/relationships/image" Target="../media/image53.jpeg"/><Relationship Id="rId1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jpeg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dsoo.ru/" TargetMode="External"/><Relationship Id="rId2" Type="http://schemas.openxmlformats.org/officeDocument/2006/relationships/hyperlink" Target="http://publication.pravo.gov.ru/Document/View/0001202107050028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publication.pravo.gov.ru/Document/View/0001202112130035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tags" Target="../tags/tag8.xml"/><Relationship Id="rId7" Type="http://schemas.openxmlformats.org/officeDocument/2006/relationships/image" Target="../media/image80.emf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83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4.png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87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emf"/><Relationship Id="rId3" Type="http://schemas.openxmlformats.org/officeDocument/2006/relationships/image" Target="../media/image93.jpeg"/><Relationship Id="rId7" Type="http://schemas.openxmlformats.org/officeDocument/2006/relationships/image" Target="../media/image97.em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9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png"/><Relationship Id="rId11" Type="http://schemas.openxmlformats.org/officeDocument/2006/relationships/image" Target="../media/image108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hyperlink" Target="https://shop.prosv.ru/katalog#/orderby=5&amp;sFilters=4!2304;13!17879;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hyperlink" Target="https://shop.prosv.ru/katalog#/orderby=5&amp;sFilters=4!2304;13!17879;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13" Type="http://schemas.openxmlformats.org/officeDocument/2006/relationships/image" Target="../media/image124.jpeg"/><Relationship Id="rId18" Type="http://schemas.openxmlformats.org/officeDocument/2006/relationships/image" Target="../media/image128.jpeg"/><Relationship Id="rId3" Type="http://schemas.openxmlformats.org/officeDocument/2006/relationships/image" Target="../media/image114.jpeg"/><Relationship Id="rId21" Type="http://schemas.openxmlformats.org/officeDocument/2006/relationships/image" Target="../media/image110.gif"/><Relationship Id="rId7" Type="http://schemas.openxmlformats.org/officeDocument/2006/relationships/image" Target="../media/image118.jpeg"/><Relationship Id="rId12" Type="http://schemas.openxmlformats.org/officeDocument/2006/relationships/image" Target="../media/image123.jpeg"/><Relationship Id="rId17" Type="http://schemas.openxmlformats.org/officeDocument/2006/relationships/image" Target="../media/image127.jpeg"/><Relationship Id="rId2" Type="http://schemas.openxmlformats.org/officeDocument/2006/relationships/notesSlide" Target="../notesSlides/notesSlide19.xml"/><Relationship Id="rId16" Type="http://schemas.openxmlformats.org/officeDocument/2006/relationships/hyperlink" Target="https://shop.prosv.ru/" TargetMode="External"/><Relationship Id="rId20" Type="http://schemas.openxmlformats.org/officeDocument/2006/relationships/image" Target="../media/image1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5" Type="http://schemas.openxmlformats.org/officeDocument/2006/relationships/image" Target="../media/image126.jpeg"/><Relationship Id="rId10" Type="http://schemas.openxmlformats.org/officeDocument/2006/relationships/image" Target="../media/image121.jpeg"/><Relationship Id="rId19" Type="http://schemas.openxmlformats.org/officeDocument/2006/relationships/image" Target="../media/image129.png"/><Relationship Id="rId4" Type="http://schemas.openxmlformats.org/officeDocument/2006/relationships/image" Target="../media/image115.jpeg"/><Relationship Id="rId9" Type="http://schemas.openxmlformats.org/officeDocument/2006/relationships/image" Target="../media/image120.jpeg"/><Relationship Id="rId14" Type="http://schemas.openxmlformats.org/officeDocument/2006/relationships/image" Target="../media/image125.jpeg"/><Relationship Id="rId22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411.svg"/><Relationship Id="rId7" Type="http://schemas.openxmlformats.org/officeDocument/2006/relationships/image" Target="../media/image77.sv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5.png"/><Relationship Id="rId5" Type="http://schemas.openxmlformats.org/officeDocument/2006/relationships/image" Target="../media/image431.svg"/><Relationship Id="rId15" Type="http://schemas.openxmlformats.org/officeDocument/2006/relationships/image" Target="../media/image450.svg"/><Relationship Id="rId4" Type="http://schemas.openxmlformats.org/officeDocument/2006/relationships/image" Target="../media/image1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media.prosv.ru/stihi/" TargetMode="External"/><Relationship Id="rId5" Type="http://schemas.openxmlformats.org/officeDocument/2006/relationships/image" Target="../media/image146.png"/><Relationship Id="rId4" Type="http://schemas.openxmlformats.org/officeDocument/2006/relationships/image" Target="../media/image341.sv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32.png"/><Relationship Id="rId3" Type="http://schemas.openxmlformats.org/officeDocument/2006/relationships/tags" Target="../tags/tag11.xml"/><Relationship Id="rId7" Type="http://schemas.openxmlformats.org/officeDocument/2006/relationships/image" Target="../media/image80.emf"/><Relationship Id="rId12" Type="http://schemas.openxmlformats.org/officeDocument/2006/relationships/hyperlink" Target="https://media.prosv.ru/nachinaizer/?utm_source=uchitel.club&amp;utm_medium=webinar&amp;utm_campaign=presentation.teacher.webinar.link" TargetMode="External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57.jpeg"/><Relationship Id="rId5" Type="http://schemas.openxmlformats.org/officeDocument/2006/relationships/notesSlide" Target="../notesSlides/notesSlide25.xml"/><Relationship Id="rId15" Type="http://schemas.openxmlformats.org/officeDocument/2006/relationships/image" Target="../media/image159.png"/><Relationship Id="rId10" Type="http://schemas.openxmlformats.org/officeDocument/2006/relationships/image" Target="../media/image156.jpe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55.gif"/><Relationship Id="rId14" Type="http://schemas.openxmlformats.org/officeDocument/2006/relationships/image" Target="../media/image15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155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hyperlink" Target="https://media.prosv.ru/nachinaizer/?utm_source=uchitel.club&amp;utm_medium=webinar&amp;utm_campaign=presentation.teacher.webinar.link" TargetMode="External"/><Relationship Id="rId4" Type="http://schemas.openxmlformats.org/officeDocument/2006/relationships/image" Target="../media/image16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gif"/><Relationship Id="rId13" Type="http://schemas.openxmlformats.org/officeDocument/2006/relationships/image" Target="../media/image165.png"/><Relationship Id="rId3" Type="http://schemas.openxmlformats.org/officeDocument/2006/relationships/tags" Target="../tags/tag13.xml"/><Relationship Id="rId7" Type="http://schemas.openxmlformats.org/officeDocument/2006/relationships/image" Target="../media/image80.emf"/><Relationship Id="rId12" Type="http://schemas.openxmlformats.org/officeDocument/2006/relationships/image" Target="NULL"/><Relationship Id="rId2" Type="http://schemas.openxmlformats.org/officeDocument/2006/relationships/tags" Target="../tags/tag1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34.png"/><Relationship Id="rId5" Type="http://schemas.openxmlformats.org/officeDocument/2006/relationships/notesSlide" Target="../notesSlides/notesSlide28.xml"/><Relationship Id="rId15" Type="http://schemas.openxmlformats.org/officeDocument/2006/relationships/image" Target="../media/image167.png"/><Relationship Id="rId10" Type="http://schemas.openxmlformats.org/officeDocument/2006/relationships/image" Target="../media/image132.png"/><Relationship Id="rId4" Type="http://schemas.openxmlformats.org/officeDocument/2006/relationships/slideLayout" Target="../slideLayouts/slideLayout16.xml"/><Relationship Id="rId9" Type="http://schemas.openxmlformats.org/officeDocument/2006/relationships/hyperlink" Target="https://media.prosv.ru/nachinaizer/?utm_source=uchitel.club&amp;utm_medium=webinar&amp;utm_campaign=presentation.teacher.webinar.link" TargetMode="External"/><Relationship Id="rId14" Type="http://schemas.openxmlformats.org/officeDocument/2006/relationships/image" Target="../media/image166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hyperlink" Target="mailto:vopros@prosv.ru" TargetMode="External"/><Relationship Id="rId3" Type="http://schemas.openxmlformats.org/officeDocument/2006/relationships/tags" Target="../tags/tag15.xml"/><Relationship Id="rId7" Type="http://schemas.openxmlformats.org/officeDocument/2006/relationships/image" Target="../media/image4.emf"/><Relationship Id="rId2" Type="http://schemas.openxmlformats.org/officeDocument/2006/relationships/tags" Target="../tags/tag14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9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clck.ru/ZNjjf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-1" y="8533"/>
            <a:ext cx="12192001" cy="6849467"/>
          </a:xfrm>
          <a:prstGeom prst="rect">
            <a:avLst/>
          </a:prstGeom>
          <a:solidFill>
            <a:srgbClr val="F0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Прямоугольник 95"/>
          <p:cNvSpPr/>
          <p:nvPr/>
        </p:nvSpPr>
        <p:spPr>
          <a:xfrm>
            <a:off x="186182" y="4101075"/>
            <a:ext cx="11819633" cy="21122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7573455" y="2669879"/>
            <a:ext cx="1477453" cy="1233124"/>
          </a:xfrm>
          <a:prstGeom prst="rect">
            <a:avLst/>
          </a:prstGeom>
          <a:solidFill>
            <a:srgbClr val="9ED442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4618544" y="203633"/>
            <a:ext cx="1477453" cy="1233124"/>
          </a:xfrm>
          <a:prstGeom prst="rect">
            <a:avLst/>
          </a:prstGeom>
          <a:solidFill>
            <a:srgbClr val="9ED442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10528363" y="2669879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7573455" y="1436757"/>
            <a:ext cx="1477453" cy="123312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3141091" y="203633"/>
            <a:ext cx="1477453" cy="1233124"/>
          </a:xfrm>
          <a:prstGeom prst="rect">
            <a:avLst/>
          </a:prstGeom>
          <a:solidFill>
            <a:srgbClr val="5471A9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6096002" y="203633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10528363" y="203633"/>
            <a:ext cx="1477453" cy="1233124"/>
          </a:xfrm>
          <a:prstGeom prst="rect">
            <a:avLst/>
          </a:prstGeom>
          <a:solidFill>
            <a:srgbClr val="43D1A1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9050908" y="1436757"/>
            <a:ext cx="1477453" cy="1233124"/>
          </a:xfrm>
          <a:prstGeom prst="rect">
            <a:avLst/>
          </a:prstGeom>
          <a:solidFill>
            <a:srgbClr val="4383DD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7" name="Rectangle 15"/>
          <p:cNvSpPr>
            <a:spLocks noChangeArrowheads="1"/>
          </p:cNvSpPr>
          <p:nvPr/>
        </p:nvSpPr>
        <p:spPr bwMode="auto">
          <a:xfrm>
            <a:off x="186183" y="203633"/>
            <a:ext cx="1477453" cy="1233124"/>
          </a:xfrm>
          <a:prstGeom prst="rect">
            <a:avLst/>
          </a:prstGeom>
          <a:solidFill>
            <a:srgbClr val="43D1A1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8" name="Rectangle 16"/>
          <p:cNvSpPr>
            <a:spLocks noChangeArrowheads="1"/>
          </p:cNvSpPr>
          <p:nvPr/>
        </p:nvSpPr>
        <p:spPr bwMode="auto">
          <a:xfrm>
            <a:off x="7573455" y="203633"/>
            <a:ext cx="2954908" cy="1233124"/>
          </a:xfrm>
          <a:prstGeom prst="rect">
            <a:avLst/>
          </a:prstGeom>
          <a:solidFill>
            <a:srgbClr val="2D2B8D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9" name="Rectangle 17"/>
          <p:cNvSpPr>
            <a:spLocks noChangeArrowheads="1"/>
          </p:cNvSpPr>
          <p:nvPr/>
        </p:nvSpPr>
        <p:spPr bwMode="auto">
          <a:xfrm>
            <a:off x="186183" y="2669879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8"/>
          <p:cNvSpPr>
            <a:spLocks noChangeArrowheads="1"/>
          </p:cNvSpPr>
          <p:nvPr/>
        </p:nvSpPr>
        <p:spPr bwMode="auto">
          <a:xfrm>
            <a:off x="3141091" y="2669879"/>
            <a:ext cx="1477453" cy="1233124"/>
          </a:xfrm>
          <a:prstGeom prst="rect">
            <a:avLst/>
          </a:prstGeom>
          <a:solidFill>
            <a:srgbClr val="5471A9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9"/>
          <p:cNvSpPr>
            <a:spLocks noChangeArrowheads="1"/>
          </p:cNvSpPr>
          <p:nvPr/>
        </p:nvSpPr>
        <p:spPr bwMode="auto">
          <a:xfrm>
            <a:off x="6096002" y="1436757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10528363" y="1436757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4618544" y="1436757"/>
            <a:ext cx="1477453" cy="1233124"/>
          </a:xfrm>
          <a:prstGeom prst="rect">
            <a:avLst/>
          </a:prstGeom>
          <a:solidFill>
            <a:srgbClr val="40A7E1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3141091" y="1436757"/>
            <a:ext cx="1477453" cy="1233124"/>
          </a:xfrm>
          <a:prstGeom prst="rect">
            <a:avLst/>
          </a:prstGeom>
          <a:solidFill>
            <a:srgbClr val="43D1A1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5" name="Rectangle 23"/>
          <p:cNvSpPr>
            <a:spLocks noChangeArrowheads="1"/>
          </p:cNvSpPr>
          <p:nvPr/>
        </p:nvSpPr>
        <p:spPr bwMode="auto">
          <a:xfrm>
            <a:off x="1663636" y="2669879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24"/>
          <p:cNvSpPr>
            <a:spLocks noChangeArrowheads="1"/>
          </p:cNvSpPr>
          <p:nvPr/>
        </p:nvSpPr>
        <p:spPr bwMode="auto">
          <a:xfrm>
            <a:off x="1663636" y="203633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7" name="Rectangle 25"/>
          <p:cNvSpPr>
            <a:spLocks noChangeArrowheads="1"/>
          </p:cNvSpPr>
          <p:nvPr/>
        </p:nvSpPr>
        <p:spPr bwMode="auto">
          <a:xfrm>
            <a:off x="1663636" y="1436757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6"/>
          <p:cNvSpPr>
            <a:spLocks noChangeArrowheads="1"/>
          </p:cNvSpPr>
          <p:nvPr/>
        </p:nvSpPr>
        <p:spPr bwMode="auto">
          <a:xfrm>
            <a:off x="4618544" y="2669879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7"/>
          <p:cNvSpPr>
            <a:spLocks noChangeArrowheads="1"/>
          </p:cNvSpPr>
          <p:nvPr/>
        </p:nvSpPr>
        <p:spPr bwMode="auto">
          <a:xfrm>
            <a:off x="6096002" y="2669879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0" name="Rectangle 28"/>
          <p:cNvSpPr>
            <a:spLocks noChangeArrowheads="1"/>
          </p:cNvSpPr>
          <p:nvPr/>
        </p:nvSpPr>
        <p:spPr bwMode="auto">
          <a:xfrm>
            <a:off x="9050908" y="2669879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1" name="Rectangle 29"/>
          <p:cNvSpPr>
            <a:spLocks noChangeArrowheads="1"/>
          </p:cNvSpPr>
          <p:nvPr/>
        </p:nvSpPr>
        <p:spPr bwMode="auto">
          <a:xfrm>
            <a:off x="186183" y="1436757"/>
            <a:ext cx="1477453" cy="1233124"/>
          </a:xfrm>
          <a:prstGeom prst="rect">
            <a:avLst/>
          </a:prstGeom>
          <a:solidFill>
            <a:srgbClr val="9ED442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Freeform 30"/>
          <p:cNvSpPr>
            <a:spLocks noEditPoints="1"/>
          </p:cNvSpPr>
          <p:nvPr/>
        </p:nvSpPr>
        <p:spPr bwMode="auto">
          <a:xfrm>
            <a:off x="10963791" y="3056737"/>
            <a:ext cx="606596" cy="489249"/>
          </a:xfrm>
          <a:custGeom>
            <a:avLst/>
            <a:gdLst>
              <a:gd name="T0" fmla="*/ 442 w 884"/>
              <a:gd name="T1" fmla="*/ 286 h 711"/>
              <a:gd name="T2" fmla="*/ 334 w 884"/>
              <a:gd name="T3" fmla="*/ 179 h 711"/>
              <a:gd name="T4" fmla="*/ 442 w 884"/>
              <a:gd name="T5" fmla="*/ 71 h 711"/>
              <a:gd name="T6" fmla="*/ 549 w 884"/>
              <a:gd name="T7" fmla="*/ 179 h 711"/>
              <a:gd name="T8" fmla="*/ 442 w 884"/>
              <a:gd name="T9" fmla="*/ 286 h 711"/>
              <a:gd name="T10" fmla="*/ 442 w 884"/>
              <a:gd name="T11" fmla="*/ 0 h 711"/>
              <a:gd name="T12" fmla="*/ 263 w 884"/>
              <a:gd name="T13" fmla="*/ 179 h 711"/>
              <a:gd name="T14" fmla="*/ 442 w 884"/>
              <a:gd name="T15" fmla="*/ 358 h 711"/>
              <a:gd name="T16" fmla="*/ 514 w 884"/>
              <a:gd name="T17" fmla="*/ 343 h 711"/>
              <a:gd name="T18" fmla="*/ 514 w 884"/>
              <a:gd name="T19" fmla="*/ 577 h 711"/>
              <a:gd name="T20" fmla="*/ 442 w 884"/>
              <a:gd name="T21" fmla="*/ 529 h 711"/>
              <a:gd name="T22" fmla="*/ 370 w 884"/>
              <a:gd name="T23" fmla="*/ 577 h 711"/>
              <a:gd name="T24" fmla="*/ 370 w 884"/>
              <a:gd name="T25" fmla="*/ 391 h 711"/>
              <a:gd name="T26" fmla="*/ 299 w 884"/>
              <a:gd name="T27" fmla="*/ 391 h 711"/>
              <a:gd name="T28" fmla="*/ 299 w 884"/>
              <a:gd name="T29" fmla="*/ 711 h 711"/>
              <a:gd name="T30" fmla="*/ 442 w 884"/>
              <a:gd name="T31" fmla="*/ 616 h 711"/>
              <a:gd name="T32" fmla="*/ 585 w 884"/>
              <a:gd name="T33" fmla="*/ 711 h 711"/>
              <a:gd name="T34" fmla="*/ 585 w 884"/>
              <a:gd name="T35" fmla="*/ 285 h 711"/>
              <a:gd name="T36" fmla="*/ 621 w 884"/>
              <a:gd name="T37" fmla="*/ 179 h 711"/>
              <a:gd name="T38" fmla="*/ 442 w 884"/>
              <a:gd name="T39" fmla="*/ 0 h 711"/>
              <a:gd name="T40" fmla="*/ 836 w 884"/>
              <a:gd name="T41" fmla="*/ 36 h 711"/>
              <a:gd name="T42" fmla="*/ 662 w 884"/>
              <a:gd name="T43" fmla="*/ 60 h 711"/>
              <a:gd name="T44" fmla="*/ 687 w 884"/>
              <a:gd name="T45" fmla="*/ 130 h 711"/>
              <a:gd name="T46" fmla="*/ 789 w 884"/>
              <a:gd name="T47" fmla="*/ 116 h 711"/>
              <a:gd name="T48" fmla="*/ 789 w 884"/>
              <a:gd name="T49" fmla="*/ 277 h 711"/>
              <a:gd name="T50" fmla="*/ 678 w 884"/>
              <a:gd name="T51" fmla="*/ 262 h 711"/>
              <a:gd name="T52" fmla="*/ 641 w 884"/>
              <a:gd name="T53" fmla="*/ 330 h 711"/>
              <a:gd name="T54" fmla="*/ 836 w 884"/>
              <a:gd name="T55" fmla="*/ 358 h 711"/>
              <a:gd name="T56" fmla="*/ 836 w 884"/>
              <a:gd name="T57" fmla="*/ 36 h 711"/>
              <a:gd name="T58" fmla="*/ 95 w 884"/>
              <a:gd name="T59" fmla="*/ 277 h 711"/>
              <a:gd name="T60" fmla="*/ 95 w 884"/>
              <a:gd name="T61" fmla="*/ 116 h 711"/>
              <a:gd name="T62" fmla="*/ 196 w 884"/>
              <a:gd name="T63" fmla="*/ 130 h 711"/>
              <a:gd name="T64" fmla="*/ 221 w 884"/>
              <a:gd name="T65" fmla="*/ 60 h 711"/>
              <a:gd name="T66" fmla="*/ 48 w 884"/>
              <a:gd name="T67" fmla="*/ 35 h 711"/>
              <a:gd name="T68" fmla="*/ 48 w 884"/>
              <a:gd name="T69" fmla="*/ 358 h 711"/>
              <a:gd name="T70" fmla="*/ 243 w 884"/>
              <a:gd name="T71" fmla="*/ 331 h 711"/>
              <a:gd name="T72" fmla="*/ 206 w 884"/>
              <a:gd name="T73" fmla="*/ 263 h 711"/>
              <a:gd name="T74" fmla="*/ 95 w 884"/>
              <a:gd name="T75" fmla="*/ 277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84" h="711">
                <a:moveTo>
                  <a:pt x="442" y="286"/>
                </a:moveTo>
                <a:cubicBezTo>
                  <a:pt x="382" y="286"/>
                  <a:pt x="334" y="238"/>
                  <a:pt x="334" y="179"/>
                </a:cubicBezTo>
                <a:cubicBezTo>
                  <a:pt x="334" y="120"/>
                  <a:pt x="382" y="71"/>
                  <a:pt x="442" y="71"/>
                </a:cubicBezTo>
                <a:cubicBezTo>
                  <a:pt x="501" y="71"/>
                  <a:pt x="549" y="120"/>
                  <a:pt x="549" y="179"/>
                </a:cubicBezTo>
                <a:cubicBezTo>
                  <a:pt x="549" y="238"/>
                  <a:pt x="501" y="286"/>
                  <a:pt x="442" y="286"/>
                </a:cubicBezTo>
                <a:close/>
                <a:moveTo>
                  <a:pt x="442" y="0"/>
                </a:moveTo>
                <a:cubicBezTo>
                  <a:pt x="343" y="0"/>
                  <a:pt x="263" y="80"/>
                  <a:pt x="263" y="179"/>
                </a:cubicBezTo>
                <a:cubicBezTo>
                  <a:pt x="263" y="277"/>
                  <a:pt x="343" y="358"/>
                  <a:pt x="442" y="358"/>
                </a:cubicBezTo>
                <a:cubicBezTo>
                  <a:pt x="467" y="358"/>
                  <a:pt x="478" y="352"/>
                  <a:pt x="514" y="343"/>
                </a:cubicBezTo>
                <a:lnTo>
                  <a:pt x="514" y="577"/>
                </a:lnTo>
                <a:lnTo>
                  <a:pt x="442" y="529"/>
                </a:lnTo>
                <a:lnTo>
                  <a:pt x="370" y="577"/>
                </a:lnTo>
                <a:lnTo>
                  <a:pt x="370" y="391"/>
                </a:lnTo>
                <a:lnTo>
                  <a:pt x="299" y="391"/>
                </a:lnTo>
                <a:lnTo>
                  <a:pt x="299" y="711"/>
                </a:lnTo>
                <a:lnTo>
                  <a:pt x="442" y="616"/>
                </a:lnTo>
                <a:lnTo>
                  <a:pt x="585" y="711"/>
                </a:lnTo>
                <a:lnTo>
                  <a:pt x="585" y="285"/>
                </a:lnTo>
                <a:cubicBezTo>
                  <a:pt x="621" y="255"/>
                  <a:pt x="621" y="219"/>
                  <a:pt x="621" y="179"/>
                </a:cubicBezTo>
                <a:cubicBezTo>
                  <a:pt x="621" y="80"/>
                  <a:pt x="540" y="0"/>
                  <a:pt x="442" y="0"/>
                </a:cubicBezTo>
                <a:close/>
                <a:moveTo>
                  <a:pt x="836" y="36"/>
                </a:moveTo>
                <a:cubicBezTo>
                  <a:pt x="778" y="46"/>
                  <a:pt x="720" y="54"/>
                  <a:pt x="662" y="60"/>
                </a:cubicBezTo>
                <a:cubicBezTo>
                  <a:pt x="674" y="82"/>
                  <a:pt x="683" y="105"/>
                  <a:pt x="687" y="130"/>
                </a:cubicBezTo>
                <a:cubicBezTo>
                  <a:pt x="721" y="126"/>
                  <a:pt x="756" y="121"/>
                  <a:pt x="789" y="116"/>
                </a:cubicBezTo>
                <a:cubicBezTo>
                  <a:pt x="804" y="169"/>
                  <a:pt x="804" y="224"/>
                  <a:pt x="789" y="277"/>
                </a:cubicBezTo>
                <a:cubicBezTo>
                  <a:pt x="752" y="271"/>
                  <a:pt x="715" y="266"/>
                  <a:pt x="678" y="262"/>
                </a:cubicBezTo>
                <a:cubicBezTo>
                  <a:pt x="669" y="287"/>
                  <a:pt x="656" y="310"/>
                  <a:pt x="641" y="330"/>
                </a:cubicBezTo>
                <a:cubicBezTo>
                  <a:pt x="706" y="336"/>
                  <a:pt x="771" y="346"/>
                  <a:pt x="836" y="358"/>
                </a:cubicBezTo>
                <a:cubicBezTo>
                  <a:pt x="883" y="258"/>
                  <a:pt x="884" y="138"/>
                  <a:pt x="836" y="36"/>
                </a:cubicBezTo>
                <a:close/>
                <a:moveTo>
                  <a:pt x="95" y="277"/>
                </a:moveTo>
                <a:cubicBezTo>
                  <a:pt x="81" y="225"/>
                  <a:pt x="81" y="170"/>
                  <a:pt x="95" y="116"/>
                </a:cubicBezTo>
                <a:cubicBezTo>
                  <a:pt x="129" y="122"/>
                  <a:pt x="162" y="126"/>
                  <a:pt x="196" y="130"/>
                </a:cubicBezTo>
                <a:cubicBezTo>
                  <a:pt x="201" y="105"/>
                  <a:pt x="209" y="82"/>
                  <a:pt x="221" y="60"/>
                </a:cubicBezTo>
                <a:cubicBezTo>
                  <a:pt x="163" y="54"/>
                  <a:pt x="105" y="46"/>
                  <a:pt x="48" y="35"/>
                </a:cubicBezTo>
                <a:cubicBezTo>
                  <a:pt x="3" y="140"/>
                  <a:pt x="0" y="255"/>
                  <a:pt x="48" y="358"/>
                </a:cubicBezTo>
                <a:cubicBezTo>
                  <a:pt x="112" y="346"/>
                  <a:pt x="178" y="337"/>
                  <a:pt x="243" y="331"/>
                </a:cubicBezTo>
                <a:cubicBezTo>
                  <a:pt x="227" y="310"/>
                  <a:pt x="215" y="287"/>
                  <a:pt x="206" y="263"/>
                </a:cubicBezTo>
                <a:cubicBezTo>
                  <a:pt x="169" y="267"/>
                  <a:pt x="132" y="271"/>
                  <a:pt x="95" y="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3" name="Freeform 31"/>
          <p:cNvSpPr>
            <a:spLocks noEditPoints="1"/>
          </p:cNvSpPr>
          <p:nvPr/>
        </p:nvSpPr>
        <p:spPr bwMode="auto">
          <a:xfrm>
            <a:off x="5062984" y="3029721"/>
            <a:ext cx="591581" cy="567288"/>
          </a:xfrm>
          <a:custGeom>
            <a:avLst/>
            <a:gdLst>
              <a:gd name="T0" fmla="*/ 466 w 860"/>
              <a:gd name="T1" fmla="*/ 465 h 823"/>
              <a:gd name="T2" fmla="*/ 394 w 860"/>
              <a:gd name="T3" fmla="*/ 393 h 823"/>
              <a:gd name="T4" fmla="*/ 537 w 860"/>
              <a:gd name="T5" fmla="*/ 716 h 823"/>
              <a:gd name="T6" fmla="*/ 609 w 860"/>
              <a:gd name="T7" fmla="*/ 644 h 823"/>
              <a:gd name="T8" fmla="*/ 537 w 860"/>
              <a:gd name="T9" fmla="*/ 716 h 823"/>
              <a:gd name="T10" fmla="*/ 609 w 860"/>
              <a:gd name="T11" fmla="*/ 608 h 823"/>
              <a:gd name="T12" fmla="*/ 537 w 860"/>
              <a:gd name="T13" fmla="*/ 537 h 823"/>
              <a:gd name="T14" fmla="*/ 716 w 860"/>
              <a:gd name="T15" fmla="*/ 644 h 823"/>
              <a:gd name="T16" fmla="*/ 645 w 860"/>
              <a:gd name="T17" fmla="*/ 716 h 823"/>
              <a:gd name="T18" fmla="*/ 716 w 860"/>
              <a:gd name="T19" fmla="*/ 644 h 823"/>
              <a:gd name="T20" fmla="*/ 645 w 860"/>
              <a:gd name="T21" fmla="*/ 537 h 823"/>
              <a:gd name="T22" fmla="*/ 716 w 860"/>
              <a:gd name="T23" fmla="*/ 608 h 823"/>
              <a:gd name="T24" fmla="*/ 251 w 860"/>
              <a:gd name="T25" fmla="*/ 716 h 823"/>
              <a:gd name="T26" fmla="*/ 322 w 860"/>
              <a:gd name="T27" fmla="*/ 644 h 823"/>
              <a:gd name="T28" fmla="*/ 251 w 860"/>
              <a:gd name="T29" fmla="*/ 716 h 823"/>
              <a:gd name="T30" fmla="*/ 322 w 860"/>
              <a:gd name="T31" fmla="*/ 608 h 823"/>
              <a:gd name="T32" fmla="*/ 251 w 860"/>
              <a:gd name="T33" fmla="*/ 537 h 823"/>
              <a:gd name="T34" fmla="*/ 143 w 860"/>
              <a:gd name="T35" fmla="*/ 716 h 823"/>
              <a:gd name="T36" fmla="*/ 215 w 860"/>
              <a:gd name="T37" fmla="*/ 644 h 823"/>
              <a:gd name="T38" fmla="*/ 143 w 860"/>
              <a:gd name="T39" fmla="*/ 716 h 823"/>
              <a:gd name="T40" fmla="*/ 215 w 860"/>
              <a:gd name="T41" fmla="*/ 608 h 823"/>
              <a:gd name="T42" fmla="*/ 143 w 860"/>
              <a:gd name="T43" fmla="*/ 537 h 823"/>
              <a:gd name="T44" fmla="*/ 788 w 860"/>
              <a:gd name="T45" fmla="*/ 752 h 823"/>
              <a:gd name="T46" fmla="*/ 466 w 860"/>
              <a:gd name="T47" fmla="*/ 537 h 823"/>
              <a:gd name="T48" fmla="*/ 394 w 860"/>
              <a:gd name="T49" fmla="*/ 752 h 823"/>
              <a:gd name="T50" fmla="*/ 72 w 860"/>
              <a:gd name="T51" fmla="*/ 501 h 823"/>
              <a:gd name="T52" fmla="*/ 430 w 860"/>
              <a:gd name="T53" fmla="*/ 269 h 823"/>
              <a:gd name="T54" fmla="*/ 788 w 860"/>
              <a:gd name="T55" fmla="*/ 501 h 823"/>
              <a:gd name="T56" fmla="*/ 100 w 860"/>
              <a:gd name="T57" fmla="*/ 358 h 823"/>
              <a:gd name="T58" fmla="*/ 199 w 860"/>
              <a:gd name="T59" fmla="*/ 429 h 823"/>
              <a:gd name="T60" fmla="*/ 100 w 860"/>
              <a:gd name="T61" fmla="*/ 358 h 823"/>
              <a:gd name="T62" fmla="*/ 778 w 860"/>
              <a:gd name="T63" fmla="*/ 429 h 823"/>
              <a:gd name="T64" fmla="*/ 600 w 860"/>
              <a:gd name="T65" fmla="*/ 358 h 823"/>
              <a:gd name="T66" fmla="*/ 816 w 860"/>
              <a:gd name="T67" fmla="*/ 286 h 823"/>
              <a:gd name="T68" fmla="*/ 466 w 860"/>
              <a:gd name="T69" fmla="*/ 183 h 823"/>
              <a:gd name="T70" fmla="*/ 483 w 860"/>
              <a:gd name="T71" fmla="*/ 73 h 823"/>
              <a:gd name="T72" fmla="*/ 645 w 860"/>
              <a:gd name="T73" fmla="*/ 53 h 823"/>
              <a:gd name="T74" fmla="*/ 430 w 860"/>
              <a:gd name="T75" fmla="*/ 0 h 823"/>
              <a:gd name="T76" fmla="*/ 394 w 860"/>
              <a:gd name="T77" fmla="*/ 183 h 823"/>
              <a:gd name="T78" fmla="*/ 44 w 860"/>
              <a:gd name="T79" fmla="*/ 286 h 823"/>
              <a:gd name="T80" fmla="*/ 0 w 860"/>
              <a:gd name="T81" fmla="*/ 823 h 823"/>
              <a:gd name="T82" fmla="*/ 860 w 860"/>
              <a:gd name="T83" fmla="*/ 448 h 8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860" h="823">
                <a:moveTo>
                  <a:pt x="394" y="465"/>
                </a:moveTo>
                <a:lnTo>
                  <a:pt x="466" y="465"/>
                </a:lnTo>
                <a:lnTo>
                  <a:pt x="466" y="393"/>
                </a:lnTo>
                <a:lnTo>
                  <a:pt x="394" y="393"/>
                </a:lnTo>
                <a:lnTo>
                  <a:pt x="394" y="465"/>
                </a:lnTo>
                <a:close/>
                <a:moveTo>
                  <a:pt x="537" y="716"/>
                </a:moveTo>
                <a:lnTo>
                  <a:pt x="609" y="716"/>
                </a:lnTo>
                <a:lnTo>
                  <a:pt x="609" y="644"/>
                </a:lnTo>
                <a:lnTo>
                  <a:pt x="537" y="644"/>
                </a:lnTo>
                <a:lnTo>
                  <a:pt x="537" y="716"/>
                </a:lnTo>
                <a:close/>
                <a:moveTo>
                  <a:pt x="537" y="608"/>
                </a:moveTo>
                <a:lnTo>
                  <a:pt x="609" y="608"/>
                </a:lnTo>
                <a:lnTo>
                  <a:pt x="609" y="537"/>
                </a:lnTo>
                <a:lnTo>
                  <a:pt x="537" y="537"/>
                </a:lnTo>
                <a:lnTo>
                  <a:pt x="537" y="608"/>
                </a:lnTo>
                <a:close/>
                <a:moveTo>
                  <a:pt x="716" y="644"/>
                </a:moveTo>
                <a:lnTo>
                  <a:pt x="645" y="644"/>
                </a:lnTo>
                <a:lnTo>
                  <a:pt x="645" y="716"/>
                </a:lnTo>
                <a:lnTo>
                  <a:pt x="716" y="716"/>
                </a:lnTo>
                <a:lnTo>
                  <a:pt x="716" y="644"/>
                </a:lnTo>
                <a:close/>
                <a:moveTo>
                  <a:pt x="716" y="537"/>
                </a:moveTo>
                <a:lnTo>
                  <a:pt x="645" y="537"/>
                </a:lnTo>
                <a:lnTo>
                  <a:pt x="645" y="608"/>
                </a:lnTo>
                <a:lnTo>
                  <a:pt x="716" y="608"/>
                </a:lnTo>
                <a:lnTo>
                  <a:pt x="716" y="537"/>
                </a:lnTo>
                <a:close/>
                <a:moveTo>
                  <a:pt x="251" y="716"/>
                </a:moveTo>
                <a:lnTo>
                  <a:pt x="322" y="716"/>
                </a:lnTo>
                <a:lnTo>
                  <a:pt x="322" y="644"/>
                </a:lnTo>
                <a:lnTo>
                  <a:pt x="251" y="644"/>
                </a:lnTo>
                <a:lnTo>
                  <a:pt x="251" y="716"/>
                </a:lnTo>
                <a:close/>
                <a:moveTo>
                  <a:pt x="251" y="608"/>
                </a:moveTo>
                <a:lnTo>
                  <a:pt x="322" y="608"/>
                </a:lnTo>
                <a:lnTo>
                  <a:pt x="322" y="537"/>
                </a:lnTo>
                <a:lnTo>
                  <a:pt x="251" y="537"/>
                </a:lnTo>
                <a:lnTo>
                  <a:pt x="251" y="608"/>
                </a:lnTo>
                <a:close/>
                <a:moveTo>
                  <a:pt x="143" y="716"/>
                </a:moveTo>
                <a:lnTo>
                  <a:pt x="215" y="716"/>
                </a:lnTo>
                <a:lnTo>
                  <a:pt x="215" y="644"/>
                </a:lnTo>
                <a:lnTo>
                  <a:pt x="143" y="644"/>
                </a:lnTo>
                <a:lnTo>
                  <a:pt x="143" y="716"/>
                </a:lnTo>
                <a:close/>
                <a:moveTo>
                  <a:pt x="143" y="608"/>
                </a:moveTo>
                <a:lnTo>
                  <a:pt x="215" y="608"/>
                </a:lnTo>
                <a:lnTo>
                  <a:pt x="215" y="537"/>
                </a:lnTo>
                <a:lnTo>
                  <a:pt x="143" y="537"/>
                </a:lnTo>
                <a:lnTo>
                  <a:pt x="143" y="608"/>
                </a:lnTo>
                <a:close/>
                <a:moveTo>
                  <a:pt x="788" y="752"/>
                </a:moveTo>
                <a:lnTo>
                  <a:pt x="466" y="752"/>
                </a:lnTo>
                <a:lnTo>
                  <a:pt x="466" y="537"/>
                </a:lnTo>
                <a:lnTo>
                  <a:pt x="394" y="537"/>
                </a:lnTo>
                <a:lnTo>
                  <a:pt x="394" y="752"/>
                </a:lnTo>
                <a:lnTo>
                  <a:pt x="72" y="752"/>
                </a:lnTo>
                <a:lnTo>
                  <a:pt x="72" y="501"/>
                </a:lnTo>
                <a:lnTo>
                  <a:pt x="232" y="501"/>
                </a:lnTo>
                <a:lnTo>
                  <a:pt x="430" y="269"/>
                </a:lnTo>
                <a:lnTo>
                  <a:pt x="628" y="501"/>
                </a:lnTo>
                <a:lnTo>
                  <a:pt x="788" y="501"/>
                </a:lnTo>
                <a:lnTo>
                  <a:pt x="788" y="752"/>
                </a:lnTo>
                <a:close/>
                <a:moveTo>
                  <a:pt x="100" y="358"/>
                </a:moveTo>
                <a:lnTo>
                  <a:pt x="260" y="358"/>
                </a:lnTo>
                <a:lnTo>
                  <a:pt x="199" y="429"/>
                </a:lnTo>
                <a:lnTo>
                  <a:pt x="82" y="429"/>
                </a:lnTo>
                <a:lnTo>
                  <a:pt x="100" y="358"/>
                </a:lnTo>
                <a:close/>
                <a:moveTo>
                  <a:pt x="760" y="358"/>
                </a:moveTo>
                <a:lnTo>
                  <a:pt x="778" y="429"/>
                </a:lnTo>
                <a:lnTo>
                  <a:pt x="661" y="429"/>
                </a:lnTo>
                <a:lnTo>
                  <a:pt x="600" y="358"/>
                </a:lnTo>
                <a:lnTo>
                  <a:pt x="760" y="358"/>
                </a:lnTo>
                <a:close/>
                <a:moveTo>
                  <a:pt x="816" y="286"/>
                </a:moveTo>
                <a:lnTo>
                  <a:pt x="539" y="286"/>
                </a:lnTo>
                <a:lnTo>
                  <a:pt x="466" y="183"/>
                </a:lnTo>
                <a:lnTo>
                  <a:pt x="466" y="59"/>
                </a:lnTo>
                <a:cubicBezTo>
                  <a:pt x="466" y="62"/>
                  <a:pt x="477" y="67"/>
                  <a:pt x="483" y="73"/>
                </a:cubicBezTo>
                <a:cubicBezTo>
                  <a:pt x="512" y="101"/>
                  <a:pt x="537" y="125"/>
                  <a:pt x="645" y="125"/>
                </a:cubicBezTo>
                <a:lnTo>
                  <a:pt x="645" y="53"/>
                </a:lnTo>
                <a:cubicBezTo>
                  <a:pt x="573" y="53"/>
                  <a:pt x="550" y="47"/>
                  <a:pt x="533" y="31"/>
                </a:cubicBezTo>
                <a:cubicBezTo>
                  <a:pt x="511" y="9"/>
                  <a:pt x="488" y="0"/>
                  <a:pt x="430" y="0"/>
                </a:cubicBezTo>
                <a:lnTo>
                  <a:pt x="394" y="0"/>
                </a:lnTo>
                <a:lnTo>
                  <a:pt x="394" y="183"/>
                </a:lnTo>
                <a:lnTo>
                  <a:pt x="322" y="286"/>
                </a:lnTo>
                <a:lnTo>
                  <a:pt x="44" y="286"/>
                </a:lnTo>
                <a:lnTo>
                  <a:pt x="1" y="458"/>
                </a:lnTo>
                <a:lnTo>
                  <a:pt x="0" y="823"/>
                </a:lnTo>
                <a:lnTo>
                  <a:pt x="860" y="823"/>
                </a:lnTo>
                <a:lnTo>
                  <a:pt x="860" y="448"/>
                </a:lnTo>
                <a:lnTo>
                  <a:pt x="816" y="2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5" name="Freeform 33"/>
          <p:cNvSpPr>
            <a:spLocks noEditPoints="1"/>
          </p:cNvSpPr>
          <p:nvPr/>
        </p:nvSpPr>
        <p:spPr bwMode="auto">
          <a:xfrm>
            <a:off x="8017892" y="3077747"/>
            <a:ext cx="591581" cy="543275"/>
          </a:xfrm>
          <a:custGeom>
            <a:avLst/>
            <a:gdLst>
              <a:gd name="T0" fmla="*/ 143 w 859"/>
              <a:gd name="T1" fmla="*/ 645 h 788"/>
              <a:gd name="T2" fmla="*/ 143 w 859"/>
              <a:gd name="T3" fmla="*/ 430 h 788"/>
              <a:gd name="T4" fmla="*/ 716 w 859"/>
              <a:gd name="T5" fmla="*/ 430 h 788"/>
              <a:gd name="T6" fmla="*/ 716 w 859"/>
              <a:gd name="T7" fmla="*/ 645 h 788"/>
              <a:gd name="T8" fmla="*/ 143 w 859"/>
              <a:gd name="T9" fmla="*/ 645 h 788"/>
              <a:gd name="T10" fmla="*/ 179 w 859"/>
              <a:gd name="T11" fmla="*/ 72 h 788"/>
              <a:gd name="T12" fmla="*/ 680 w 859"/>
              <a:gd name="T13" fmla="*/ 72 h 788"/>
              <a:gd name="T14" fmla="*/ 716 w 859"/>
              <a:gd name="T15" fmla="*/ 108 h 788"/>
              <a:gd name="T16" fmla="*/ 716 w 859"/>
              <a:gd name="T17" fmla="*/ 358 h 788"/>
              <a:gd name="T18" fmla="*/ 465 w 859"/>
              <a:gd name="T19" fmla="*/ 358 h 788"/>
              <a:gd name="T20" fmla="*/ 465 w 859"/>
              <a:gd name="T21" fmla="*/ 108 h 788"/>
              <a:gd name="T22" fmla="*/ 393 w 859"/>
              <a:gd name="T23" fmla="*/ 108 h 788"/>
              <a:gd name="T24" fmla="*/ 393 w 859"/>
              <a:gd name="T25" fmla="*/ 358 h 788"/>
              <a:gd name="T26" fmla="*/ 143 w 859"/>
              <a:gd name="T27" fmla="*/ 358 h 788"/>
              <a:gd name="T28" fmla="*/ 143 w 859"/>
              <a:gd name="T29" fmla="*/ 108 h 788"/>
              <a:gd name="T30" fmla="*/ 179 w 859"/>
              <a:gd name="T31" fmla="*/ 72 h 788"/>
              <a:gd name="T32" fmla="*/ 787 w 859"/>
              <a:gd name="T33" fmla="*/ 179 h 788"/>
              <a:gd name="T34" fmla="*/ 787 w 859"/>
              <a:gd name="T35" fmla="*/ 108 h 788"/>
              <a:gd name="T36" fmla="*/ 680 w 859"/>
              <a:gd name="T37" fmla="*/ 0 h 788"/>
              <a:gd name="T38" fmla="*/ 179 w 859"/>
              <a:gd name="T39" fmla="*/ 0 h 788"/>
              <a:gd name="T40" fmla="*/ 71 w 859"/>
              <a:gd name="T41" fmla="*/ 108 h 788"/>
              <a:gd name="T42" fmla="*/ 71 w 859"/>
              <a:gd name="T43" fmla="*/ 179 h 788"/>
              <a:gd name="T44" fmla="*/ 0 w 859"/>
              <a:gd name="T45" fmla="*/ 179 h 788"/>
              <a:gd name="T46" fmla="*/ 0 w 859"/>
              <a:gd name="T47" fmla="*/ 358 h 788"/>
              <a:gd name="T48" fmla="*/ 71 w 859"/>
              <a:gd name="T49" fmla="*/ 358 h 788"/>
              <a:gd name="T50" fmla="*/ 71 w 859"/>
              <a:gd name="T51" fmla="*/ 716 h 788"/>
              <a:gd name="T52" fmla="*/ 143 w 859"/>
              <a:gd name="T53" fmla="*/ 716 h 788"/>
              <a:gd name="T54" fmla="*/ 143 w 859"/>
              <a:gd name="T55" fmla="*/ 788 h 788"/>
              <a:gd name="T56" fmla="*/ 214 w 859"/>
              <a:gd name="T57" fmla="*/ 788 h 788"/>
              <a:gd name="T58" fmla="*/ 214 w 859"/>
              <a:gd name="T59" fmla="*/ 716 h 788"/>
              <a:gd name="T60" fmla="*/ 644 w 859"/>
              <a:gd name="T61" fmla="*/ 716 h 788"/>
              <a:gd name="T62" fmla="*/ 644 w 859"/>
              <a:gd name="T63" fmla="*/ 788 h 788"/>
              <a:gd name="T64" fmla="*/ 716 w 859"/>
              <a:gd name="T65" fmla="*/ 788 h 788"/>
              <a:gd name="T66" fmla="*/ 716 w 859"/>
              <a:gd name="T67" fmla="*/ 716 h 788"/>
              <a:gd name="T68" fmla="*/ 787 w 859"/>
              <a:gd name="T69" fmla="*/ 716 h 788"/>
              <a:gd name="T70" fmla="*/ 787 w 859"/>
              <a:gd name="T71" fmla="*/ 358 h 788"/>
              <a:gd name="T72" fmla="*/ 859 w 859"/>
              <a:gd name="T73" fmla="*/ 358 h 788"/>
              <a:gd name="T74" fmla="*/ 859 w 859"/>
              <a:gd name="T75" fmla="*/ 179 h 788"/>
              <a:gd name="T76" fmla="*/ 787 w 859"/>
              <a:gd name="T77" fmla="*/ 179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59" h="788">
                <a:moveTo>
                  <a:pt x="143" y="645"/>
                </a:moveTo>
                <a:lnTo>
                  <a:pt x="143" y="430"/>
                </a:lnTo>
                <a:lnTo>
                  <a:pt x="716" y="430"/>
                </a:lnTo>
                <a:lnTo>
                  <a:pt x="716" y="645"/>
                </a:lnTo>
                <a:lnTo>
                  <a:pt x="143" y="645"/>
                </a:lnTo>
                <a:close/>
                <a:moveTo>
                  <a:pt x="179" y="72"/>
                </a:moveTo>
                <a:lnTo>
                  <a:pt x="680" y="72"/>
                </a:lnTo>
                <a:cubicBezTo>
                  <a:pt x="700" y="72"/>
                  <a:pt x="716" y="88"/>
                  <a:pt x="716" y="108"/>
                </a:cubicBezTo>
                <a:lnTo>
                  <a:pt x="716" y="358"/>
                </a:lnTo>
                <a:lnTo>
                  <a:pt x="465" y="358"/>
                </a:lnTo>
                <a:lnTo>
                  <a:pt x="465" y="108"/>
                </a:lnTo>
                <a:lnTo>
                  <a:pt x="393" y="108"/>
                </a:lnTo>
                <a:lnTo>
                  <a:pt x="393" y="358"/>
                </a:lnTo>
                <a:lnTo>
                  <a:pt x="143" y="358"/>
                </a:lnTo>
                <a:lnTo>
                  <a:pt x="143" y="108"/>
                </a:lnTo>
                <a:cubicBezTo>
                  <a:pt x="143" y="88"/>
                  <a:pt x="159" y="72"/>
                  <a:pt x="179" y="72"/>
                </a:cubicBezTo>
                <a:close/>
                <a:moveTo>
                  <a:pt x="787" y="179"/>
                </a:moveTo>
                <a:lnTo>
                  <a:pt x="787" y="108"/>
                </a:lnTo>
                <a:cubicBezTo>
                  <a:pt x="787" y="48"/>
                  <a:pt x="739" y="0"/>
                  <a:pt x="680" y="0"/>
                </a:cubicBezTo>
                <a:lnTo>
                  <a:pt x="179" y="0"/>
                </a:lnTo>
                <a:cubicBezTo>
                  <a:pt x="120" y="0"/>
                  <a:pt x="71" y="48"/>
                  <a:pt x="71" y="108"/>
                </a:cubicBezTo>
                <a:lnTo>
                  <a:pt x="71" y="179"/>
                </a:lnTo>
                <a:lnTo>
                  <a:pt x="0" y="179"/>
                </a:lnTo>
                <a:lnTo>
                  <a:pt x="0" y="358"/>
                </a:lnTo>
                <a:lnTo>
                  <a:pt x="71" y="358"/>
                </a:lnTo>
                <a:lnTo>
                  <a:pt x="71" y="716"/>
                </a:lnTo>
                <a:lnTo>
                  <a:pt x="143" y="716"/>
                </a:lnTo>
                <a:lnTo>
                  <a:pt x="143" y="788"/>
                </a:lnTo>
                <a:lnTo>
                  <a:pt x="214" y="788"/>
                </a:lnTo>
                <a:lnTo>
                  <a:pt x="214" y="716"/>
                </a:lnTo>
                <a:lnTo>
                  <a:pt x="644" y="716"/>
                </a:lnTo>
                <a:lnTo>
                  <a:pt x="644" y="788"/>
                </a:lnTo>
                <a:lnTo>
                  <a:pt x="716" y="788"/>
                </a:lnTo>
                <a:lnTo>
                  <a:pt x="716" y="716"/>
                </a:lnTo>
                <a:lnTo>
                  <a:pt x="787" y="716"/>
                </a:lnTo>
                <a:lnTo>
                  <a:pt x="787" y="358"/>
                </a:lnTo>
                <a:lnTo>
                  <a:pt x="859" y="358"/>
                </a:lnTo>
                <a:lnTo>
                  <a:pt x="859" y="179"/>
                </a:lnTo>
                <a:lnTo>
                  <a:pt x="787" y="1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34"/>
          <p:cNvSpPr>
            <a:spLocks noChangeArrowheads="1"/>
          </p:cNvSpPr>
          <p:nvPr/>
        </p:nvSpPr>
        <p:spPr bwMode="auto">
          <a:xfrm>
            <a:off x="8141012" y="3429000"/>
            <a:ext cx="123120" cy="51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7" name="Rectangle 35"/>
          <p:cNvSpPr>
            <a:spLocks noChangeArrowheads="1"/>
          </p:cNvSpPr>
          <p:nvPr/>
        </p:nvSpPr>
        <p:spPr bwMode="auto">
          <a:xfrm>
            <a:off x="8363231" y="3429000"/>
            <a:ext cx="123120" cy="51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8" name="Rectangle 36"/>
          <p:cNvSpPr>
            <a:spLocks noChangeArrowheads="1"/>
          </p:cNvSpPr>
          <p:nvPr/>
        </p:nvSpPr>
        <p:spPr bwMode="auto">
          <a:xfrm>
            <a:off x="2279241" y="647860"/>
            <a:ext cx="246243" cy="4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7"/>
          <p:cNvSpPr>
            <a:spLocks noEditPoints="1"/>
          </p:cNvSpPr>
          <p:nvPr/>
        </p:nvSpPr>
        <p:spPr bwMode="auto">
          <a:xfrm>
            <a:off x="2177142" y="560563"/>
            <a:ext cx="447441" cy="519263"/>
          </a:xfrm>
          <a:custGeom>
            <a:avLst/>
            <a:gdLst>
              <a:gd name="T0" fmla="*/ 212 w 651"/>
              <a:gd name="T1" fmla="*/ 446 h 752"/>
              <a:gd name="T2" fmla="*/ 281 w 651"/>
              <a:gd name="T3" fmla="*/ 680 h 752"/>
              <a:gd name="T4" fmla="*/ 290 w 651"/>
              <a:gd name="T5" fmla="*/ 680 h 752"/>
              <a:gd name="T6" fmla="*/ 290 w 651"/>
              <a:gd name="T7" fmla="*/ 348 h 752"/>
              <a:gd name="T8" fmla="*/ 254 w 651"/>
              <a:gd name="T9" fmla="*/ 286 h 752"/>
              <a:gd name="T10" fmla="*/ 326 w 651"/>
              <a:gd name="T11" fmla="*/ 215 h 752"/>
              <a:gd name="T12" fmla="*/ 397 w 651"/>
              <a:gd name="T13" fmla="*/ 286 h 752"/>
              <a:gd name="T14" fmla="*/ 362 w 651"/>
              <a:gd name="T15" fmla="*/ 348 h 752"/>
              <a:gd name="T16" fmla="*/ 362 w 651"/>
              <a:gd name="T17" fmla="*/ 680 h 752"/>
              <a:gd name="T18" fmla="*/ 370 w 651"/>
              <a:gd name="T19" fmla="*/ 680 h 752"/>
              <a:gd name="T20" fmla="*/ 435 w 651"/>
              <a:gd name="T21" fmla="*/ 456 h 752"/>
              <a:gd name="T22" fmla="*/ 573 w 651"/>
              <a:gd name="T23" fmla="*/ 245 h 752"/>
              <a:gd name="T24" fmla="*/ 326 w 651"/>
              <a:gd name="T25" fmla="*/ 72 h 752"/>
              <a:gd name="T26" fmla="*/ 79 w 651"/>
              <a:gd name="T27" fmla="*/ 245 h 752"/>
              <a:gd name="T28" fmla="*/ 212 w 651"/>
              <a:gd name="T29" fmla="*/ 446 h 752"/>
              <a:gd name="T30" fmla="*/ 5 w 651"/>
              <a:gd name="T31" fmla="*/ 241 h 752"/>
              <a:gd name="T32" fmla="*/ 326 w 651"/>
              <a:gd name="T33" fmla="*/ 0 h 752"/>
              <a:gd name="T34" fmla="*/ 647 w 651"/>
              <a:gd name="T35" fmla="*/ 241 h 752"/>
              <a:gd name="T36" fmla="*/ 651 w 651"/>
              <a:gd name="T37" fmla="*/ 257 h 752"/>
              <a:gd name="T38" fmla="*/ 502 w 651"/>
              <a:gd name="T39" fmla="*/ 481 h 752"/>
              <a:gd name="T40" fmla="*/ 424 w 651"/>
              <a:gd name="T41" fmla="*/ 752 h 752"/>
              <a:gd name="T42" fmla="*/ 227 w 651"/>
              <a:gd name="T43" fmla="*/ 752 h 752"/>
              <a:gd name="T44" fmla="*/ 150 w 651"/>
              <a:gd name="T45" fmla="*/ 481 h 752"/>
              <a:gd name="T46" fmla="*/ 0 w 651"/>
              <a:gd name="T47" fmla="*/ 257 h 752"/>
              <a:gd name="T48" fmla="*/ 5 w 651"/>
              <a:gd name="T49" fmla="*/ 24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51" h="752">
                <a:moveTo>
                  <a:pt x="212" y="446"/>
                </a:moveTo>
                <a:lnTo>
                  <a:pt x="281" y="680"/>
                </a:lnTo>
                <a:lnTo>
                  <a:pt x="290" y="680"/>
                </a:lnTo>
                <a:lnTo>
                  <a:pt x="290" y="348"/>
                </a:lnTo>
                <a:cubicBezTo>
                  <a:pt x="254" y="336"/>
                  <a:pt x="254" y="313"/>
                  <a:pt x="254" y="286"/>
                </a:cubicBezTo>
                <a:cubicBezTo>
                  <a:pt x="254" y="247"/>
                  <a:pt x="286" y="215"/>
                  <a:pt x="326" y="215"/>
                </a:cubicBezTo>
                <a:cubicBezTo>
                  <a:pt x="365" y="215"/>
                  <a:pt x="397" y="247"/>
                  <a:pt x="397" y="286"/>
                </a:cubicBezTo>
                <a:cubicBezTo>
                  <a:pt x="397" y="313"/>
                  <a:pt x="398" y="336"/>
                  <a:pt x="362" y="348"/>
                </a:cubicBezTo>
                <a:lnTo>
                  <a:pt x="362" y="680"/>
                </a:lnTo>
                <a:lnTo>
                  <a:pt x="370" y="680"/>
                </a:lnTo>
                <a:lnTo>
                  <a:pt x="435" y="456"/>
                </a:lnTo>
                <a:lnTo>
                  <a:pt x="573" y="245"/>
                </a:lnTo>
                <a:cubicBezTo>
                  <a:pt x="536" y="142"/>
                  <a:pt x="436" y="72"/>
                  <a:pt x="326" y="72"/>
                </a:cubicBezTo>
                <a:cubicBezTo>
                  <a:pt x="215" y="72"/>
                  <a:pt x="116" y="142"/>
                  <a:pt x="79" y="245"/>
                </a:cubicBezTo>
                <a:lnTo>
                  <a:pt x="212" y="446"/>
                </a:lnTo>
                <a:close/>
                <a:moveTo>
                  <a:pt x="5" y="241"/>
                </a:moveTo>
                <a:cubicBezTo>
                  <a:pt x="46" y="99"/>
                  <a:pt x="178" y="0"/>
                  <a:pt x="326" y="0"/>
                </a:cubicBezTo>
                <a:cubicBezTo>
                  <a:pt x="473" y="0"/>
                  <a:pt x="605" y="99"/>
                  <a:pt x="647" y="241"/>
                </a:cubicBezTo>
                <a:lnTo>
                  <a:pt x="651" y="257"/>
                </a:lnTo>
                <a:lnTo>
                  <a:pt x="502" y="481"/>
                </a:lnTo>
                <a:lnTo>
                  <a:pt x="424" y="752"/>
                </a:lnTo>
                <a:lnTo>
                  <a:pt x="227" y="752"/>
                </a:lnTo>
                <a:lnTo>
                  <a:pt x="150" y="481"/>
                </a:lnTo>
                <a:lnTo>
                  <a:pt x="0" y="257"/>
                </a:lnTo>
                <a:lnTo>
                  <a:pt x="5" y="2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2" name="Freeform 40"/>
          <p:cNvSpPr>
            <a:spLocks noEditPoints="1"/>
          </p:cNvSpPr>
          <p:nvPr/>
        </p:nvSpPr>
        <p:spPr bwMode="auto">
          <a:xfrm>
            <a:off x="3585527" y="1831707"/>
            <a:ext cx="588580" cy="492248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6" name="Freeform 44"/>
          <p:cNvSpPr>
            <a:spLocks noEditPoints="1"/>
          </p:cNvSpPr>
          <p:nvPr/>
        </p:nvSpPr>
        <p:spPr bwMode="auto">
          <a:xfrm>
            <a:off x="10966795" y="509538"/>
            <a:ext cx="573565" cy="621313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5"/>
          <p:cNvSpPr>
            <a:spLocks noEditPoints="1"/>
          </p:cNvSpPr>
          <p:nvPr/>
        </p:nvSpPr>
        <p:spPr bwMode="auto">
          <a:xfrm>
            <a:off x="630619" y="1794187"/>
            <a:ext cx="588580" cy="567288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0" name="Freeform 48"/>
          <p:cNvSpPr>
            <a:spLocks noEditPoints="1"/>
          </p:cNvSpPr>
          <p:nvPr/>
        </p:nvSpPr>
        <p:spPr bwMode="auto">
          <a:xfrm>
            <a:off x="5065986" y="538051"/>
            <a:ext cx="582575" cy="564285"/>
          </a:xfrm>
          <a:custGeom>
            <a:avLst/>
            <a:gdLst>
              <a:gd name="T0" fmla="*/ 388 w 848"/>
              <a:gd name="T1" fmla="*/ 486 h 821"/>
              <a:gd name="T2" fmla="*/ 291 w 848"/>
              <a:gd name="T3" fmla="*/ 583 h 821"/>
              <a:gd name="T4" fmla="*/ 342 w 848"/>
              <a:gd name="T5" fmla="*/ 634 h 821"/>
              <a:gd name="T6" fmla="*/ 460 w 848"/>
              <a:gd name="T7" fmla="*/ 516 h 821"/>
              <a:gd name="T8" fmla="*/ 460 w 848"/>
              <a:gd name="T9" fmla="*/ 267 h 821"/>
              <a:gd name="T10" fmla="*/ 388 w 848"/>
              <a:gd name="T11" fmla="*/ 267 h 821"/>
              <a:gd name="T12" fmla="*/ 388 w 848"/>
              <a:gd name="T13" fmla="*/ 486 h 821"/>
              <a:gd name="T14" fmla="*/ 172 w 848"/>
              <a:gd name="T15" fmla="*/ 118 h 821"/>
              <a:gd name="T16" fmla="*/ 259 w 848"/>
              <a:gd name="T17" fmla="*/ 69 h 821"/>
              <a:gd name="T18" fmla="*/ 231 w 848"/>
              <a:gd name="T19" fmla="*/ 3 h 821"/>
              <a:gd name="T20" fmla="*/ 130 w 848"/>
              <a:gd name="T21" fmla="*/ 60 h 821"/>
              <a:gd name="T22" fmla="*/ 0 w 848"/>
              <a:gd name="T23" fmla="*/ 195 h 821"/>
              <a:gd name="T24" fmla="*/ 60 w 848"/>
              <a:gd name="T25" fmla="*/ 234 h 821"/>
              <a:gd name="T26" fmla="*/ 172 w 848"/>
              <a:gd name="T27" fmla="*/ 118 h 821"/>
              <a:gd name="T28" fmla="*/ 719 w 848"/>
              <a:gd name="T29" fmla="*/ 57 h 821"/>
              <a:gd name="T30" fmla="*/ 617 w 848"/>
              <a:gd name="T31" fmla="*/ 0 h 821"/>
              <a:gd name="T32" fmla="*/ 590 w 848"/>
              <a:gd name="T33" fmla="*/ 66 h 821"/>
              <a:gd name="T34" fmla="*/ 677 w 848"/>
              <a:gd name="T35" fmla="*/ 115 h 821"/>
              <a:gd name="T36" fmla="*/ 788 w 848"/>
              <a:gd name="T37" fmla="*/ 234 h 821"/>
              <a:gd name="T38" fmla="*/ 848 w 848"/>
              <a:gd name="T39" fmla="*/ 196 h 821"/>
              <a:gd name="T40" fmla="*/ 719 w 848"/>
              <a:gd name="T41" fmla="*/ 57 h 821"/>
              <a:gd name="T42" fmla="*/ 424 w 848"/>
              <a:gd name="T43" fmla="*/ 749 h 821"/>
              <a:gd name="T44" fmla="*/ 138 w 848"/>
              <a:gd name="T45" fmla="*/ 463 h 821"/>
              <a:gd name="T46" fmla="*/ 424 w 848"/>
              <a:gd name="T47" fmla="*/ 176 h 821"/>
              <a:gd name="T48" fmla="*/ 711 w 848"/>
              <a:gd name="T49" fmla="*/ 463 h 821"/>
              <a:gd name="T50" fmla="*/ 424 w 848"/>
              <a:gd name="T51" fmla="*/ 749 h 821"/>
              <a:gd name="T52" fmla="*/ 424 w 848"/>
              <a:gd name="T53" fmla="*/ 105 h 821"/>
              <a:gd name="T54" fmla="*/ 66 w 848"/>
              <a:gd name="T55" fmla="*/ 463 h 821"/>
              <a:gd name="T56" fmla="*/ 424 w 848"/>
              <a:gd name="T57" fmla="*/ 821 h 821"/>
              <a:gd name="T58" fmla="*/ 782 w 848"/>
              <a:gd name="T59" fmla="*/ 463 h 821"/>
              <a:gd name="T60" fmla="*/ 424 w 848"/>
              <a:gd name="T61" fmla="*/ 105 h 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848" h="821">
                <a:moveTo>
                  <a:pt x="388" y="486"/>
                </a:moveTo>
                <a:lnTo>
                  <a:pt x="291" y="583"/>
                </a:lnTo>
                <a:lnTo>
                  <a:pt x="342" y="634"/>
                </a:lnTo>
                <a:lnTo>
                  <a:pt x="460" y="516"/>
                </a:lnTo>
                <a:lnTo>
                  <a:pt x="460" y="267"/>
                </a:lnTo>
                <a:lnTo>
                  <a:pt x="388" y="267"/>
                </a:lnTo>
                <a:lnTo>
                  <a:pt x="388" y="486"/>
                </a:lnTo>
                <a:close/>
                <a:moveTo>
                  <a:pt x="172" y="118"/>
                </a:moveTo>
                <a:cubicBezTo>
                  <a:pt x="199" y="98"/>
                  <a:pt x="228" y="82"/>
                  <a:pt x="259" y="69"/>
                </a:cubicBezTo>
                <a:lnTo>
                  <a:pt x="231" y="3"/>
                </a:lnTo>
                <a:cubicBezTo>
                  <a:pt x="195" y="18"/>
                  <a:pt x="161" y="37"/>
                  <a:pt x="130" y="60"/>
                </a:cubicBezTo>
                <a:cubicBezTo>
                  <a:pt x="76" y="98"/>
                  <a:pt x="33" y="144"/>
                  <a:pt x="0" y="195"/>
                </a:cubicBezTo>
                <a:lnTo>
                  <a:pt x="60" y="234"/>
                </a:lnTo>
                <a:cubicBezTo>
                  <a:pt x="89" y="190"/>
                  <a:pt x="126" y="151"/>
                  <a:pt x="172" y="118"/>
                </a:cubicBezTo>
                <a:close/>
                <a:moveTo>
                  <a:pt x="719" y="57"/>
                </a:moveTo>
                <a:cubicBezTo>
                  <a:pt x="687" y="34"/>
                  <a:pt x="653" y="15"/>
                  <a:pt x="617" y="0"/>
                </a:cubicBezTo>
                <a:lnTo>
                  <a:pt x="590" y="66"/>
                </a:lnTo>
                <a:cubicBezTo>
                  <a:pt x="620" y="79"/>
                  <a:pt x="650" y="95"/>
                  <a:pt x="677" y="115"/>
                </a:cubicBezTo>
                <a:cubicBezTo>
                  <a:pt x="721" y="147"/>
                  <a:pt x="758" y="187"/>
                  <a:pt x="788" y="234"/>
                </a:cubicBezTo>
                <a:lnTo>
                  <a:pt x="848" y="196"/>
                </a:lnTo>
                <a:cubicBezTo>
                  <a:pt x="814" y="141"/>
                  <a:pt x="770" y="95"/>
                  <a:pt x="719" y="57"/>
                </a:cubicBezTo>
                <a:close/>
                <a:moveTo>
                  <a:pt x="424" y="749"/>
                </a:moveTo>
                <a:cubicBezTo>
                  <a:pt x="266" y="749"/>
                  <a:pt x="138" y="621"/>
                  <a:pt x="138" y="463"/>
                </a:cubicBezTo>
                <a:cubicBezTo>
                  <a:pt x="138" y="305"/>
                  <a:pt x="266" y="176"/>
                  <a:pt x="424" y="176"/>
                </a:cubicBezTo>
                <a:cubicBezTo>
                  <a:pt x="582" y="176"/>
                  <a:pt x="711" y="305"/>
                  <a:pt x="711" y="463"/>
                </a:cubicBezTo>
                <a:cubicBezTo>
                  <a:pt x="711" y="621"/>
                  <a:pt x="582" y="749"/>
                  <a:pt x="424" y="749"/>
                </a:cubicBezTo>
                <a:close/>
                <a:moveTo>
                  <a:pt x="424" y="105"/>
                </a:moveTo>
                <a:cubicBezTo>
                  <a:pt x="227" y="105"/>
                  <a:pt x="66" y="265"/>
                  <a:pt x="66" y="463"/>
                </a:cubicBezTo>
                <a:cubicBezTo>
                  <a:pt x="66" y="660"/>
                  <a:pt x="227" y="821"/>
                  <a:pt x="424" y="821"/>
                </a:cubicBezTo>
                <a:cubicBezTo>
                  <a:pt x="622" y="821"/>
                  <a:pt x="782" y="660"/>
                  <a:pt x="782" y="463"/>
                </a:cubicBezTo>
                <a:cubicBezTo>
                  <a:pt x="782" y="265"/>
                  <a:pt x="622" y="105"/>
                  <a:pt x="424" y="1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4" name="Freeform 52"/>
          <p:cNvSpPr>
            <a:spLocks noEditPoints="1"/>
          </p:cNvSpPr>
          <p:nvPr/>
        </p:nvSpPr>
        <p:spPr bwMode="auto">
          <a:xfrm>
            <a:off x="6540438" y="1780680"/>
            <a:ext cx="576567" cy="59430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6" name="Freeform 54"/>
          <p:cNvSpPr>
            <a:spLocks noEditPoints="1"/>
          </p:cNvSpPr>
          <p:nvPr/>
        </p:nvSpPr>
        <p:spPr bwMode="auto">
          <a:xfrm>
            <a:off x="2108074" y="3005710"/>
            <a:ext cx="588580" cy="591300"/>
          </a:xfrm>
          <a:custGeom>
            <a:avLst/>
            <a:gdLst>
              <a:gd name="T0" fmla="*/ 358 w 860"/>
              <a:gd name="T1" fmla="*/ 322 h 859"/>
              <a:gd name="T2" fmla="*/ 358 w 860"/>
              <a:gd name="T3" fmla="*/ 250 h 859"/>
              <a:gd name="T4" fmla="*/ 287 w 860"/>
              <a:gd name="T5" fmla="*/ 250 h 859"/>
              <a:gd name="T6" fmla="*/ 287 w 860"/>
              <a:gd name="T7" fmla="*/ 322 h 859"/>
              <a:gd name="T8" fmla="*/ 358 w 860"/>
              <a:gd name="T9" fmla="*/ 322 h 859"/>
              <a:gd name="T10" fmla="*/ 215 w 860"/>
              <a:gd name="T11" fmla="*/ 394 h 859"/>
              <a:gd name="T12" fmla="*/ 144 w 860"/>
              <a:gd name="T13" fmla="*/ 394 h 859"/>
              <a:gd name="T14" fmla="*/ 144 w 860"/>
              <a:gd name="T15" fmla="*/ 465 h 859"/>
              <a:gd name="T16" fmla="*/ 215 w 860"/>
              <a:gd name="T17" fmla="*/ 465 h 859"/>
              <a:gd name="T18" fmla="*/ 215 w 860"/>
              <a:gd name="T19" fmla="*/ 394 h 859"/>
              <a:gd name="T20" fmla="*/ 251 w 860"/>
              <a:gd name="T21" fmla="*/ 143 h 859"/>
              <a:gd name="T22" fmla="*/ 394 w 860"/>
              <a:gd name="T23" fmla="*/ 143 h 859"/>
              <a:gd name="T24" fmla="*/ 394 w 860"/>
              <a:gd name="T25" fmla="*/ 71 h 859"/>
              <a:gd name="T26" fmla="*/ 251 w 860"/>
              <a:gd name="T27" fmla="*/ 71 h 859"/>
              <a:gd name="T28" fmla="*/ 251 w 860"/>
              <a:gd name="T29" fmla="*/ 0 h 859"/>
              <a:gd name="T30" fmla="*/ 179 w 860"/>
              <a:gd name="T31" fmla="*/ 0 h 859"/>
              <a:gd name="T32" fmla="*/ 179 w 860"/>
              <a:gd name="T33" fmla="*/ 179 h 859"/>
              <a:gd name="T34" fmla="*/ 251 w 860"/>
              <a:gd name="T35" fmla="*/ 179 h 859"/>
              <a:gd name="T36" fmla="*/ 251 w 860"/>
              <a:gd name="T37" fmla="*/ 143 h 859"/>
              <a:gd name="T38" fmla="*/ 215 w 860"/>
              <a:gd name="T39" fmla="*/ 250 h 859"/>
              <a:gd name="T40" fmla="*/ 144 w 860"/>
              <a:gd name="T41" fmla="*/ 250 h 859"/>
              <a:gd name="T42" fmla="*/ 144 w 860"/>
              <a:gd name="T43" fmla="*/ 322 h 859"/>
              <a:gd name="T44" fmla="*/ 215 w 860"/>
              <a:gd name="T45" fmla="*/ 322 h 859"/>
              <a:gd name="T46" fmla="*/ 215 w 860"/>
              <a:gd name="T47" fmla="*/ 250 h 859"/>
              <a:gd name="T48" fmla="*/ 609 w 860"/>
              <a:gd name="T49" fmla="*/ 429 h 859"/>
              <a:gd name="T50" fmla="*/ 537 w 860"/>
              <a:gd name="T51" fmla="*/ 429 h 859"/>
              <a:gd name="T52" fmla="*/ 537 w 860"/>
              <a:gd name="T53" fmla="*/ 588 h 859"/>
              <a:gd name="T54" fmla="*/ 620 w 860"/>
              <a:gd name="T55" fmla="*/ 670 h 859"/>
              <a:gd name="T56" fmla="*/ 670 w 860"/>
              <a:gd name="T57" fmla="*/ 619 h 859"/>
              <a:gd name="T58" fmla="*/ 609 w 860"/>
              <a:gd name="T59" fmla="*/ 558 h 859"/>
              <a:gd name="T60" fmla="*/ 609 w 860"/>
              <a:gd name="T61" fmla="*/ 429 h 859"/>
              <a:gd name="T62" fmla="*/ 573 w 860"/>
              <a:gd name="T63" fmla="*/ 788 h 859"/>
              <a:gd name="T64" fmla="*/ 358 w 860"/>
              <a:gd name="T65" fmla="*/ 573 h 859"/>
              <a:gd name="T66" fmla="*/ 573 w 860"/>
              <a:gd name="T67" fmla="*/ 358 h 859"/>
              <a:gd name="T68" fmla="*/ 788 w 860"/>
              <a:gd name="T69" fmla="*/ 573 h 859"/>
              <a:gd name="T70" fmla="*/ 573 w 860"/>
              <a:gd name="T71" fmla="*/ 788 h 859"/>
              <a:gd name="T72" fmla="*/ 712 w 860"/>
              <a:gd name="T73" fmla="*/ 322 h 859"/>
              <a:gd name="T74" fmla="*/ 716 w 860"/>
              <a:gd name="T75" fmla="*/ 322 h 859"/>
              <a:gd name="T76" fmla="*/ 716 w 860"/>
              <a:gd name="T77" fmla="*/ 71 h 859"/>
              <a:gd name="T78" fmla="*/ 537 w 860"/>
              <a:gd name="T79" fmla="*/ 71 h 859"/>
              <a:gd name="T80" fmla="*/ 537 w 860"/>
              <a:gd name="T81" fmla="*/ 0 h 859"/>
              <a:gd name="T82" fmla="*/ 466 w 860"/>
              <a:gd name="T83" fmla="*/ 0 h 859"/>
              <a:gd name="T84" fmla="*/ 466 w 860"/>
              <a:gd name="T85" fmla="*/ 179 h 859"/>
              <a:gd name="T86" fmla="*/ 537 w 860"/>
              <a:gd name="T87" fmla="*/ 179 h 859"/>
              <a:gd name="T88" fmla="*/ 537 w 860"/>
              <a:gd name="T89" fmla="*/ 143 h 859"/>
              <a:gd name="T90" fmla="*/ 645 w 860"/>
              <a:gd name="T91" fmla="*/ 143 h 859"/>
              <a:gd name="T92" fmla="*/ 645 w 860"/>
              <a:gd name="T93" fmla="*/ 296 h 859"/>
              <a:gd name="T94" fmla="*/ 573 w 860"/>
              <a:gd name="T95" fmla="*/ 286 h 859"/>
              <a:gd name="T96" fmla="*/ 289 w 860"/>
              <a:gd name="T97" fmla="*/ 537 h 859"/>
              <a:gd name="T98" fmla="*/ 72 w 860"/>
              <a:gd name="T99" fmla="*/ 537 h 859"/>
              <a:gd name="T100" fmla="*/ 72 w 860"/>
              <a:gd name="T101" fmla="*/ 143 h 859"/>
              <a:gd name="T102" fmla="*/ 108 w 860"/>
              <a:gd name="T103" fmla="*/ 143 h 859"/>
              <a:gd name="T104" fmla="*/ 108 w 860"/>
              <a:gd name="T105" fmla="*/ 71 h 859"/>
              <a:gd name="T106" fmla="*/ 0 w 860"/>
              <a:gd name="T107" fmla="*/ 71 h 859"/>
              <a:gd name="T108" fmla="*/ 0 w 860"/>
              <a:gd name="T109" fmla="*/ 609 h 859"/>
              <a:gd name="T110" fmla="*/ 289 w 860"/>
              <a:gd name="T111" fmla="*/ 609 h 859"/>
              <a:gd name="T112" fmla="*/ 573 w 860"/>
              <a:gd name="T113" fmla="*/ 859 h 859"/>
              <a:gd name="T114" fmla="*/ 860 w 860"/>
              <a:gd name="T115" fmla="*/ 573 h 859"/>
              <a:gd name="T116" fmla="*/ 712 w 860"/>
              <a:gd name="T117" fmla="*/ 322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60" h="859">
                <a:moveTo>
                  <a:pt x="358" y="322"/>
                </a:moveTo>
                <a:lnTo>
                  <a:pt x="358" y="250"/>
                </a:lnTo>
                <a:lnTo>
                  <a:pt x="287" y="250"/>
                </a:lnTo>
                <a:lnTo>
                  <a:pt x="287" y="322"/>
                </a:lnTo>
                <a:lnTo>
                  <a:pt x="358" y="322"/>
                </a:lnTo>
                <a:close/>
                <a:moveTo>
                  <a:pt x="215" y="394"/>
                </a:moveTo>
                <a:lnTo>
                  <a:pt x="144" y="394"/>
                </a:lnTo>
                <a:lnTo>
                  <a:pt x="144" y="465"/>
                </a:lnTo>
                <a:lnTo>
                  <a:pt x="215" y="465"/>
                </a:lnTo>
                <a:lnTo>
                  <a:pt x="215" y="394"/>
                </a:lnTo>
                <a:close/>
                <a:moveTo>
                  <a:pt x="251" y="143"/>
                </a:moveTo>
                <a:lnTo>
                  <a:pt x="394" y="143"/>
                </a:lnTo>
                <a:lnTo>
                  <a:pt x="394" y="71"/>
                </a:lnTo>
                <a:lnTo>
                  <a:pt x="251" y="71"/>
                </a:lnTo>
                <a:lnTo>
                  <a:pt x="251" y="0"/>
                </a:lnTo>
                <a:lnTo>
                  <a:pt x="179" y="0"/>
                </a:lnTo>
                <a:lnTo>
                  <a:pt x="179" y="179"/>
                </a:lnTo>
                <a:lnTo>
                  <a:pt x="251" y="179"/>
                </a:lnTo>
                <a:lnTo>
                  <a:pt x="251" y="143"/>
                </a:lnTo>
                <a:close/>
                <a:moveTo>
                  <a:pt x="215" y="250"/>
                </a:moveTo>
                <a:lnTo>
                  <a:pt x="144" y="250"/>
                </a:lnTo>
                <a:lnTo>
                  <a:pt x="144" y="322"/>
                </a:lnTo>
                <a:lnTo>
                  <a:pt x="215" y="322"/>
                </a:lnTo>
                <a:lnTo>
                  <a:pt x="215" y="250"/>
                </a:lnTo>
                <a:close/>
                <a:moveTo>
                  <a:pt x="609" y="429"/>
                </a:moveTo>
                <a:lnTo>
                  <a:pt x="537" y="429"/>
                </a:lnTo>
                <a:lnTo>
                  <a:pt x="537" y="588"/>
                </a:lnTo>
                <a:lnTo>
                  <a:pt x="620" y="670"/>
                </a:lnTo>
                <a:lnTo>
                  <a:pt x="670" y="619"/>
                </a:lnTo>
                <a:lnTo>
                  <a:pt x="609" y="558"/>
                </a:lnTo>
                <a:lnTo>
                  <a:pt x="609" y="429"/>
                </a:lnTo>
                <a:close/>
                <a:moveTo>
                  <a:pt x="573" y="788"/>
                </a:moveTo>
                <a:cubicBezTo>
                  <a:pt x="455" y="788"/>
                  <a:pt x="358" y="691"/>
                  <a:pt x="358" y="573"/>
                </a:cubicBezTo>
                <a:cubicBezTo>
                  <a:pt x="358" y="454"/>
                  <a:pt x="455" y="358"/>
                  <a:pt x="573" y="358"/>
                </a:cubicBezTo>
                <a:cubicBezTo>
                  <a:pt x="692" y="358"/>
                  <a:pt x="788" y="454"/>
                  <a:pt x="788" y="573"/>
                </a:cubicBezTo>
                <a:cubicBezTo>
                  <a:pt x="788" y="691"/>
                  <a:pt x="692" y="788"/>
                  <a:pt x="573" y="788"/>
                </a:cubicBezTo>
                <a:close/>
                <a:moveTo>
                  <a:pt x="712" y="322"/>
                </a:moveTo>
                <a:lnTo>
                  <a:pt x="716" y="322"/>
                </a:lnTo>
                <a:lnTo>
                  <a:pt x="716" y="71"/>
                </a:lnTo>
                <a:lnTo>
                  <a:pt x="537" y="71"/>
                </a:lnTo>
                <a:lnTo>
                  <a:pt x="537" y="0"/>
                </a:lnTo>
                <a:lnTo>
                  <a:pt x="466" y="0"/>
                </a:lnTo>
                <a:lnTo>
                  <a:pt x="466" y="179"/>
                </a:lnTo>
                <a:lnTo>
                  <a:pt x="537" y="179"/>
                </a:lnTo>
                <a:lnTo>
                  <a:pt x="537" y="143"/>
                </a:lnTo>
                <a:lnTo>
                  <a:pt x="645" y="143"/>
                </a:lnTo>
                <a:lnTo>
                  <a:pt x="645" y="296"/>
                </a:lnTo>
                <a:cubicBezTo>
                  <a:pt x="609" y="290"/>
                  <a:pt x="598" y="286"/>
                  <a:pt x="573" y="286"/>
                </a:cubicBezTo>
                <a:cubicBezTo>
                  <a:pt x="427" y="286"/>
                  <a:pt x="307" y="394"/>
                  <a:pt x="289" y="537"/>
                </a:cubicBezTo>
                <a:lnTo>
                  <a:pt x="72" y="537"/>
                </a:lnTo>
                <a:lnTo>
                  <a:pt x="72" y="143"/>
                </a:lnTo>
                <a:lnTo>
                  <a:pt x="108" y="143"/>
                </a:lnTo>
                <a:lnTo>
                  <a:pt x="108" y="71"/>
                </a:lnTo>
                <a:lnTo>
                  <a:pt x="0" y="71"/>
                </a:lnTo>
                <a:lnTo>
                  <a:pt x="0" y="609"/>
                </a:lnTo>
                <a:lnTo>
                  <a:pt x="289" y="609"/>
                </a:lnTo>
                <a:cubicBezTo>
                  <a:pt x="307" y="752"/>
                  <a:pt x="427" y="859"/>
                  <a:pt x="573" y="859"/>
                </a:cubicBezTo>
                <a:cubicBezTo>
                  <a:pt x="731" y="859"/>
                  <a:pt x="860" y="731"/>
                  <a:pt x="860" y="573"/>
                </a:cubicBezTo>
                <a:cubicBezTo>
                  <a:pt x="860" y="465"/>
                  <a:pt x="800" y="358"/>
                  <a:pt x="712" y="3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95" name="Группа 94"/>
          <p:cNvGrpSpPr/>
          <p:nvPr/>
        </p:nvGrpSpPr>
        <p:grpSpPr>
          <a:xfrm>
            <a:off x="8041917" y="469017"/>
            <a:ext cx="2017985" cy="702356"/>
            <a:chOff x="6031437" y="443121"/>
            <a:chExt cx="1513489" cy="526767"/>
          </a:xfrm>
        </p:grpSpPr>
        <p:sp>
          <p:nvSpPr>
            <p:cNvPr id="78" name="Freeform 56"/>
            <p:cNvSpPr>
              <a:spLocks/>
            </p:cNvSpPr>
            <p:nvPr/>
          </p:nvSpPr>
          <p:spPr bwMode="auto">
            <a:xfrm>
              <a:off x="6038192" y="692998"/>
              <a:ext cx="576569" cy="31516"/>
            </a:xfrm>
            <a:custGeom>
              <a:avLst/>
              <a:gdLst>
                <a:gd name="T0" fmla="*/ 1111 w 1116"/>
                <a:gd name="T1" fmla="*/ 0 h 60"/>
                <a:gd name="T2" fmla="*/ 0 w 1116"/>
                <a:gd name="T3" fmla="*/ 0 h 60"/>
                <a:gd name="T4" fmla="*/ 0 w 1116"/>
                <a:gd name="T5" fmla="*/ 60 h 60"/>
                <a:gd name="T6" fmla="*/ 1116 w 1116"/>
                <a:gd name="T7" fmla="*/ 60 h 60"/>
                <a:gd name="T8" fmla="*/ 1111 w 111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6" h="60">
                  <a:moveTo>
                    <a:pt x="1111" y="0"/>
                  </a:moveTo>
                  <a:lnTo>
                    <a:pt x="0" y="0"/>
                  </a:lnTo>
                  <a:lnTo>
                    <a:pt x="0" y="60"/>
                  </a:lnTo>
                  <a:lnTo>
                    <a:pt x="1116" y="6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" name="Freeform 57"/>
            <p:cNvSpPr>
              <a:spLocks/>
            </p:cNvSpPr>
            <p:nvPr/>
          </p:nvSpPr>
          <p:spPr bwMode="auto">
            <a:xfrm>
              <a:off x="6963853" y="692998"/>
              <a:ext cx="574315" cy="31516"/>
            </a:xfrm>
            <a:custGeom>
              <a:avLst/>
              <a:gdLst>
                <a:gd name="T0" fmla="*/ 1116 w 1116"/>
                <a:gd name="T1" fmla="*/ 0 h 60"/>
                <a:gd name="T2" fmla="*/ 5 w 1116"/>
                <a:gd name="T3" fmla="*/ 0 h 60"/>
                <a:gd name="T4" fmla="*/ 0 w 1116"/>
                <a:gd name="T5" fmla="*/ 60 h 60"/>
                <a:gd name="T6" fmla="*/ 1116 w 1116"/>
                <a:gd name="T7" fmla="*/ 60 h 60"/>
                <a:gd name="T8" fmla="*/ 1116 w 111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6" h="60">
                  <a:moveTo>
                    <a:pt x="1116" y="0"/>
                  </a:moveTo>
                  <a:lnTo>
                    <a:pt x="5" y="0"/>
                  </a:lnTo>
                  <a:lnTo>
                    <a:pt x="0" y="60"/>
                  </a:lnTo>
                  <a:lnTo>
                    <a:pt x="1116" y="60"/>
                  </a:lnTo>
                  <a:lnTo>
                    <a:pt x="11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" name="Freeform 58"/>
            <p:cNvSpPr>
              <a:spLocks/>
            </p:cNvSpPr>
            <p:nvPr/>
          </p:nvSpPr>
          <p:spPr bwMode="auto">
            <a:xfrm>
              <a:off x="6031437" y="812309"/>
              <a:ext cx="132880" cy="123812"/>
            </a:xfrm>
            <a:custGeom>
              <a:avLst/>
              <a:gdLst>
                <a:gd name="T0" fmla="*/ 0 w 258"/>
                <a:gd name="T1" fmla="*/ 10 h 239"/>
                <a:gd name="T2" fmla="*/ 33 w 258"/>
                <a:gd name="T3" fmla="*/ 19 h 239"/>
                <a:gd name="T4" fmla="*/ 33 w 258"/>
                <a:gd name="T5" fmla="*/ 216 h 239"/>
                <a:gd name="T6" fmla="*/ 0 w 258"/>
                <a:gd name="T7" fmla="*/ 225 h 239"/>
                <a:gd name="T8" fmla="*/ 0 w 258"/>
                <a:gd name="T9" fmla="*/ 239 h 239"/>
                <a:gd name="T10" fmla="*/ 112 w 258"/>
                <a:gd name="T11" fmla="*/ 239 h 239"/>
                <a:gd name="T12" fmla="*/ 112 w 258"/>
                <a:gd name="T13" fmla="*/ 225 h 239"/>
                <a:gd name="T14" fmla="*/ 80 w 258"/>
                <a:gd name="T15" fmla="*/ 216 h 239"/>
                <a:gd name="T16" fmla="*/ 80 w 258"/>
                <a:gd name="T17" fmla="*/ 24 h 239"/>
                <a:gd name="T18" fmla="*/ 173 w 258"/>
                <a:gd name="T19" fmla="*/ 24 h 239"/>
                <a:gd name="T20" fmla="*/ 173 w 258"/>
                <a:gd name="T21" fmla="*/ 216 h 239"/>
                <a:gd name="T22" fmla="*/ 145 w 258"/>
                <a:gd name="T23" fmla="*/ 225 h 239"/>
                <a:gd name="T24" fmla="*/ 145 w 258"/>
                <a:gd name="T25" fmla="*/ 239 h 239"/>
                <a:gd name="T26" fmla="*/ 258 w 258"/>
                <a:gd name="T27" fmla="*/ 239 h 239"/>
                <a:gd name="T28" fmla="*/ 258 w 258"/>
                <a:gd name="T29" fmla="*/ 225 h 239"/>
                <a:gd name="T30" fmla="*/ 225 w 258"/>
                <a:gd name="T31" fmla="*/ 216 h 239"/>
                <a:gd name="T32" fmla="*/ 225 w 258"/>
                <a:gd name="T33" fmla="*/ 19 h 239"/>
                <a:gd name="T34" fmla="*/ 258 w 258"/>
                <a:gd name="T35" fmla="*/ 10 h 239"/>
                <a:gd name="T36" fmla="*/ 258 w 258"/>
                <a:gd name="T37" fmla="*/ 0 h 239"/>
                <a:gd name="T38" fmla="*/ 0 w 258"/>
                <a:gd name="T39" fmla="*/ 0 h 239"/>
                <a:gd name="T40" fmla="*/ 0 w 258"/>
                <a:gd name="T41" fmla="*/ 1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8" h="239">
                  <a:moveTo>
                    <a:pt x="0" y="10"/>
                  </a:moveTo>
                  <a:lnTo>
                    <a:pt x="33" y="19"/>
                  </a:lnTo>
                  <a:lnTo>
                    <a:pt x="33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12" y="239"/>
                  </a:lnTo>
                  <a:lnTo>
                    <a:pt x="112" y="225"/>
                  </a:lnTo>
                  <a:lnTo>
                    <a:pt x="80" y="216"/>
                  </a:lnTo>
                  <a:lnTo>
                    <a:pt x="80" y="24"/>
                  </a:lnTo>
                  <a:lnTo>
                    <a:pt x="173" y="24"/>
                  </a:lnTo>
                  <a:lnTo>
                    <a:pt x="173" y="216"/>
                  </a:lnTo>
                  <a:lnTo>
                    <a:pt x="145" y="225"/>
                  </a:lnTo>
                  <a:lnTo>
                    <a:pt x="145" y="239"/>
                  </a:lnTo>
                  <a:lnTo>
                    <a:pt x="258" y="239"/>
                  </a:lnTo>
                  <a:lnTo>
                    <a:pt x="258" y="225"/>
                  </a:lnTo>
                  <a:lnTo>
                    <a:pt x="225" y="216"/>
                  </a:lnTo>
                  <a:lnTo>
                    <a:pt x="225" y="19"/>
                  </a:lnTo>
                  <a:lnTo>
                    <a:pt x="258" y="10"/>
                  </a:lnTo>
                  <a:lnTo>
                    <a:pt x="258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" name="Freeform 59"/>
            <p:cNvSpPr>
              <a:spLocks noEditPoints="1"/>
            </p:cNvSpPr>
            <p:nvPr/>
          </p:nvSpPr>
          <p:spPr bwMode="auto">
            <a:xfrm>
              <a:off x="6189091" y="812309"/>
              <a:ext cx="90089" cy="123812"/>
            </a:xfrm>
            <a:custGeom>
              <a:avLst/>
              <a:gdLst>
                <a:gd name="T0" fmla="*/ 108 w 173"/>
                <a:gd name="T1" fmla="*/ 0 h 239"/>
                <a:gd name="T2" fmla="*/ 98 w 173"/>
                <a:gd name="T3" fmla="*/ 0 h 239"/>
                <a:gd name="T4" fmla="*/ 0 w 173"/>
                <a:gd name="T5" fmla="*/ 0 h 239"/>
                <a:gd name="T6" fmla="*/ 0 w 173"/>
                <a:gd name="T7" fmla="*/ 10 h 239"/>
                <a:gd name="T8" fmla="*/ 28 w 173"/>
                <a:gd name="T9" fmla="*/ 19 h 239"/>
                <a:gd name="T10" fmla="*/ 28 w 173"/>
                <a:gd name="T11" fmla="*/ 216 h 239"/>
                <a:gd name="T12" fmla="*/ 0 w 173"/>
                <a:gd name="T13" fmla="*/ 225 h 239"/>
                <a:gd name="T14" fmla="*/ 0 w 173"/>
                <a:gd name="T15" fmla="*/ 239 h 239"/>
                <a:gd name="T16" fmla="*/ 98 w 173"/>
                <a:gd name="T17" fmla="*/ 239 h 239"/>
                <a:gd name="T18" fmla="*/ 112 w 173"/>
                <a:gd name="T19" fmla="*/ 239 h 239"/>
                <a:gd name="T20" fmla="*/ 112 w 173"/>
                <a:gd name="T21" fmla="*/ 225 h 239"/>
                <a:gd name="T22" fmla="*/ 98 w 173"/>
                <a:gd name="T23" fmla="*/ 221 h 239"/>
                <a:gd name="T24" fmla="*/ 70 w 173"/>
                <a:gd name="T25" fmla="*/ 216 h 239"/>
                <a:gd name="T26" fmla="*/ 70 w 173"/>
                <a:gd name="T27" fmla="*/ 136 h 239"/>
                <a:gd name="T28" fmla="*/ 89 w 173"/>
                <a:gd name="T29" fmla="*/ 136 h 239"/>
                <a:gd name="T30" fmla="*/ 98 w 173"/>
                <a:gd name="T31" fmla="*/ 136 h 239"/>
                <a:gd name="T32" fmla="*/ 131 w 173"/>
                <a:gd name="T33" fmla="*/ 132 h 239"/>
                <a:gd name="T34" fmla="*/ 154 w 173"/>
                <a:gd name="T35" fmla="*/ 117 h 239"/>
                <a:gd name="T36" fmla="*/ 169 w 173"/>
                <a:gd name="T37" fmla="*/ 94 h 239"/>
                <a:gd name="T38" fmla="*/ 173 w 173"/>
                <a:gd name="T39" fmla="*/ 61 h 239"/>
                <a:gd name="T40" fmla="*/ 164 w 173"/>
                <a:gd name="T41" fmla="*/ 33 h 239"/>
                <a:gd name="T42" fmla="*/ 154 w 173"/>
                <a:gd name="T43" fmla="*/ 14 h 239"/>
                <a:gd name="T44" fmla="*/ 131 w 173"/>
                <a:gd name="T45" fmla="*/ 0 h 239"/>
                <a:gd name="T46" fmla="*/ 108 w 173"/>
                <a:gd name="T47" fmla="*/ 0 h 239"/>
                <a:gd name="T48" fmla="*/ 98 w 173"/>
                <a:gd name="T49" fmla="*/ 122 h 239"/>
                <a:gd name="T50" fmla="*/ 98 w 173"/>
                <a:gd name="T51" fmla="*/ 122 h 239"/>
                <a:gd name="T52" fmla="*/ 84 w 173"/>
                <a:gd name="T53" fmla="*/ 122 h 239"/>
                <a:gd name="T54" fmla="*/ 70 w 173"/>
                <a:gd name="T55" fmla="*/ 122 h 239"/>
                <a:gd name="T56" fmla="*/ 70 w 173"/>
                <a:gd name="T57" fmla="*/ 14 h 239"/>
                <a:gd name="T58" fmla="*/ 84 w 173"/>
                <a:gd name="T59" fmla="*/ 14 h 239"/>
                <a:gd name="T60" fmla="*/ 89 w 173"/>
                <a:gd name="T61" fmla="*/ 14 h 239"/>
                <a:gd name="T62" fmla="*/ 98 w 173"/>
                <a:gd name="T63" fmla="*/ 19 h 239"/>
                <a:gd name="T64" fmla="*/ 108 w 173"/>
                <a:gd name="T65" fmla="*/ 24 h 239"/>
                <a:gd name="T66" fmla="*/ 117 w 173"/>
                <a:gd name="T67" fmla="*/ 33 h 239"/>
                <a:gd name="T68" fmla="*/ 122 w 173"/>
                <a:gd name="T69" fmla="*/ 47 h 239"/>
                <a:gd name="T70" fmla="*/ 126 w 173"/>
                <a:gd name="T71" fmla="*/ 71 h 239"/>
                <a:gd name="T72" fmla="*/ 122 w 173"/>
                <a:gd name="T73" fmla="*/ 103 h 239"/>
                <a:gd name="T74" fmla="*/ 112 w 173"/>
                <a:gd name="T75" fmla="*/ 113 h 239"/>
                <a:gd name="T76" fmla="*/ 98 w 173"/>
                <a:gd name="T77" fmla="*/ 12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3" h="239">
                  <a:moveTo>
                    <a:pt x="108" y="0"/>
                  </a:moveTo>
                  <a:lnTo>
                    <a:pt x="98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98" y="239"/>
                  </a:lnTo>
                  <a:lnTo>
                    <a:pt x="112" y="239"/>
                  </a:lnTo>
                  <a:lnTo>
                    <a:pt x="112" y="225"/>
                  </a:lnTo>
                  <a:lnTo>
                    <a:pt x="98" y="221"/>
                  </a:lnTo>
                  <a:lnTo>
                    <a:pt x="70" y="216"/>
                  </a:lnTo>
                  <a:lnTo>
                    <a:pt x="70" y="136"/>
                  </a:lnTo>
                  <a:lnTo>
                    <a:pt x="89" y="136"/>
                  </a:lnTo>
                  <a:lnTo>
                    <a:pt x="98" y="136"/>
                  </a:lnTo>
                  <a:lnTo>
                    <a:pt x="131" y="132"/>
                  </a:lnTo>
                  <a:lnTo>
                    <a:pt x="154" y="117"/>
                  </a:lnTo>
                  <a:lnTo>
                    <a:pt x="169" y="94"/>
                  </a:lnTo>
                  <a:lnTo>
                    <a:pt x="173" y="61"/>
                  </a:lnTo>
                  <a:lnTo>
                    <a:pt x="164" y="33"/>
                  </a:lnTo>
                  <a:lnTo>
                    <a:pt x="154" y="14"/>
                  </a:lnTo>
                  <a:lnTo>
                    <a:pt x="131" y="0"/>
                  </a:lnTo>
                  <a:lnTo>
                    <a:pt x="108" y="0"/>
                  </a:lnTo>
                  <a:close/>
                  <a:moveTo>
                    <a:pt x="98" y="122"/>
                  </a:moveTo>
                  <a:lnTo>
                    <a:pt x="98" y="122"/>
                  </a:lnTo>
                  <a:lnTo>
                    <a:pt x="84" y="122"/>
                  </a:lnTo>
                  <a:lnTo>
                    <a:pt x="70" y="122"/>
                  </a:lnTo>
                  <a:lnTo>
                    <a:pt x="70" y="14"/>
                  </a:lnTo>
                  <a:lnTo>
                    <a:pt x="84" y="14"/>
                  </a:lnTo>
                  <a:lnTo>
                    <a:pt x="89" y="14"/>
                  </a:lnTo>
                  <a:lnTo>
                    <a:pt x="98" y="19"/>
                  </a:lnTo>
                  <a:lnTo>
                    <a:pt x="108" y="24"/>
                  </a:lnTo>
                  <a:lnTo>
                    <a:pt x="117" y="33"/>
                  </a:lnTo>
                  <a:lnTo>
                    <a:pt x="122" y="47"/>
                  </a:lnTo>
                  <a:lnTo>
                    <a:pt x="126" y="71"/>
                  </a:lnTo>
                  <a:lnTo>
                    <a:pt x="122" y="103"/>
                  </a:lnTo>
                  <a:lnTo>
                    <a:pt x="112" y="113"/>
                  </a:lnTo>
                  <a:lnTo>
                    <a:pt x="98" y="1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" name="Freeform 60"/>
            <p:cNvSpPr>
              <a:spLocks noEditPoints="1"/>
            </p:cNvSpPr>
            <p:nvPr/>
          </p:nvSpPr>
          <p:spPr bwMode="auto">
            <a:xfrm>
              <a:off x="6301702" y="810057"/>
              <a:ext cx="121619" cy="126063"/>
            </a:xfrm>
            <a:custGeom>
              <a:avLst/>
              <a:gdLst>
                <a:gd name="T0" fmla="*/ 117 w 235"/>
                <a:gd name="T1" fmla="*/ 0 h 243"/>
                <a:gd name="T2" fmla="*/ 113 w 235"/>
                <a:gd name="T3" fmla="*/ 0 h 243"/>
                <a:gd name="T4" fmla="*/ 66 w 235"/>
                <a:gd name="T5" fmla="*/ 4 h 243"/>
                <a:gd name="T6" fmla="*/ 28 w 235"/>
                <a:gd name="T7" fmla="*/ 28 h 243"/>
                <a:gd name="T8" fmla="*/ 5 w 235"/>
                <a:gd name="T9" fmla="*/ 65 h 243"/>
                <a:gd name="T10" fmla="*/ 0 w 235"/>
                <a:gd name="T11" fmla="*/ 117 h 243"/>
                <a:gd name="T12" fmla="*/ 5 w 235"/>
                <a:gd name="T13" fmla="*/ 173 h 243"/>
                <a:gd name="T14" fmla="*/ 28 w 235"/>
                <a:gd name="T15" fmla="*/ 211 h 243"/>
                <a:gd name="T16" fmla="*/ 66 w 235"/>
                <a:gd name="T17" fmla="*/ 234 h 243"/>
                <a:gd name="T18" fmla="*/ 113 w 235"/>
                <a:gd name="T19" fmla="*/ 243 h 243"/>
                <a:gd name="T20" fmla="*/ 117 w 235"/>
                <a:gd name="T21" fmla="*/ 243 h 243"/>
                <a:gd name="T22" fmla="*/ 164 w 235"/>
                <a:gd name="T23" fmla="*/ 234 h 243"/>
                <a:gd name="T24" fmla="*/ 202 w 235"/>
                <a:gd name="T25" fmla="*/ 211 h 243"/>
                <a:gd name="T26" fmla="*/ 225 w 235"/>
                <a:gd name="T27" fmla="*/ 173 h 243"/>
                <a:gd name="T28" fmla="*/ 235 w 235"/>
                <a:gd name="T29" fmla="*/ 117 h 243"/>
                <a:gd name="T30" fmla="*/ 225 w 235"/>
                <a:gd name="T31" fmla="*/ 65 h 243"/>
                <a:gd name="T32" fmla="*/ 202 w 235"/>
                <a:gd name="T33" fmla="*/ 28 h 243"/>
                <a:gd name="T34" fmla="*/ 164 w 235"/>
                <a:gd name="T35" fmla="*/ 4 h 243"/>
                <a:gd name="T36" fmla="*/ 117 w 235"/>
                <a:gd name="T37" fmla="*/ 0 h 243"/>
                <a:gd name="T38" fmla="*/ 117 w 235"/>
                <a:gd name="T39" fmla="*/ 229 h 243"/>
                <a:gd name="T40" fmla="*/ 117 w 235"/>
                <a:gd name="T41" fmla="*/ 229 h 243"/>
                <a:gd name="T42" fmla="*/ 113 w 235"/>
                <a:gd name="T43" fmla="*/ 229 h 243"/>
                <a:gd name="T44" fmla="*/ 89 w 235"/>
                <a:gd name="T45" fmla="*/ 220 h 243"/>
                <a:gd name="T46" fmla="*/ 70 w 235"/>
                <a:gd name="T47" fmla="*/ 201 h 243"/>
                <a:gd name="T48" fmla="*/ 56 w 235"/>
                <a:gd name="T49" fmla="*/ 164 h 243"/>
                <a:gd name="T50" fmla="*/ 52 w 235"/>
                <a:gd name="T51" fmla="*/ 140 h 243"/>
                <a:gd name="T52" fmla="*/ 52 w 235"/>
                <a:gd name="T53" fmla="*/ 112 h 243"/>
                <a:gd name="T54" fmla="*/ 56 w 235"/>
                <a:gd name="T55" fmla="*/ 65 h 243"/>
                <a:gd name="T56" fmla="*/ 70 w 235"/>
                <a:gd name="T57" fmla="*/ 37 h 243"/>
                <a:gd name="T58" fmla="*/ 89 w 235"/>
                <a:gd name="T59" fmla="*/ 18 h 243"/>
                <a:gd name="T60" fmla="*/ 113 w 235"/>
                <a:gd name="T61" fmla="*/ 9 h 243"/>
                <a:gd name="T62" fmla="*/ 141 w 235"/>
                <a:gd name="T63" fmla="*/ 18 h 243"/>
                <a:gd name="T64" fmla="*/ 160 w 235"/>
                <a:gd name="T65" fmla="*/ 42 h 243"/>
                <a:gd name="T66" fmla="*/ 174 w 235"/>
                <a:gd name="T67" fmla="*/ 75 h 243"/>
                <a:gd name="T68" fmla="*/ 178 w 235"/>
                <a:gd name="T69" fmla="*/ 126 h 243"/>
                <a:gd name="T70" fmla="*/ 174 w 235"/>
                <a:gd name="T71" fmla="*/ 164 h 243"/>
                <a:gd name="T72" fmla="*/ 164 w 235"/>
                <a:gd name="T73" fmla="*/ 197 h 243"/>
                <a:gd name="T74" fmla="*/ 145 w 235"/>
                <a:gd name="T75" fmla="*/ 220 h 243"/>
                <a:gd name="T76" fmla="*/ 131 w 235"/>
                <a:gd name="T77" fmla="*/ 225 h 243"/>
                <a:gd name="T78" fmla="*/ 117 w 235"/>
                <a:gd name="T79" fmla="*/ 22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5" h="243">
                  <a:moveTo>
                    <a:pt x="117" y="0"/>
                  </a:moveTo>
                  <a:lnTo>
                    <a:pt x="113" y="0"/>
                  </a:lnTo>
                  <a:lnTo>
                    <a:pt x="66" y="4"/>
                  </a:lnTo>
                  <a:lnTo>
                    <a:pt x="28" y="28"/>
                  </a:lnTo>
                  <a:lnTo>
                    <a:pt x="5" y="65"/>
                  </a:lnTo>
                  <a:lnTo>
                    <a:pt x="0" y="117"/>
                  </a:lnTo>
                  <a:lnTo>
                    <a:pt x="5" y="173"/>
                  </a:lnTo>
                  <a:lnTo>
                    <a:pt x="28" y="211"/>
                  </a:lnTo>
                  <a:lnTo>
                    <a:pt x="66" y="234"/>
                  </a:lnTo>
                  <a:lnTo>
                    <a:pt x="113" y="243"/>
                  </a:lnTo>
                  <a:lnTo>
                    <a:pt x="117" y="243"/>
                  </a:lnTo>
                  <a:lnTo>
                    <a:pt x="164" y="234"/>
                  </a:lnTo>
                  <a:lnTo>
                    <a:pt x="202" y="211"/>
                  </a:lnTo>
                  <a:lnTo>
                    <a:pt x="225" y="173"/>
                  </a:lnTo>
                  <a:lnTo>
                    <a:pt x="235" y="117"/>
                  </a:lnTo>
                  <a:lnTo>
                    <a:pt x="225" y="65"/>
                  </a:lnTo>
                  <a:lnTo>
                    <a:pt x="202" y="28"/>
                  </a:lnTo>
                  <a:lnTo>
                    <a:pt x="164" y="4"/>
                  </a:lnTo>
                  <a:lnTo>
                    <a:pt x="117" y="0"/>
                  </a:lnTo>
                  <a:close/>
                  <a:moveTo>
                    <a:pt x="117" y="229"/>
                  </a:moveTo>
                  <a:lnTo>
                    <a:pt x="117" y="229"/>
                  </a:lnTo>
                  <a:lnTo>
                    <a:pt x="113" y="229"/>
                  </a:lnTo>
                  <a:lnTo>
                    <a:pt x="89" y="220"/>
                  </a:lnTo>
                  <a:lnTo>
                    <a:pt x="70" y="201"/>
                  </a:lnTo>
                  <a:lnTo>
                    <a:pt x="56" y="164"/>
                  </a:lnTo>
                  <a:lnTo>
                    <a:pt x="52" y="140"/>
                  </a:lnTo>
                  <a:lnTo>
                    <a:pt x="52" y="112"/>
                  </a:lnTo>
                  <a:lnTo>
                    <a:pt x="56" y="65"/>
                  </a:lnTo>
                  <a:lnTo>
                    <a:pt x="70" y="37"/>
                  </a:lnTo>
                  <a:lnTo>
                    <a:pt x="89" y="18"/>
                  </a:lnTo>
                  <a:lnTo>
                    <a:pt x="113" y="9"/>
                  </a:lnTo>
                  <a:lnTo>
                    <a:pt x="141" y="18"/>
                  </a:lnTo>
                  <a:lnTo>
                    <a:pt x="160" y="42"/>
                  </a:lnTo>
                  <a:lnTo>
                    <a:pt x="174" y="75"/>
                  </a:lnTo>
                  <a:lnTo>
                    <a:pt x="178" y="126"/>
                  </a:lnTo>
                  <a:lnTo>
                    <a:pt x="174" y="164"/>
                  </a:lnTo>
                  <a:lnTo>
                    <a:pt x="164" y="197"/>
                  </a:lnTo>
                  <a:lnTo>
                    <a:pt x="145" y="220"/>
                  </a:lnTo>
                  <a:lnTo>
                    <a:pt x="131" y="225"/>
                  </a:lnTo>
                  <a:lnTo>
                    <a:pt x="117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3" name="Freeform 61"/>
            <p:cNvSpPr>
              <a:spLocks/>
            </p:cNvSpPr>
            <p:nvPr/>
          </p:nvSpPr>
          <p:spPr bwMode="auto">
            <a:xfrm>
              <a:off x="6452601" y="810057"/>
              <a:ext cx="110358" cy="126063"/>
            </a:xfrm>
            <a:custGeom>
              <a:avLst/>
              <a:gdLst>
                <a:gd name="T0" fmla="*/ 136 w 215"/>
                <a:gd name="T1" fmla="*/ 225 h 243"/>
                <a:gd name="T2" fmla="*/ 117 w 215"/>
                <a:gd name="T3" fmla="*/ 225 h 243"/>
                <a:gd name="T4" fmla="*/ 103 w 215"/>
                <a:gd name="T5" fmla="*/ 215 h 243"/>
                <a:gd name="T6" fmla="*/ 75 w 215"/>
                <a:gd name="T7" fmla="*/ 192 h 243"/>
                <a:gd name="T8" fmla="*/ 56 w 215"/>
                <a:gd name="T9" fmla="*/ 154 h 243"/>
                <a:gd name="T10" fmla="*/ 51 w 215"/>
                <a:gd name="T11" fmla="*/ 117 h 243"/>
                <a:gd name="T12" fmla="*/ 56 w 215"/>
                <a:gd name="T13" fmla="*/ 75 h 243"/>
                <a:gd name="T14" fmla="*/ 70 w 215"/>
                <a:gd name="T15" fmla="*/ 42 h 243"/>
                <a:gd name="T16" fmla="*/ 94 w 215"/>
                <a:gd name="T17" fmla="*/ 23 h 243"/>
                <a:gd name="T18" fmla="*/ 126 w 215"/>
                <a:gd name="T19" fmla="*/ 14 h 243"/>
                <a:gd name="T20" fmla="*/ 150 w 215"/>
                <a:gd name="T21" fmla="*/ 18 h 243"/>
                <a:gd name="T22" fmla="*/ 173 w 215"/>
                <a:gd name="T23" fmla="*/ 32 h 243"/>
                <a:gd name="T24" fmla="*/ 187 w 215"/>
                <a:gd name="T25" fmla="*/ 51 h 243"/>
                <a:gd name="T26" fmla="*/ 192 w 215"/>
                <a:gd name="T27" fmla="*/ 75 h 243"/>
                <a:gd name="T28" fmla="*/ 206 w 215"/>
                <a:gd name="T29" fmla="*/ 75 h 243"/>
                <a:gd name="T30" fmla="*/ 206 w 215"/>
                <a:gd name="T31" fmla="*/ 9 h 243"/>
                <a:gd name="T32" fmla="*/ 192 w 215"/>
                <a:gd name="T33" fmla="*/ 9 h 243"/>
                <a:gd name="T34" fmla="*/ 155 w 215"/>
                <a:gd name="T35" fmla="*/ 0 h 243"/>
                <a:gd name="T36" fmla="*/ 122 w 215"/>
                <a:gd name="T37" fmla="*/ 0 h 243"/>
                <a:gd name="T38" fmla="*/ 75 w 215"/>
                <a:gd name="T39" fmla="*/ 4 h 243"/>
                <a:gd name="T40" fmla="*/ 33 w 215"/>
                <a:gd name="T41" fmla="*/ 28 h 243"/>
                <a:gd name="T42" fmla="*/ 9 w 215"/>
                <a:gd name="T43" fmla="*/ 61 h 243"/>
                <a:gd name="T44" fmla="*/ 0 w 215"/>
                <a:gd name="T45" fmla="*/ 84 h 243"/>
                <a:gd name="T46" fmla="*/ 0 w 215"/>
                <a:gd name="T47" fmla="*/ 112 h 243"/>
                <a:gd name="T48" fmla="*/ 0 w 215"/>
                <a:gd name="T49" fmla="*/ 140 h 243"/>
                <a:gd name="T50" fmla="*/ 4 w 215"/>
                <a:gd name="T51" fmla="*/ 168 h 243"/>
                <a:gd name="T52" fmla="*/ 33 w 215"/>
                <a:gd name="T53" fmla="*/ 206 h 243"/>
                <a:gd name="T54" fmla="*/ 70 w 215"/>
                <a:gd name="T55" fmla="*/ 234 h 243"/>
                <a:gd name="T56" fmla="*/ 122 w 215"/>
                <a:gd name="T57" fmla="*/ 243 h 243"/>
                <a:gd name="T58" fmla="*/ 155 w 215"/>
                <a:gd name="T59" fmla="*/ 239 h 243"/>
                <a:gd name="T60" fmla="*/ 178 w 215"/>
                <a:gd name="T61" fmla="*/ 234 h 243"/>
                <a:gd name="T62" fmla="*/ 197 w 215"/>
                <a:gd name="T63" fmla="*/ 225 h 243"/>
                <a:gd name="T64" fmla="*/ 215 w 215"/>
                <a:gd name="T65" fmla="*/ 220 h 243"/>
                <a:gd name="T66" fmla="*/ 215 w 215"/>
                <a:gd name="T67" fmla="*/ 182 h 243"/>
                <a:gd name="T68" fmla="*/ 206 w 215"/>
                <a:gd name="T69" fmla="*/ 182 h 243"/>
                <a:gd name="T70" fmla="*/ 197 w 215"/>
                <a:gd name="T71" fmla="*/ 201 h 243"/>
                <a:gd name="T72" fmla="*/ 178 w 215"/>
                <a:gd name="T73" fmla="*/ 215 h 243"/>
                <a:gd name="T74" fmla="*/ 159 w 215"/>
                <a:gd name="T75" fmla="*/ 225 h 243"/>
                <a:gd name="T76" fmla="*/ 136 w 215"/>
                <a:gd name="T77" fmla="*/ 225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5" h="243">
                  <a:moveTo>
                    <a:pt x="136" y="225"/>
                  </a:moveTo>
                  <a:lnTo>
                    <a:pt x="117" y="225"/>
                  </a:lnTo>
                  <a:lnTo>
                    <a:pt x="103" y="215"/>
                  </a:lnTo>
                  <a:lnTo>
                    <a:pt x="75" y="192"/>
                  </a:lnTo>
                  <a:lnTo>
                    <a:pt x="56" y="154"/>
                  </a:lnTo>
                  <a:lnTo>
                    <a:pt x="51" y="117"/>
                  </a:lnTo>
                  <a:lnTo>
                    <a:pt x="56" y="75"/>
                  </a:lnTo>
                  <a:lnTo>
                    <a:pt x="70" y="42"/>
                  </a:lnTo>
                  <a:lnTo>
                    <a:pt x="94" y="23"/>
                  </a:lnTo>
                  <a:lnTo>
                    <a:pt x="126" y="14"/>
                  </a:lnTo>
                  <a:lnTo>
                    <a:pt x="150" y="18"/>
                  </a:lnTo>
                  <a:lnTo>
                    <a:pt x="173" y="32"/>
                  </a:lnTo>
                  <a:lnTo>
                    <a:pt x="187" y="51"/>
                  </a:lnTo>
                  <a:lnTo>
                    <a:pt x="192" y="75"/>
                  </a:lnTo>
                  <a:lnTo>
                    <a:pt x="206" y="75"/>
                  </a:lnTo>
                  <a:lnTo>
                    <a:pt x="206" y="9"/>
                  </a:lnTo>
                  <a:lnTo>
                    <a:pt x="192" y="9"/>
                  </a:lnTo>
                  <a:lnTo>
                    <a:pt x="155" y="0"/>
                  </a:lnTo>
                  <a:lnTo>
                    <a:pt x="122" y="0"/>
                  </a:lnTo>
                  <a:lnTo>
                    <a:pt x="75" y="4"/>
                  </a:lnTo>
                  <a:lnTo>
                    <a:pt x="33" y="28"/>
                  </a:lnTo>
                  <a:lnTo>
                    <a:pt x="9" y="61"/>
                  </a:lnTo>
                  <a:lnTo>
                    <a:pt x="0" y="84"/>
                  </a:lnTo>
                  <a:lnTo>
                    <a:pt x="0" y="112"/>
                  </a:lnTo>
                  <a:lnTo>
                    <a:pt x="0" y="140"/>
                  </a:lnTo>
                  <a:lnTo>
                    <a:pt x="4" y="168"/>
                  </a:lnTo>
                  <a:lnTo>
                    <a:pt x="33" y="206"/>
                  </a:lnTo>
                  <a:lnTo>
                    <a:pt x="70" y="234"/>
                  </a:lnTo>
                  <a:lnTo>
                    <a:pt x="122" y="243"/>
                  </a:lnTo>
                  <a:lnTo>
                    <a:pt x="155" y="239"/>
                  </a:lnTo>
                  <a:lnTo>
                    <a:pt x="178" y="234"/>
                  </a:lnTo>
                  <a:lnTo>
                    <a:pt x="197" y="225"/>
                  </a:lnTo>
                  <a:lnTo>
                    <a:pt x="215" y="220"/>
                  </a:lnTo>
                  <a:lnTo>
                    <a:pt x="215" y="182"/>
                  </a:lnTo>
                  <a:lnTo>
                    <a:pt x="206" y="182"/>
                  </a:lnTo>
                  <a:lnTo>
                    <a:pt x="197" y="201"/>
                  </a:lnTo>
                  <a:lnTo>
                    <a:pt x="178" y="215"/>
                  </a:lnTo>
                  <a:lnTo>
                    <a:pt x="159" y="225"/>
                  </a:lnTo>
                  <a:lnTo>
                    <a:pt x="136" y="2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4" name="Freeform 62"/>
            <p:cNvSpPr>
              <a:spLocks noEditPoints="1"/>
            </p:cNvSpPr>
            <p:nvPr/>
          </p:nvSpPr>
          <p:spPr bwMode="auto">
            <a:xfrm>
              <a:off x="6587734" y="812309"/>
              <a:ext cx="96846" cy="123812"/>
            </a:xfrm>
            <a:custGeom>
              <a:avLst/>
              <a:gdLst>
                <a:gd name="T0" fmla="*/ 127 w 188"/>
                <a:gd name="T1" fmla="*/ 113 h 239"/>
                <a:gd name="T2" fmla="*/ 127 w 188"/>
                <a:gd name="T3" fmla="*/ 108 h 239"/>
                <a:gd name="T4" fmla="*/ 146 w 188"/>
                <a:gd name="T5" fmla="*/ 103 h 239"/>
                <a:gd name="T6" fmla="*/ 164 w 188"/>
                <a:gd name="T7" fmla="*/ 89 h 239"/>
                <a:gd name="T8" fmla="*/ 174 w 188"/>
                <a:gd name="T9" fmla="*/ 75 h 239"/>
                <a:gd name="T10" fmla="*/ 179 w 188"/>
                <a:gd name="T11" fmla="*/ 52 h 239"/>
                <a:gd name="T12" fmla="*/ 169 w 188"/>
                <a:gd name="T13" fmla="*/ 28 h 239"/>
                <a:gd name="T14" fmla="*/ 155 w 188"/>
                <a:gd name="T15" fmla="*/ 10 h 239"/>
                <a:gd name="T16" fmla="*/ 132 w 188"/>
                <a:gd name="T17" fmla="*/ 0 h 239"/>
                <a:gd name="T18" fmla="*/ 104 w 188"/>
                <a:gd name="T19" fmla="*/ 0 h 239"/>
                <a:gd name="T20" fmla="*/ 0 w 188"/>
                <a:gd name="T21" fmla="*/ 0 h 239"/>
                <a:gd name="T22" fmla="*/ 0 w 188"/>
                <a:gd name="T23" fmla="*/ 10 h 239"/>
                <a:gd name="T24" fmla="*/ 29 w 188"/>
                <a:gd name="T25" fmla="*/ 19 h 239"/>
                <a:gd name="T26" fmla="*/ 29 w 188"/>
                <a:gd name="T27" fmla="*/ 216 h 239"/>
                <a:gd name="T28" fmla="*/ 0 w 188"/>
                <a:gd name="T29" fmla="*/ 225 h 239"/>
                <a:gd name="T30" fmla="*/ 0 w 188"/>
                <a:gd name="T31" fmla="*/ 239 h 239"/>
                <a:gd name="T32" fmla="*/ 104 w 188"/>
                <a:gd name="T33" fmla="*/ 239 h 239"/>
                <a:gd name="T34" fmla="*/ 108 w 188"/>
                <a:gd name="T35" fmla="*/ 239 h 239"/>
                <a:gd name="T36" fmla="*/ 136 w 188"/>
                <a:gd name="T37" fmla="*/ 235 h 239"/>
                <a:gd name="T38" fmla="*/ 164 w 188"/>
                <a:gd name="T39" fmla="*/ 221 h 239"/>
                <a:gd name="T40" fmla="*/ 179 w 188"/>
                <a:gd name="T41" fmla="*/ 202 h 239"/>
                <a:gd name="T42" fmla="*/ 188 w 188"/>
                <a:gd name="T43" fmla="*/ 174 h 239"/>
                <a:gd name="T44" fmla="*/ 183 w 188"/>
                <a:gd name="T45" fmla="*/ 146 h 239"/>
                <a:gd name="T46" fmla="*/ 169 w 188"/>
                <a:gd name="T47" fmla="*/ 132 h 239"/>
                <a:gd name="T48" fmla="*/ 150 w 188"/>
                <a:gd name="T49" fmla="*/ 117 h 239"/>
                <a:gd name="T50" fmla="*/ 127 w 188"/>
                <a:gd name="T51" fmla="*/ 113 h 239"/>
                <a:gd name="T52" fmla="*/ 75 w 188"/>
                <a:gd name="T53" fmla="*/ 14 h 239"/>
                <a:gd name="T54" fmla="*/ 75 w 188"/>
                <a:gd name="T55" fmla="*/ 14 h 239"/>
                <a:gd name="T56" fmla="*/ 89 w 188"/>
                <a:gd name="T57" fmla="*/ 14 h 239"/>
                <a:gd name="T58" fmla="*/ 104 w 188"/>
                <a:gd name="T59" fmla="*/ 19 h 239"/>
                <a:gd name="T60" fmla="*/ 122 w 188"/>
                <a:gd name="T61" fmla="*/ 33 h 239"/>
                <a:gd name="T62" fmla="*/ 127 w 188"/>
                <a:gd name="T63" fmla="*/ 42 h 239"/>
                <a:gd name="T64" fmla="*/ 127 w 188"/>
                <a:gd name="T65" fmla="*/ 61 h 239"/>
                <a:gd name="T66" fmla="*/ 122 w 188"/>
                <a:gd name="T67" fmla="*/ 89 h 239"/>
                <a:gd name="T68" fmla="*/ 113 w 188"/>
                <a:gd name="T69" fmla="*/ 99 h 239"/>
                <a:gd name="T70" fmla="*/ 104 w 188"/>
                <a:gd name="T71" fmla="*/ 103 h 239"/>
                <a:gd name="T72" fmla="*/ 94 w 188"/>
                <a:gd name="T73" fmla="*/ 108 h 239"/>
                <a:gd name="T74" fmla="*/ 75 w 188"/>
                <a:gd name="T75" fmla="*/ 108 h 239"/>
                <a:gd name="T76" fmla="*/ 75 w 188"/>
                <a:gd name="T77" fmla="*/ 14 h 239"/>
                <a:gd name="T78" fmla="*/ 104 w 188"/>
                <a:gd name="T79" fmla="*/ 221 h 239"/>
                <a:gd name="T80" fmla="*/ 104 w 188"/>
                <a:gd name="T81" fmla="*/ 221 h 239"/>
                <a:gd name="T82" fmla="*/ 85 w 188"/>
                <a:gd name="T83" fmla="*/ 216 h 239"/>
                <a:gd name="T84" fmla="*/ 75 w 188"/>
                <a:gd name="T85" fmla="*/ 207 h 239"/>
                <a:gd name="T86" fmla="*/ 75 w 188"/>
                <a:gd name="T87" fmla="*/ 117 h 239"/>
                <a:gd name="T88" fmla="*/ 94 w 188"/>
                <a:gd name="T89" fmla="*/ 117 h 239"/>
                <a:gd name="T90" fmla="*/ 104 w 188"/>
                <a:gd name="T91" fmla="*/ 117 h 239"/>
                <a:gd name="T92" fmla="*/ 118 w 188"/>
                <a:gd name="T93" fmla="*/ 127 h 239"/>
                <a:gd name="T94" fmla="*/ 132 w 188"/>
                <a:gd name="T95" fmla="*/ 136 h 239"/>
                <a:gd name="T96" fmla="*/ 136 w 188"/>
                <a:gd name="T97" fmla="*/ 155 h 239"/>
                <a:gd name="T98" fmla="*/ 136 w 188"/>
                <a:gd name="T99" fmla="*/ 174 h 239"/>
                <a:gd name="T100" fmla="*/ 136 w 188"/>
                <a:gd name="T101" fmla="*/ 193 h 239"/>
                <a:gd name="T102" fmla="*/ 132 w 188"/>
                <a:gd name="T103" fmla="*/ 207 h 239"/>
                <a:gd name="T104" fmla="*/ 118 w 188"/>
                <a:gd name="T105" fmla="*/ 216 h 239"/>
                <a:gd name="T106" fmla="*/ 104 w 188"/>
                <a:gd name="T107" fmla="*/ 22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8" h="239">
                  <a:moveTo>
                    <a:pt x="127" y="113"/>
                  </a:moveTo>
                  <a:lnTo>
                    <a:pt x="127" y="108"/>
                  </a:lnTo>
                  <a:lnTo>
                    <a:pt x="146" y="103"/>
                  </a:lnTo>
                  <a:lnTo>
                    <a:pt x="164" y="89"/>
                  </a:lnTo>
                  <a:lnTo>
                    <a:pt x="174" y="75"/>
                  </a:lnTo>
                  <a:lnTo>
                    <a:pt x="179" y="52"/>
                  </a:lnTo>
                  <a:lnTo>
                    <a:pt x="169" y="28"/>
                  </a:lnTo>
                  <a:lnTo>
                    <a:pt x="155" y="10"/>
                  </a:lnTo>
                  <a:lnTo>
                    <a:pt x="132" y="0"/>
                  </a:lnTo>
                  <a:lnTo>
                    <a:pt x="10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9"/>
                  </a:lnTo>
                  <a:lnTo>
                    <a:pt x="29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04" y="239"/>
                  </a:lnTo>
                  <a:lnTo>
                    <a:pt x="108" y="239"/>
                  </a:lnTo>
                  <a:lnTo>
                    <a:pt x="136" y="235"/>
                  </a:lnTo>
                  <a:lnTo>
                    <a:pt x="164" y="221"/>
                  </a:lnTo>
                  <a:lnTo>
                    <a:pt x="179" y="202"/>
                  </a:lnTo>
                  <a:lnTo>
                    <a:pt x="188" y="174"/>
                  </a:lnTo>
                  <a:lnTo>
                    <a:pt x="183" y="146"/>
                  </a:lnTo>
                  <a:lnTo>
                    <a:pt x="169" y="132"/>
                  </a:lnTo>
                  <a:lnTo>
                    <a:pt x="150" y="117"/>
                  </a:lnTo>
                  <a:lnTo>
                    <a:pt x="127" y="113"/>
                  </a:lnTo>
                  <a:close/>
                  <a:moveTo>
                    <a:pt x="75" y="14"/>
                  </a:moveTo>
                  <a:lnTo>
                    <a:pt x="75" y="14"/>
                  </a:lnTo>
                  <a:lnTo>
                    <a:pt x="89" y="14"/>
                  </a:lnTo>
                  <a:lnTo>
                    <a:pt x="104" y="19"/>
                  </a:lnTo>
                  <a:lnTo>
                    <a:pt x="122" y="33"/>
                  </a:lnTo>
                  <a:lnTo>
                    <a:pt x="127" y="42"/>
                  </a:lnTo>
                  <a:lnTo>
                    <a:pt x="127" y="61"/>
                  </a:lnTo>
                  <a:lnTo>
                    <a:pt x="122" y="89"/>
                  </a:lnTo>
                  <a:lnTo>
                    <a:pt x="113" y="99"/>
                  </a:lnTo>
                  <a:lnTo>
                    <a:pt x="104" y="103"/>
                  </a:lnTo>
                  <a:lnTo>
                    <a:pt x="94" y="108"/>
                  </a:lnTo>
                  <a:lnTo>
                    <a:pt x="75" y="108"/>
                  </a:lnTo>
                  <a:lnTo>
                    <a:pt x="75" y="14"/>
                  </a:lnTo>
                  <a:close/>
                  <a:moveTo>
                    <a:pt x="104" y="221"/>
                  </a:moveTo>
                  <a:lnTo>
                    <a:pt x="104" y="221"/>
                  </a:lnTo>
                  <a:lnTo>
                    <a:pt x="85" y="216"/>
                  </a:lnTo>
                  <a:lnTo>
                    <a:pt x="75" y="207"/>
                  </a:lnTo>
                  <a:lnTo>
                    <a:pt x="75" y="117"/>
                  </a:lnTo>
                  <a:lnTo>
                    <a:pt x="94" y="117"/>
                  </a:lnTo>
                  <a:lnTo>
                    <a:pt x="104" y="117"/>
                  </a:lnTo>
                  <a:lnTo>
                    <a:pt x="118" y="127"/>
                  </a:lnTo>
                  <a:lnTo>
                    <a:pt x="132" y="136"/>
                  </a:lnTo>
                  <a:lnTo>
                    <a:pt x="136" y="155"/>
                  </a:lnTo>
                  <a:lnTo>
                    <a:pt x="136" y="174"/>
                  </a:lnTo>
                  <a:lnTo>
                    <a:pt x="136" y="193"/>
                  </a:lnTo>
                  <a:lnTo>
                    <a:pt x="132" y="207"/>
                  </a:lnTo>
                  <a:lnTo>
                    <a:pt x="118" y="216"/>
                  </a:lnTo>
                  <a:lnTo>
                    <a:pt x="104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5" name="Freeform 63"/>
            <p:cNvSpPr>
              <a:spLocks/>
            </p:cNvSpPr>
            <p:nvPr/>
          </p:nvSpPr>
          <p:spPr bwMode="auto">
            <a:xfrm>
              <a:off x="6711607" y="812309"/>
              <a:ext cx="90089" cy="123812"/>
            </a:xfrm>
            <a:custGeom>
              <a:avLst/>
              <a:gdLst>
                <a:gd name="T0" fmla="*/ 145 w 173"/>
                <a:gd name="T1" fmla="*/ 216 h 239"/>
                <a:gd name="T2" fmla="*/ 70 w 173"/>
                <a:gd name="T3" fmla="*/ 216 h 239"/>
                <a:gd name="T4" fmla="*/ 70 w 173"/>
                <a:gd name="T5" fmla="*/ 117 h 239"/>
                <a:gd name="T6" fmla="*/ 112 w 173"/>
                <a:gd name="T7" fmla="*/ 117 h 239"/>
                <a:gd name="T8" fmla="*/ 121 w 173"/>
                <a:gd name="T9" fmla="*/ 150 h 239"/>
                <a:gd name="T10" fmla="*/ 136 w 173"/>
                <a:gd name="T11" fmla="*/ 150 h 239"/>
                <a:gd name="T12" fmla="*/ 131 w 173"/>
                <a:gd name="T13" fmla="*/ 108 h 239"/>
                <a:gd name="T14" fmla="*/ 136 w 173"/>
                <a:gd name="T15" fmla="*/ 71 h 239"/>
                <a:gd name="T16" fmla="*/ 121 w 173"/>
                <a:gd name="T17" fmla="*/ 71 h 239"/>
                <a:gd name="T18" fmla="*/ 112 w 173"/>
                <a:gd name="T19" fmla="*/ 103 h 239"/>
                <a:gd name="T20" fmla="*/ 70 w 173"/>
                <a:gd name="T21" fmla="*/ 103 h 239"/>
                <a:gd name="T22" fmla="*/ 70 w 173"/>
                <a:gd name="T23" fmla="*/ 24 h 239"/>
                <a:gd name="T24" fmla="*/ 140 w 173"/>
                <a:gd name="T25" fmla="*/ 24 h 239"/>
                <a:gd name="T26" fmla="*/ 150 w 173"/>
                <a:gd name="T27" fmla="*/ 61 h 239"/>
                <a:gd name="T28" fmla="*/ 164 w 173"/>
                <a:gd name="T29" fmla="*/ 61 h 239"/>
                <a:gd name="T30" fmla="*/ 159 w 173"/>
                <a:gd name="T31" fmla="*/ 0 h 239"/>
                <a:gd name="T32" fmla="*/ 145 w 173"/>
                <a:gd name="T33" fmla="*/ 0 h 239"/>
                <a:gd name="T34" fmla="*/ 0 w 173"/>
                <a:gd name="T35" fmla="*/ 0 h 239"/>
                <a:gd name="T36" fmla="*/ 0 w 173"/>
                <a:gd name="T37" fmla="*/ 10 h 239"/>
                <a:gd name="T38" fmla="*/ 23 w 173"/>
                <a:gd name="T39" fmla="*/ 19 h 239"/>
                <a:gd name="T40" fmla="*/ 23 w 173"/>
                <a:gd name="T41" fmla="*/ 216 h 239"/>
                <a:gd name="T42" fmla="*/ 0 w 173"/>
                <a:gd name="T43" fmla="*/ 225 h 239"/>
                <a:gd name="T44" fmla="*/ 0 w 173"/>
                <a:gd name="T45" fmla="*/ 239 h 239"/>
                <a:gd name="T46" fmla="*/ 164 w 173"/>
                <a:gd name="T47" fmla="*/ 239 h 239"/>
                <a:gd name="T48" fmla="*/ 173 w 173"/>
                <a:gd name="T49" fmla="*/ 169 h 239"/>
                <a:gd name="T50" fmla="*/ 159 w 173"/>
                <a:gd name="T51" fmla="*/ 169 h 239"/>
                <a:gd name="T52" fmla="*/ 145 w 173"/>
                <a:gd name="T53" fmla="*/ 21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3" h="239">
                  <a:moveTo>
                    <a:pt x="145" y="216"/>
                  </a:moveTo>
                  <a:lnTo>
                    <a:pt x="70" y="216"/>
                  </a:lnTo>
                  <a:lnTo>
                    <a:pt x="70" y="117"/>
                  </a:lnTo>
                  <a:lnTo>
                    <a:pt x="112" y="117"/>
                  </a:lnTo>
                  <a:lnTo>
                    <a:pt x="121" y="150"/>
                  </a:lnTo>
                  <a:lnTo>
                    <a:pt x="136" y="150"/>
                  </a:lnTo>
                  <a:lnTo>
                    <a:pt x="131" y="108"/>
                  </a:lnTo>
                  <a:lnTo>
                    <a:pt x="136" y="71"/>
                  </a:lnTo>
                  <a:lnTo>
                    <a:pt x="121" y="71"/>
                  </a:lnTo>
                  <a:lnTo>
                    <a:pt x="112" y="103"/>
                  </a:lnTo>
                  <a:lnTo>
                    <a:pt x="70" y="103"/>
                  </a:lnTo>
                  <a:lnTo>
                    <a:pt x="70" y="24"/>
                  </a:lnTo>
                  <a:lnTo>
                    <a:pt x="140" y="24"/>
                  </a:lnTo>
                  <a:lnTo>
                    <a:pt x="150" y="61"/>
                  </a:lnTo>
                  <a:lnTo>
                    <a:pt x="164" y="61"/>
                  </a:lnTo>
                  <a:lnTo>
                    <a:pt x="159" y="0"/>
                  </a:lnTo>
                  <a:lnTo>
                    <a:pt x="14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3" y="19"/>
                  </a:lnTo>
                  <a:lnTo>
                    <a:pt x="23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64" y="239"/>
                  </a:lnTo>
                  <a:lnTo>
                    <a:pt x="173" y="169"/>
                  </a:lnTo>
                  <a:lnTo>
                    <a:pt x="159" y="169"/>
                  </a:lnTo>
                  <a:lnTo>
                    <a:pt x="145" y="2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6" name="Freeform 64"/>
            <p:cNvSpPr>
              <a:spLocks/>
            </p:cNvSpPr>
            <p:nvPr/>
          </p:nvSpPr>
          <p:spPr bwMode="auto">
            <a:xfrm>
              <a:off x="6828722" y="812309"/>
              <a:ext cx="186933" cy="157579"/>
            </a:xfrm>
            <a:custGeom>
              <a:avLst/>
              <a:gdLst>
                <a:gd name="T0" fmla="*/ 328 w 365"/>
                <a:gd name="T1" fmla="*/ 19 h 305"/>
                <a:gd name="T2" fmla="*/ 361 w 365"/>
                <a:gd name="T3" fmla="*/ 10 h 305"/>
                <a:gd name="T4" fmla="*/ 361 w 365"/>
                <a:gd name="T5" fmla="*/ 0 h 305"/>
                <a:gd name="T6" fmla="*/ 248 w 365"/>
                <a:gd name="T7" fmla="*/ 0 h 305"/>
                <a:gd name="T8" fmla="*/ 248 w 365"/>
                <a:gd name="T9" fmla="*/ 10 h 305"/>
                <a:gd name="T10" fmla="*/ 276 w 365"/>
                <a:gd name="T11" fmla="*/ 19 h 305"/>
                <a:gd name="T12" fmla="*/ 276 w 365"/>
                <a:gd name="T13" fmla="*/ 216 h 305"/>
                <a:gd name="T14" fmla="*/ 201 w 365"/>
                <a:gd name="T15" fmla="*/ 216 h 305"/>
                <a:gd name="T16" fmla="*/ 201 w 365"/>
                <a:gd name="T17" fmla="*/ 19 h 305"/>
                <a:gd name="T18" fmla="*/ 234 w 365"/>
                <a:gd name="T19" fmla="*/ 10 h 305"/>
                <a:gd name="T20" fmla="*/ 234 w 365"/>
                <a:gd name="T21" fmla="*/ 0 h 305"/>
                <a:gd name="T22" fmla="*/ 121 w 365"/>
                <a:gd name="T23" fmla="*/ 0 h 305"/>
                <a:gd name="T24" fmla="*/ 121 w 365"/>
                <a:gd name="T25" fmla="*/ 10 h 305"/>
                <a:gd name="T26" fmla="*/ 154 w 365"/>
                <a:gd name="T27" fmla="*/ 19 h 305"/>
                <a:gd name="T28" fmla="*/ 154 w 365"/>
                <a:gd name="T29" fmla="*/ 216 h 305"/>
                <a:gd name="T30" fmla="*/ 75 w 365"/>
                <a:gd name="T31" fmla="*/ 216 h 305"/>
                <a:gd name="T32" fmla="*/ 75 w 365"/>
                <a:gd name="T33" fmla="*/ 19 h 305"/>
                <a:gd name="T34" fmla="*/ 107 w 365"/>
                <a:gd name="T35" fmla="*/ 10 h 305"/>
                <a:gd name="T36" fmla="*/ 107 w 365"/>
                <a:gd name="T37" fmla="*/ 0 h 305"/>
                <a:gd name="T38" fmla="*/ 0 w 365"/>
                <a:gd name="T39" fmla="*/ 0 h 305"/>
                <a:gd name="T40" fmla="*/ 0 w 365"/>
                <a:gd name="T41" fmla="*/ 10 h 305"/>
                <a:gd name="T42" fmla="*/ 28 w 365"/>
                <a:gd name="T43" fmla="*/ 19 h 305"/>
                <a:gd name="T44" fmla="*/ 28 w 365"/>
                <a:gd name="T45" fmla="*/ 216 h 305"/>
                <a:gd name="T46" fmla="*/ 0 w 365"/>
                <a:gd name="T47" fmla="*/ 221 h 305"/>
                <a:gd name="T48" fmla="*/ 0 w 365"/>
                <a:gd name="T49" fmla="*/ 235 h 305"/>
                <a:gd name="T50" fmla="*/ 337 w 365"/>
                <a:gd name="T51" fmla="*/ 235 h 305"/>
                <a:gd name="T52" fmla="*/ 337 w 365"/>
                <a:gd name="T53" fmla="*/ 305 h 305"/>
                <a:gd name="T54" fmla="*/ 347 w 365"/>
                <a:gd name="T55" fmla="*/ 305 h 305"/>
                <a:gd name="T56" fmla="*/ 365 w 365"/>
                <a:gd name="T57" fmla="*/ 216 h 305"/>
                <a:gd name="T58" fmla="*/ 328 w 365"/>
                <a:gd name="T59" fmla="*/ 216 h 305"/>
                <a:gd name="T60" fmla="*/ 328 w 365"/>
                <a:gd name="T61" fmla="*/ 19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5" h="305">
                  <a:moveTo>
                    <a:pt x="328" y="19"/>
                  </a:moveTo>
                  <a:lnTo>
                    <a:pt x="361" y="10"/>
                  </a:lnTo>
                  <a:lnTo>
                    <a:pt x="361" y="0"/>
                  </a:lnTo>
                  <a:lnTo>
                    <a:pt x="248" y="0"/>
                  </a:lnTo>
                  <a:lnTo>
                    <a:pt x="248" y="10"/>
                  </a:lnTo>
                  <a:lnTo>
                    <a:pt x="276" y="19"/>
                  </a:lnTo>
                  <a:lnTo>
                    <a:pt x="276" y="216"/>
                  </a:lnTo>
                  <a:lnTo>
                    <a:pt x="201" y="216"/>
                  </a:lnTo>
                  <a:lnTo>
                    <a:pt x="201" y="19"/>
                  </a:lnTo>
                  <a:lnTo>
                    <a:pt x="234" y="10"/>
                  </a:lnTo>
                  <a:lnTo>
                    <a:pt x="234" y="0"/>
                  </a:lnTo>
                  <a:lnTo>
                    <a:pt x="121" y="0"/>
                  </a:lnTo>
                  <a:lnTo>
                    <a:pt x="121" y="10"/>
                  </a:lnTo>
                  <a:lnTo>
                    <a:pt x="154" y="19"/>
                  </a:lnTo>
                  <a:lnTo>
                    <a:pt x="154" y="216"/>
                  </a:lnTo>
                  <a:lnTo>
                    <a:pt x="75" y="216"/>
                  </a:lnTo>
                  <a:lnTo>
                    <a:pt x="75" y="19"/>
                  </a:lnTo>
                  <a:lnTo>
                    <a:pt x="107" y="10"/>
                  </a:lnTo>
                  <a:lnTo>
                    <a:pt x="107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1"/>
                  </a:lnTo>
                  <a:lnTo>
                    <a:pt x="0" y="235"/>
                  </a:lnTo>
                  <a:lnTo>
                    <a:pt x="337" y="235"/>
                  </a:lnTo>
                  <a:lnTo>
                    <a:pt x="337" y="305"/>
                  </a:lnTo>
                  <a:lnTo>
                    <a:pt x="347" y="305"/>
                  </a:lnTo>
                  <a:lnTo>
                    <a:pt x="365" y="216"/>
                  </a:lnTo>
                  <a:lnTo>
                    <a:pt x="328" y="216"/>
                  </a:lnTo>
                  <a:lnTo>
                    <a:pt x="328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7" name="Freeform 65"/>
            <p:cNvSpPr>
              <a:spLocks/>
            </p:cNvSpPr>
            <p:nvPr/>
          </p:nvSpPr>
          <p:spPr bwMode="auto">
            <a:xfrm>
              <a:off x="7033673" y="812309"/>
              <a:ext cx="90089" cy="123812"/>
            </a:xfrm>
            <a:custGeom>
              <a:avLst/>
              <a:gdLst>
                <a:gd name="T0" fmla="*/ 178 w 178"/>
                <a:gd name="T1" fmla="*/ 169 h 239"/>
                <a:gd name="T2" fmla="*/ 164 w 178"/>
                <a:gd name="T3" fmla="*/ 169 h 239"/>
                <a:gd name="T4" fmla="*/ 145 w 178"/>
                <a:gd name="T5" fmla="*/ 216 h 239"/>
                <a:gd name="T6" fmla="*/ 75 w 178"/>
                <a:gd name="T7" fmla="*/ 216 h 239"/>
                <a:gd name="T8" fmla="*/ 75 w 178"/>
                <a:gd name="T9" fmla="*/ 117 h 239"/>
                <a:gd name="T10" fmla="*/ 117 w 178"/>
                <a:gd name="T11" fmla="*/ 117 h 239"/>
                <a:gd name="T12" fmla="*/ 127 w 178"/>
                <a:gd name="T13" fmla="*/ 150 h 239"/>
                <a:gd name="T14" fmla="*/ 136 w 178"/>
                <a:gd name="T15" fmla="*/ 150 h 239"/>
                <a:gd name="T16" fmla="*/ 136 w 178"/>
                <a:gd name="T17" fmla="*/ 132 h 239"/>
                <a:gd name="T18" fmla="*/ 136 w 178"/>
                <a:gd name="T19" fmla="*/ 108 h 239"/>
                <a:gd name="T20" fmla="*/ 136 w 178"/>
                <a:gd name="T21" fmla="*/ 89 h 239"/>
                <a:gd name="T22" fmla="*/ 136 w 178"/>
                <a:gd name="T23" fmla="*/ 71 h 239"/>
                <a:gd name="T24" fmla="*/ 127 w 178"/>
                <a:gd name="T25" fmla="*/ 71 h 239"/>
                <a:gd name="T26" fmla="*/ 117 w 178"/>
                <a:gd name="T27" fmla="*/ 103 h 239"/>
                <a:gd name="T28" fmla="*/ 75 w 178"/>
                <a:gd name="T29" fmla="*/ 103 h 239"/>
                <a:gd name="T30" fmla="*/ 75 w 178"/>
                <a:gd name="T31" fmla="*/ 24 h 239"/>
                <a:gd name="T32" fmla="*/ 145 w 178"/>
                <a:gd name="T33" fmla="*/ 24 h 239"/>
                <a:gd name="T34" fmla="*/ 155 w 178"/>
                <a:gd name="T35" fmla="*/ 61 h 239"/>
                <a:gd name="T36" fmla="*/ 164 w 178"/>
                <a:gd name="T37" fmla="*/ 61 h 239"/>
                <a:gd name="T38" fmla="*/ 164 w 178"/>
                <a:gd name="T39" fmla="*/ 0 h 239"/>
                <a:gd name="T40" fmla="*/ 0 w 178"/>
                <a:gd name="T41" fmla="*/ 0 h 239"/>
                <a:gd name="T42" fmla="*/ 0 w 178"/>
                <a:gd name="T43" fmla="*/ 10 h 239"/>
                <a:gd name="T44" fmla="*/ 28 w 178"/>
                <a:gd name="T45" fmla="*/ 19 h 239"/>
                <a:gd name="T46" fmla="*/ 28 w 178"/>
                <a:gd name="T47" fmla="*/ 216 h 239"/>
                <a:gd name="T48" fmla="*/ 0 w 178"/>
                <a:gd name="T49" fmla="*/ 225 h 239"/>
                <a:gd name="T50" fmla="*/ 0 w 178"/>
                <a:gd name="T51" fmla="*/ 239 h 239"/>
                <a:gd name="T52" fmla="*/ 169 w 178"/>
                <a:gd name="T53" fmla="*/ 239 h 239"/>
                <a:gd name="T54" fmla="*/ 178 w 178"/>
                <a:gd name="T55" fmla="*/ 16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8" h="239">
                  <a:moveTo>
                    <a:pt x="178" y="169"/>
                  </a:moveTo>
                  <a:lnTo>
                    <a:pt x="164" y="169"/>
                  </a:lnTo>
                  <a:lnTo>
                    <a:pt x="145" y="216"/>
                  </a:lnTo>
                  <a:lnTo>
                    <a:pt x="75" y="216"/>
                  </a:lnTo>
                  <a:lnTo>
                    <a:pt x="75" y="117"/>
                  </a:lnTo>
                  <a:lnTo>
                    <a:pt x="117" y="117"/>
                  </a:lnTo>
                  <a:lnTo>
                    <a:pt x="127" y="150"/>
                  </a:lnTo>
                  <a:lnTo>
                    <a:pt x="136" y="150"/>
                  </a:lnTo>
                  <a:lnTo>
                    <a:pt x="136" y="132"/>
                  </a:lnTo>
                  <a:lnTo>
                    <a:pt x="136" y="108"/>
                  </a:lnTo>
                  <a:lnTo>
                    <a:pt x="136" y="89"/>
                  </a:lnTo>
                  <a:lnTo>
                    <a:pt x="136" y="71"/>
                  </a:lnTo>
                  <a:lnTo>
                    <a:pt x="127" y="71"/>
                  </a:lnTo>
                  <a:lnTo>
                    <a:pt x="117" y="103"/>
                  </a:lnTo>
                  <a:lnTo>
                    <a:pt x="75" y="103"/>
                  </a:lnTo>
                  <a:lnTo>
                    <a:pt x="75" y="24"/>
                  </a:lnTo>
                  <a:lnTo>
                    <a:pt x="145" y="24"/>
                  </a:lnTo>
                  <a:lnTo>
                    <a:pt x="155" y="61"/>
                  </a:lnTo>
                  <a:lnTo>
                    <a:pt x="164" y="61"/>
                  </a:lnTo>
                  <a:lnTo>
                    <a:pt x="16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69" y="239"/>
                  </a:lnTo>
                  <a:lnTo>
                    <a:pt x="178" y="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8" name="Freeform 66"/>
            <p:cNvSpPr>
              <a:spLocks/>
            </p:cNvSpPr>
            <p:nvPr/>
          </p:nvSpPr>
          <p:spPr bwMode="auto">
            <a:xfrm>
              <a:off x="7148536" y="812309"/>
              <a:ext cx="130630" cy="123812"/>
            </a:xfrm>
            <a:custGeom>
              <a:avLst/>
              <a:gdLst>
                <a:gd name="T0" fmla="*/ 141 w 253"/>
                <a:gd name="T1" fmla="*/ 10 h 239"/>
                <a:gd name="T2" fmla="*/ 174 w 253"/>
                <a:gd name="T3" fmla="*/ 19 h 239"/>
                <a:gd name="T4" fmla="*/ 174 w 253"/>
                <a:gd name="T5" fmla="*/ 103 h 239"/>
                <a:gd name="T6" fmla="*/ 75 w 253"/>
                <a:gd name="T7" fmla="*/ 103 h 239"/>
                <a:gd name="T8" fmla="*/ 75 w 253"/>
                <a:gd name="T9" fmla="*/ 19 h 239"/>
                <a:gd name="T10" fmla="*/ 113 w 253"/>
                <a:gd name="T11" fmla="*/ 10 h 239"/>
                <a:gd name="T12" fmla="*/ 113 w 253"/>
                <a:gd name="T13" fmla="*/ 0 h 239"/>
                <a:gd name="T14" fmla="*/ 0 w 253"/>
                <a:gd name="T15" fmla="*/ 0 h 239"/>
                <a:gd name="T16" fmla="*/ 0 w 253"/>
                <a:gd name="T17" fmla="*/ 10 h 239"/>
                <a:gd name="T18" fmla="*/ 28 w 253"/>
                <a:gd name="T19" fmla="*/ 19 h 239"/>
                <a:gd name="T20" fmla="*/ 28 w 253"/>
                <a:gd name="T21" fmla="*/ 216 h 239"/>
                <a:gd name="T22" fmla="*/ 0 w 253"/>
                <a:gd name="T23" fmla="*/ 225 h 239"/>
                <a:gd name="T24" fmla="*/ 0 w 253"/>
                <a:gd name="T25" fmla="*/ 239 h 239"/>
                <a:gd name="T26" fmla="*/ 113 w 253"/>
                <a:gd name="T27" fmla="*/ 239 h 239"/>
                <a:gd name="T28" fmla="*/ 113 w 253"/>
                <a:gd name="T29" fmla="*/ 225 h 239"/>
                <a:gd name="T30" fmla="*/ 75 w 253"/>
                <a:gd name="T31" fmla="*/ 216 h 239"/>
                <a:gd name="T32" fmla="*/ 75 w 253"/>
                <a:gd name="T33" fmla="*/ 122 h 239"/>
                <a:gd name="T34" fmla="*/ 174 w 253"/>
                <a:gd name="T35" fmla="*/ 122 h 239"/>
                <a:gd name="T36" fmla="*/ 174 w 253"/>
                <a:gd name="T37" fmla="*/ 216 h 239"/>
                <a:gd name="T38" fmla="*/ 141 w 253"/>
                <a:gd name="T39" fmla="*/ 225 h 239"/>
                <a:gd name="T40" fmla="*/ 141 w 253"/>
                <a:gd name="T41" fmla="*/ 239 h 239"/>
                <a:gd name="T42" fmla="*/ 253 w 253"/>
                <a:gd name="T43" fmla="*/ 239 h 239"/>
                <a:gd name="T44" fmla="*/ 253 w 253"/>
                <a:gd name="T45" fmla="*/ 225 h 239"/>
                <a:gd name="T46" fmla="*/ 221 w 253"/>
                <a:gd name="T47" fmla="*/ 216 h 239"/>
                <a:gd name="T48" fmla="*/ 221 w 253"/>
                <a:gd name="T49" fmla="*/ 19 h 239"/>
                <a:gd name="T50" fmla="*/ 253 w 253"/>
                <a:gd name="T51" fmla="*/ 10 h 239"/>
                <a:gd name="T52" fmla="*/ 253 w 253"/>
                <a:gd name="T53" fmla="*/ 0 h 239"/>
                <a:gd name="T54" fmla="*/ 141 w 253"/>
                <a:gd name="T55" fmla="*/ 0 h 239"/>
                <a:gd name="T56" fmla="*/ 141 w 253"/>
                <a:gd name="T57" fmla="*/ 1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3" h="239">
                  <a:moveTo>
                    <a:pt x="141" y="10"/>
                  </a:moveTo>
                  <a:lnTo>
                    <a:pt x="174" y="19"/>
                  </a:lnTo>
                  <a:lnTo>
                    <a:pt x="174" y="103"/>
                  </a:lnTo>
                  <a:lnTo>
                    <a:pt x="75" y="103"/>
                  </a:lnTo>
                  <a:lnTo>
                    <a:pt x="75" y="19"/>
                  </a:lnTo>
                  <a:lnTo>
                    <a:pt x="113" y="10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13" y="239"/>
                  </a:lnTo>
                  <a:lnTo>
                    <a:pt x="113" y="225"/>
                  </a:lnTo>
                  <a:lnTo>
                    <a:pt x="75" y="216"/>
                  </a:lnTo>
                  <a:lnTo>
                    <a:pt x="75" y="122"/>
                  </a:lnTo>
                  <a:lnTo>
                    <a:pt x="174" y="122"/>
                  </a:lnTo>
                  <a:lnTo>
                    <a:pt x="174" y="216"/>
                  </a:lnTo>
                  <a:lnTo>
                    <a:pt x="141" y="225"/>
                  </a:lnTo>
                  <a:lnTo>
                    <a:pt x="141" y="239"/>
                  </a:lnTo>
                  <a:lnTo>
                    <a:pt x="253" y="239"/>
                  </a:lnTo>
                  <a:lnTo>
                    <a:pt x="253" y="225"/>
                  </a:lnTo>
                  <a:lnTo>
                    <a:pt x="221" y="216"/>
                  </a:lnTo>
                  <a:lnTo>
                    <a:pt x="221" y="19"/>
                  </a:lnTo>
                  <a:lnTo>
                    <a:pt x="253" y="10"/>
                  </a:lnTo>
                  <a:lnTo>
                    <a:pt x="253" y="0"/>
                  </a:lnTo>
                  <a:lnTo>
                    <a:pt x="141" y="0"/>
                  </a:lnTo>
                  <a:lnTo>
                    <a:pt x="141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9" name="Freeform 67"/>
            <p:cNvSpPr>
              <a:spLocks/>
            </p:cNvSpPr>
            <p:nvPr/>
          </p:nvSpPr>
          <p:spPr bwMode="auto">
            <a:xfrm>
              <a:off x="7301687" y="812309"/>
              <a:ext cx="130630" cy="123812"/>
            </a:xfrm>
            <a:custGeom>
              <a:avLst/>
              <a:gdLst>
                <a:gd name="T0" fmla="*/ 140 w 253"/>
                <a:gd name="T1" fmla="*/ 10 h 239"/>
                <a:gd name="T2" fmla="*/ 173 w 253"/>
                <a:gd name="T3" fmla="*/ 19 h 239"/>
                <a:gd name="T4" fmla="*/ 173 w 253"/>
                <a:gd name="T5" fmla="*/ 24 h 239"/>
                <a:gd name="T6" fmla="*/ 75 w 253"/>
                <a:gd name="T7" fmla="*/ 183 h 239"/>
                <a:gd name="T8" fmla="*/ 75 w 253"/>
                <a:gd name="T9" fmla="*/ 19 h 239"/>
                <a:gd name="T10" fmla="*/ 112 w 253"/>
                <a:gd name="T11" fmla="*/ 10 h 239"/>
                <a:gd name="T12" fmla="*/ 112 w 253"/>
                <a:gd name="T13" fmla="*/ 0 h 239"/>
                <a:gd name="T14" fmla="*/ 0 w 253"/>
                <a:gd name="T15" fmla="*/ 0 h 239"/>
                <a:gd name="T16" fmla="*/ 0 w 253"/>
                <a:gd name="T17" fmla="*/ 10 h 239"/>
                <a:gd name="T18" fmla="*/ 28 w 253"/>
                <a:gd name="T19" fmla="*/ 19 h 239"/>
                <a:gd name="T20" fmla="*/ 28 w 253"/>
                <a:gd name="T21" fmla="*/ 216 h 239"/>
                <a:gd name="T22" fmla="*/ 0 w 253"/>
                <a:gd name="T23" fmla="*/ 225 h 239"/>
                <a:gd name="T24" fmla="*/ 0 w 253"/>
                <a:gd name="T25" fmla="*/ 239 h 239"/>
                <a:gd name="T26" fmla="*/ 112 w 253"/>
                <a:gd name="T27" fmla="*/ 239 h 239"/>
                <a:gd name="T28" fmla="*/ 112 w 253"/>
                <a:gd name="T29" fmla="*/ 225 h 239"/>
                <a:gd name="T30" fmla="*/ 75 w 253"/>
                <a:gd name="T31" fmla="*/ 216 h 239"/>
                <a:gd name="T32" fmla="*/ 75 w 253"/>
                <a:gd name="T33" fmla="*/ 216 h 239"/>
                <a:gd name="T34" fmla="*/ 173 w 253"/>
                <a:gd name="T35" fmla="*/ 52 h 239"/>
                <a:gd name="T36" fmla="*/ 173 w 253"/>
                <a:gd name="T37" fmla="*/ 216 h 239"/>
                <a:gd name="T38" fmla="*/ 140 w 253"/>
                <a:gd name="T39" fmla="*/ 225 h 239"/>
                <a:gd name="T40" fmla="*/ 140 w 253"/>
                <a:gd name="T41" fmla="*/ 239 h 239"/>
                <a:gd name="T42" fmla="*/ 253 w 253"/>
                <a:gd name="T43" fmla="*/ 239 h 239"/>
                <a:gd name="T44" fmla="*/ 253 w 253"/>
                <a:gd name="T45" fmla="*/ 225 h 239"/>
                <a:gd name="T46" fmla="*/ 220 w 253"/>
                <a:gd name="T47" fmla="*/ 216 h 239"/>
                <a:gd name="T48" fmla="*/ 220 w 253"/>
                <a:gd name="T49" fmla="*/ 19 h 239"/>
                <a:gd name="T50" fmla="*/ 253 w 253"/>
                <a:gd name="T51" fmla="*/ 10 h 239"/>
                <a:gd name="T52" fmla="*/ 253 w 253"/>
                <a:gd name="T53" fmla="*/ 0 h 239"/>
                <a:gd name="T54" fmla="*/ 140 w 253"/>
                <a:gd name="T55" fmla="*/ 0 h 239"/>
                <a:gd name="T56" fmla="*/ 140 w 253"/>
                <a:gd name="T57" fmla="*/ 1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3" h="239">
                  <a:moveTo>
                    <a:pt x="140" y="10"/>
                  </a:moveTo>
                  <a:lnTo>
                    <a:pt x="173" y="19"/>
                  </a:lnTo>
                  <a:lnTo>
                    <a:pt x="173" y="24"/>
                  </a:lnTo>
                  <a:lnTo>
                    <a:pt x="75" y="183"/>
                  </a:lnTo>
                  <a:lnTo>
                    <a:pt x="75" y="19"/>
                  </a:lnTo>
                  <a:lnTo>
                    <a:pt x="112" y="10"/>
                  </a:lnTo>
                  <a:lnTo>
                    <a:pt x="112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12" y="239"/>
                  </a:lnTo>
                  <a:lnTo>
                    <a:pt x="112" y="225"/>
                  </a:lnTo>
                  <a:lnTo>
                    <a:pt x="75" y="216"/>
                  </a:lnTo>
                  <a:lnTo>
                    <a:pt x="75" y="216"/>
                  </a:lnTo>
                  <a:lnTo>
                    <a:pt x="173" y="52"/>
                  </a:lnTo>
                  <a:lnTo>
                    <a:pt x="173" y="216"/>
                  </a:lnTo>
                  <a:lnTo>
                    <a:pt x="140" y="225"/>
                  </a:lnTo>
                  <a:lnTo>
                    <a:pt x="140" y="239"/>
                  </a:lnTo>
                  <a:lnTo>
                    <a:pt x="253" y="239"/>
                  </a:lnTo>
                  <a:lnTo>
                    <a:pt x="253" y="225"/>
                  </a:lnTo>
                  <a:lnTo>
                    <a:pt x="220" y="216"/>
                  </a:lnTo>
                  <a:lnTo>
                    <a:pt x="220" y="19"/>
                  </a:lnTo>
                  <a:lnTo>
                    <a:pt x="253" y="10"/>
                  </a:lnTo>
                  <a:lnTo>
                    <a:pt x="253" y="0"/>
                  </a:lnTo>
                  <a:lnTo>
                    <a:pt x="140" y="0"/>
                  </a:lnTo>
                  <a:lnTo>
                    <a:pt x="140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90" name="Freeform 68"/>
            <p:cNvSpPr>
              <a:spLocks/>
            </p:cNvSpPr>
            <p:nvPr/>
          </p:nvSpPr>
          <p:spPr bwMode="auto">
            <a:xfrm>
              <a:off x="7450333" y="812309"/>
              <a:ext cx="94593" cy="123812"/>
            </a:xfrm>
            <a:custGeom>
              <a:avLst/>
              <a:gdLst>
                <a:gd name="T0" fmla="*/ 169 w 183"/>
                <a:gd name="T1" fmla="*/ 169 h 239"/>
                <a:gd name="T2" fmla="*/ 150 w 183"/>
                <a:gd name="T3" fmla="*/ 216 h 239"/>
                <a:gd name="T4" fmla="*/ 80 w 183"/>
                <a:gd name="T5" fmla="*/ 216 h 239"/>
                <a:gd name="T6" fmla="*/ 80 w 183"/>
                <a:gd name="T7" fmla="*/ 117 h 239"/>
                <a:gd name="T8" fmla="*/ 122 w 183"/>
                <a:gd name="T9" fmla="*/ 117 h 239"/>
                <a:gd name="T10" fmla="*/ 132 w 183"/>
                <a:gd name="T11" fmla="*/ 150 h 239"/>
                <a:gd name="T12" fmla="*/ 141 w 183"/>
                <a:gd name="T13" fmla="*/ 150 h 239"/>
                <a:gd name="T14" fmla="*/ 141 w 183"/>
                <a:gd name="T15" fmla="*/ 108 h 239"/>
                <a:gd name="T16" fmla="*/ 141 w 183"/>
                <a:gd name="T17" fmla="*/ 71 h 239"/>
                <a:gd name="T18" fmla="*/ 132 w 183"/>
                <a:gd name="T19" fmla="*/ 71 h 239"/>
                <a:gd name="T20" fmla="*/ 122 w 183"/>
                <a:gd name="T21" fmla="*/ 103 h 239"/>
                <a:gd name="T22" fmla="*/ 80 w 183"/>
                <a:gd name="T23" fmla="*/ 103 h 239"/>
                <a:gd name="T24" fmla="*/ 80 w 183"/>
                <a:gd name="T25" fmla="*/ 24 h 239"/>
                <a:gd name="T26" fmla="*/ 146 w 183"/>
                <a:gd name="T27" fmla="*/ 24 h 239"/>
                <a:gd name="T28" fmla="*/ 160 w 183"/>
                <a:gd name="T29" fmla="*/ 61 h 239"/>
                <a:gd name="T30" fmla="*/ 169 w 183"/>
                <a:gd name="T31" fmla="*/ 61 h 239"/>
                <a:gd name="T32" fmla="*/ 169 w 183"/>
                <a:gd name="T33" fmla="*/ 0 h 239"/>
                <a:gd name="T34" fmla="*/ 0 w 183"/>
                <a:gd name="T35" fmla="*/ 0 h 239"/>
                <a:gd name="T36" fmla="*/ 0 w 183"/>
                <a:gd name="T37" fmla="*/ 10 h 239"/>
                <a:gd name="T38" fmla="*/ 33 w 183"/>
                <a:gd name="T39" fmla="*/ 19 h 239"/>
                <a:gd name="T40" fmla="*/ 33 w 183"/>
                <a:gd name="T41" fmla="*/ 216 h 239"/>
                <a:gd name="T42" fmla="*/ 0 w 183"/>
                <a:gd name="T43" fmla="*/ 225 h 239"/>
                <a:gd name="T44" fmla="*/ 0 w 183"/>
                <a:gd name="T45" fmla="*/ 239 h 239"/>
                <a:gd name="T46" fmla="*/ 174 w 183"/>
                <a:gd name="T47" fmla="*/ 239 h 239"/>
                <a:gd name="T48" fmla="*/ 183 w 183"/>
                <a:gd name="T49" fmla="*/ 169 h 239"/>
                <a:gd name="T50" fmla="*/ 169 w 183"/>
                <a:gd name="T51" fmla="*/ 16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3" h="239">
                  <a:moveTo>
                    <a:pt x="169" y="169"/>
                  </a:moveTo>
                  <a:lnTo>
                    <a:pt x="150" y="216"/>
                  </a:lnTo>
                  <a:lnTo>
                    <a:pt x="80" y="216"/>
                  </a:lnTo>
                  <a:lnTo>
                    <a:pt x="80" y="117"/>
                  </a:lnTo>
                  <a:lnTo>
                    <a:pt x="122" y="117"/>
                  </a:lnTo>
                  <a:lnTo>
                    <a:pt x="132" y="150"/>
                  </a:lnTo>
                  <a:lnTo>
                    <a:pt x="141" y="150"/>
                  </a:lnTo>
                  <a:lnTo>
                    <a:pt x="141" y="108"/>
                  </a:lnTo>
                  <a:lnTo>
                    <a:pt x="141" y="71"/>
                  </a:lnTo>
                  <a:lnTo>
                    <a:pt x="132" y="71"/>
                  </a:lnTo>
                  <a:lnTo>
                    <a:pt x="122" y="103"/>
                  </a:lnTo>
                  <a:lnTo>
                    <a:pt x="80" y="103"/>
                  </a:lnTo>
                  <a:lnTo>
                    <a:pt x="80" y="24"/>
                  </a:lnTo>
                  <a:lnTo>
                    <a:pt x="146" y="24"/>
                  </a:lnTo>
                  <a:lnTo>
                    <a:pt x="160" y="61"/>
                  </a:lnTo>
                  <a:lnTo>
                    <a:pt x="169" y="61"/>
                  </a:lnTo>
                  <a:lnTo>
                    <a:pt x="169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33" y="19"/>
                  </a:lnTo>
                  <a:lnTo>
                    <a:pt x="33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74" y="239"/>
                  </a:lnTo>
                  <a:lnTo>
                    <a:pt x="183" y="169"/>
                  </a:lnTo>
                  <a:lnTo>
                    <a:pt x="169" y="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91" name="Freeform 69"/>
            <p:cNvSpPr>
              <a:spLocks noEditPoints="1"/>
            </p:cNvSpPr>
            <p:nvPr/>
          </p:nvSpPr>
          <p:spPr bwMode="auto">
            <a:xfrm>
              <a:off x="6671066" y="443121"/>
              <a:ext cx="238735" cy="308406"/>
            </a:xfrm>
            <a:custGeom>
              <a:avLst/>
              <a:gdLst>
                <a:gd name="T0" fmla="*/ 230 w 464"/>
                <a:gd name="T1" fmla="*/ 595 h 595"/>
                <a:gd name="T2" fmla="*/ 431 w 464"/>
                <a:gd name="T3" fmla="*/ 511 h 595"/>
                <a:gd name="T4" fmla="*/ 464 w 464"/>
                <a:gd name="T5" fmla="*/ 65 h 595"/>
                <a:gd name="T6" fmla="*/ 230 w 464"/>
                <a:gd name="T7" fmla="*/ 0 h 595"/>
                <a:gd name="T8" fmla="*/ 117 w 464"/>
                <a:gd name="T9" fmla="*/ 32 h 595"/>
                <a:gd name="T10" fmla="*/ 0 w 464"/>
                <a:gd name="T11" fmla="*/ 65 h 595"/>
                <a:gd name="T12" fmla="*/ 28 w 464"/>
                <a:gd name="T13" fmla="*/ 511 h 595"/>
                <a:gd name="T14" fmla="*/ 117 w 464"/>
                <a:gd name="T15" fmla="*/ 548 h 595"/>
                <a:gd name="T16" fmla="*/ 230 w 464"/>
                <a:gd name="T17" fmla="*/ 595 h 595"/>
                <a:gd name="T18" fmla="*/ 117 w 464"/>
                <a:gd name="T19" fmla="*/ 61 h 595"/>
                <a:gd name="T20" fmla="*/ 117 w 464"/>
                <a:gd name="T21" fmla="*/ 61 h 595"/>
                <a:gd name="T22" fmla="*/ 164 w 464"/>
                <a:gd name="T23" fmla="*/ 46 h 595"/>
                <a:gd name="T24" fmla="*/ 117 w 464"/>
                <a:gd name="T25" fmla="*/ 126 h 595"/>
                <a:gd name="T26" fmla="*/ 75 w 464"/>
                <a:gd name="T27" fmla="*/ 201 h 595"/>
                <a:gd name="T28" fmla="*/ 75 w 464"/>
                <a:gd name="T29" fmla="*/ 145 h 595"/>
                <a:gd name="T30" fmla="*/ 70 w 464"/>
                <a:gd name="T31" fmla="*/ 75 h 595"/>
                <a:gd name="T32" fmla="*/ 117 w 464"/>
                <a:gd name="T33" fmla="*/ 61 h 595"/>
                <a:gd name="T34" fmla="*/ 56 w 464"/>
                <a:gd name="T35" fmla="*/ 492 h 595"/>
                <a:gd name="T36" fmla="*/ 56 w 464"/>
                <a:gd name="T37" fmla="*/ 492 h 595"/>
                <a:gd name="T38" fmla="*/ 37 w 464"/>
                <a:gd name="T39" fmla="*/ 295 h 595"/>
                <a:gd name="T40" fmla="*/ 80 w 464"/>
                <a:gd name="T41" fmla="*/ 300 h 595"/>
                <a:gd name="T42" fmla="*/ 117 w 464"/>
                <a:gd name="T43" fmla="*/ 243 h 595"/>
                <a:gd name="T44" fmla="*/ 164 w 464"/>
                <a:gd name="T45" fmla="*/ 159 h 595"/>
                <a:gd name="T46" fmla="*/ 164 w 464"/>
                <a:gd name="T47" fmla="*/ 211 h 595"/>
                <a:gd name="T48" fmla="*/ 164 w 464"/>
                <a:gd name="T49" fmla="*/ 304 h 595"/>
                <a:gd name="T50" fmla="*/ 230 w 464"/>
                <a:gd name="T51" fmla="*/ 309 h 595"/>
                <a:gd name="T52" fmla="*/ 230 w 464"/>
                <a:gd name="T53" fmla="*/ 28 h 595"/>
                <a:gd name="T54" fmla="*/ 436 w 464"/>
                <a:gd name="T55" fmla="*/ 84 h 595"/>
                <a:gd name="T56" fmla="*/ 422 w 464"/>
                <a:gd name="T57" fmla="*/ 295 h 595"/>
                <a:gd name="T58" fmla="*/ 361 w 464"/>
                <a:gd name="T59" fmla="*/ 300 h 595"/>
                <a:gd name="T60" fmla="*/ 370 w 464"/>
                <a:gd name="T61" fmla="*/ 121 h 595"/>
                <a:gd name="T62" fmla="*/ 300 w 464"/>
                <a:gd name="T63" fmla="*/ 107 h 595"/>
                <a:gd name="T64" fmla="*/ 295 w 464"/>
                <a:gd name="T65" fmla="*/ 304 h 595"/>
                <a:gd name="T66" fmla="*/ 230 w 464"/>
                <a:gd name="T67" fmla="*/ 309 h 595"/>
                <a:gd name="T68" fmla="*/ 230 w 464"/>
                <a:gd name="T69" fmla="*/ 562 h 595"/>
                <a:gd name="T70" fmla="*/ 117 w 464"/>
                <a:gd name="T71" fmla="*/ 520 h 595"/>
                <a:gd name="T72" fmla="*/ 56 w 464"/>
                <a:gd name="T73" fmla="*/ 492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4" h="595">
                  <a:moveTo>
                    <a:pt x="230" y="595"/>
                  </a:moveTo>
                  <a:lnTo>
                    <a:pt x="431" y="511"/>
                  </a:lnTo>
                  <a:lnTo>
                    <a:pt x="464" y="65"/>
                  </a:lnTo>
                  <a:lnTo>
                    <a:pt x="230" y="0"/>
                  </a:lnTo>
                  <a:lnTo>
                    <a:pt x="117" y="32"/>
                  </a:lnTo>
                  <a:lnTo>
                    <a:pt x="0" y="65"/>
                  </a:lnTo>
                  <a:lnTo>
                    <a:pt x="28" y="511"/>
                  </a:lnTo>
                  <a:lnTo>
                    <a:pt x="117" y="548"/>
                  </a:lnTo>
                  <a:lnTo>
                    <a:pt x="230" y="595"/>
                  </a:lnTo>
                  <a:close/>
                  <a:moveTo>
                    <a:pt x="117" y="61"/>
                  </a:moveTo>
                  <a:lnTo>
                    <a:pt x="117" y="61"/>
                  </a:lnTo>
                  <a:lnTo>
                    <a:pt x="164" y="46"/>
                  </a:lnTo>
                  <a:lnTo>
                    <a:pt x="117" y="126"/>
                  </a:lnTo>
                  <a:lnTo>
                    <a:pt x="75" y="201"/>
                  </a:lnTo>
                  <a:lnTo>
                    <a:pt x="75" y="145"/>
                  </a:lnTo>
                  <a:lnTo>
                    <a:pt x="70" y="75"/>
                  </a:lnTo>
                  <a:lnTo>
                    <a:pt x="117" y="61"/>
                  </a:lnTo>
                  <a:close/>
                  <a:moveTo>
                    <a:pt x="56" y="492"/>
                  </a:moveTo>
                  <a:lnTo>
                    <a:pt x="56" y="492"/>
                  </a:lnTo>
                  <a:lnTo>
                    <a:pt x="37" y="295"/>
                  </a:lnTo>
                  <a:lnTo>
                    <a:pt x="80" y="300"/>
                  </a:lnTo>
                  <a:lnTo>
                    <a:pt x="117" y="243"/>
                  </a:lnTo>
                  <a:lnTo>
                    <a:pt x="164" y="159"/>
                  </a:lnTo>
                  <a:lnTo>
                    <a:pt x="164" y="211"/>
                  </a:lnTo>
                  <a:lnTo>
                    <a:pt x="164" y="304"/>
                  </a:lnTo>
                  <a:lnTo>
                    <a:pt x="230" y="309"/>
                  </a:lnTo>
                  <a:lnTo>
                    <a:pt x="230" y="28"/>
                  </a:lnTo>
                  <a:lnTo>
                    <a:pt x="436" y="84"/>
                  </a:lnTo>
                  <a:lnTo>
                    <a:pt x="422" y="295"/>
                  </a:lnTo>
                  <a:lnTo>
                    <a:pt x="361" y="300"/>
                  </a:lnTo>
                  <a:lnTo>
                    <a:pt x="370" y="121"/>
                  </a:lnTo>
                  <a:lnTo>
                    <a:pt x="300" y="107"/>
                  </a:lnTo>
                  <a:lnTo>
                    <a:pt x="295" y="304"/>
                  </a:lnTo>
                  <a:lnTo>
                    <a:pt x="230" y="309"/>
                  </a:lnTo>
                  <a:lnTo>
                    <a:pt x="230" y="562"/>
                  </a:lnTo>
                  <a:lnTo>
                    <a:pt x="117" y="520"/>
                  </a:lnTo>
                  <a:lnTo>
                    <a:pt x="56" y="4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graphicFrame>
        <p:nvGraphicFramePr>
          <p:cNvPr id="7" name="Объект 6" hidden="1">
            <a:extLst>
              <a:ext uri="{FF2B5EF4-FFF2-40B4-BE49-F238E27FC236}">
                <a16:creationId xmlns:a16="http://schemas.microsoft.com/office/drawing/2014/main" id="{F28B5AF9-254C-449F-805A-200563AB240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58" name="Слайд think-cell" r:id="rId6" imgW="359" imgH="360" progId="TCLayout.ActiveDocument.1">
                  <p:embed/>
                </p:oleObj>
              </mc:Choice>
              <mc:Fallback>
                <p:oleObj name="Слайд think-cell" r:id="rId6" imgW="359" imgH="360" progId="TCLayout.ActiveDocument.1">
                  <p:embed/>
                  <p:pic>
                    <p:nvPicPr>
                      <p:cNvPr id="7" name="Объект 6" hidden="1">
                        <a:extLst>
                          <a:ext uri="{FF2B5EF4-FFF2-40B4-BE49-F238E27FC236}">
                            <a16:creationId xmlns:a16="http://schemas.microsoft.com/office/drawing/2014/main" id="{F28B5AF9-254C-449F-805A-200563AB24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>
            <a:extLst>
              <a:ext uri="{FF2B5EF4-FFF2-40B4-BE49-F238E27FC236}">
                <a16:creationId xmlns:a16="http://schemas.microsoft.com/office/drawing/2014/main" id="{D7EC1761-6312-4AB4-8DAC-F08C2EC72D3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5467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 Light" panose="020B0306030504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5220" y="4376002"/>
            <a:ext cx="10142632" cy="645241"/>
          </a:xfrm>
        </p:spPr>
        <p:txBody>
          <a:bodyPr vert="horz" wrap="square" lIns="0" tIns="0" rIns="0" bIns="0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ru-RU" sz="4533" b="1" dirty="0" smtClean="0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Начальное образование</a:t>
            </a:r>
            <a:endParaRPr lang="ru-RU" sz="3200" dirty="0">
              <a:solidFill>
                <a:srgbClr val="2D2B8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AutoShape 4"/>
          <p:cNvSpPr>
            <a:spLocks noChangeAspect="1" noChangeArrowheads="1" noTextEdit="1"/>
          </p:cNvSpPr>
          <p:nvPr/>
        </p:nvSpPr>
        <p:spPr bwMode="auto">
          <a:xfrm>
            <a:off x="10099577" y="300998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6184" y="6405331"/>
            <a:ext cx="11819633" cy="2871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включая размещение в Интернете и в корпоративных сетях, а также запись в память ЭВМ, </a:t>
            </a:r>
            <a:r>
              <a:rPr lang="ru-RU" sz="933" dirty="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для </a:t>
            </a:r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частного или публичного использования, без письменного разрешения владельца авторских прав. © </a:t>
            </a:r>
            <a:r>
              <a:rPr lang="ru-RU" sz="933" dirty="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ГК «Просвещение</a:t>
            </a:r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», 20</a:t>
            </a:r>
            <a:r>
              <a:rPr lang="en-US" sz="933" dirty="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</a:t>
            </a:r>
            <a:r>
              <a:rPr lang="ru-RU" sz="933" dirty="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 </a:t>
            </a:r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г.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9254339" y="1860330"/>
            <a:ext cx="1023938" cy="336550"/>
            <a:chOff x="8812213" y="4892675"/>
            <a:chExt cx="1023938" cy="336550"/>
          </a:xfrm>
        </p:grpSpPr>
        <p:sp>
          <p:nvSpPr>
            <p:cNvPr id="15" name="Freeform 13"/>
            <p:cNvSpPr>
              <a:spLocks noEditPoints="1"/>
            </p:cNvSpPr>
            <p:nvPr/>
          </p:nvSpPr>
          <p:spPr bwMode="auto">
            <a:xfrm>
              <a:off x="8812213" y="4892675"/>
              <a:ext cx="215900" cy="331788"/>
            </a:xfrm>
            <a:custGeom>
              <a:avLst/>
              <a:gdLst>
                <a:gd name="T0" fmla="*/ 137 w 592"/>
                <a:gd name="T1" fmla="*/ 34 h 904"/>
                <a:gd name="T2" fmla="*/ 126 w 592"/>
                <a:gd name="T3" fmla="*/ 55 h 904"/>
                <a:gd name="T4" fmla="*/ 133 w 592"/>
                <a:gd name="T5" fmla="*/ 81 h 904"/>
                <a:gd name="T6" fmla="*/ 146 w 592"/>
                <a:gd name="T7" fmla="*/ 112 h 904"/>
                <a:gd name="T8" fmla="*/ 138 w 592"/>
                <a:gd name="T9" fmla="*/ 135 h 904"/>
                <a:gd name="T10" fmla="*/ 57 w 592"/>
                <a:gd name="T11" fmla="*/ 176 h 904"/>
                <a:gd name="T12" fmla="*/ 42 w 592"/>
                <a:gd name="T13" fmla="*/ 191 h 904"/>
                <a:gd name="T14" fmla="*/ 23 w 592"/>
                <a:gd name="T15" fmla="*/ 240 h 904"/>
                <a:gd name="T16" fmla="*/ 6 w 592"/>
                <a:gd name="T17" fmla="*/ 292 h 904"/>
                <a:gd name="T18" fmla="*/ 7 w 592"/>
                <a:gd name="T19" fmla="*/ 326 h 904"/>
                <a:gd name="T20" fmla="*/ 21 w 592"/>
                <a:gd name="T21" fmla="*/ 371 h 904"/>
                <a:gd name="T22" fmla="*/ 14 w 592"/>
                <a:gd name="T23" fmla="*/ 421 h 904"/>
                <a:gd name="T24" fmla="*/ 175 w 592"/>
                <a:gd name="T25" fmla="*/ 620 h 904"/>
                <a:gd name="T26" fmla="*/ 208 w 592"/>
                <a:gd name="T27" fmla="*/ 661 h 904"/>
                <a:gd name="T28" fmla="*/ 70 w 592"/>
                <a:gd name="T29" fmla="*/ 666 h 904"/>
                <a:gd name="T30" fmla="*/ 86 w 592"/>
                <a:gd name="T31" fmla="*/ 709 h 904"/>
                <a:gd name="T32" fmla="*/ 14 w 592"/>
                <a:gd name="T33" fmla="*/ 768 h 904"/>
                <a:gd name="T34" fmla="*/ 205 w 592"/>
                <a:gd name="T35" fmla="*/ 745 h 904"/>
                <a:gd name="T36" fmla="*/ 275 w 592"/>
                <a:gd name="T37" fmla="*/ 787 h 904"/>
                <a:gd name="T38" fmla="*/ 275 w 592"/>
                <a:gd name="T39" fmla="*/ 756 h 904"/>
                <a:gd name="T40" fmla="*/ 288 w 592"/>
                <a:gd name="T41" fmla="*/ 764 h 904"/>
                <a:gd name="T42" fmla="*/ 295 w 592"/>
                <a:gd name="T43" fmla="*/ 803 h 904"/>
                <a:gd name="T44" fmla="*/ 287 w 592"/>
                <a:gd name="T45" fmla="*/ 846 h 904"/>
                <a:gd name="T46" fmla="*/ 316 w 592"/>
                <a:gd name="T47" fmla="*/ 867 h 904"/>
                <a:gd name="T48" fmla="*/ 334 w 592"/>
                <a:gd name="T49" fmla="*/ 892 h 904"/>
                <a:gd name="T50" fmla="*/ 389 w 592"/>
                <a:gd name="T51" fmla="*/ 898 h 904"/>
                <a:gd name="T52" fmla="*/ 375 w 592"/>
                <a:gd name="T53" fmla="*/ 852 h 904"/>
                <a:gd name="T54" fmla="*/ 340 w 592"/>
                <a:gd name="T55" fmla="*/ 764 h 904"/>
                <a:gd name="T56" fmla="*/ 352 w 592"/>
                <a:gd name="T57" fmla="*/ 756 h 904"/>
                <a:gd name="T58" fmla="*/ 436 w 592"/>
                <a:gd name="T59" fmla="*/ 745 h 904"/>
                <a:gd name="T60" fmla="*/ 352 w 592"/>
                <a:gd name="T61" fmla="*/ 702 h 904"/>
                <a:gd name="T62" fmla="*/ 400 w 592"/>
                <a:gd name="T63" fmla="*/ 655 h 904"/>
                <a:gd name="T64" fmla="*/ 425 w 592"/>
                <a:gd name="T65" fmla="*/ 657 h 904"/>
                <a:gd name="T66" fmla="*/ 448 w 592"/>
                <a:gd name="T67" fmla="*/ 734 h 904"/>
                <a:gd name="T68" fmla="*/ 459 w 592"/>
                <a:gd name="T69" fmla="*/ 759 h 904"/>
                <a:gd name="T70" fmla="*/ 494 w 592"/>
                <a:gd name="T71" fmla="*/ 759 h 904"/>
                <a:gd name="T72" fmla="*/ 581 w 592"/>
                <a:gd name="T73" fmla="*/ 741 h 904"/>
                <a:gd name="T74" fmla="*/ 591 w 592"/>
                <a:gd name="T75" fmla="*/ 730 h 904"/>
                <a:gd name="T76" fmla="*/ 548 w 592"/>
                <a:gd name="T77" fmla="*/ 707 h 904"/>
                <a:gd name="T78" fmla="*/ 452 w 592"/>
                <a:gd name="T79" fmla="*/ 623 h 904"/>
                <a:gd name="T80" fmla="*/ 466 w 592"/>
                <a:gd name="T81" fmla="*/ 585 h 904"/>
                <a:gd name="T82" fmla="*/ 387 w 592"/>
                <a:gd name="T83" fmla="*/ 415 h 904"/>
                <a:gd name="T84" fmla="*/ 370 w 592"/>
                <a:gd name="T85" fmla="*/ 380 h 904"/>
                <a:gd name="T86" fmla="*/ 377 w 592"/>
                <a:gd name="T87" fmla="*/ 358 h 904"/>
                <a:gd name="T88" fmla="*/ 356 w 592"/>
                <a:gd name="T89" fmla="*/ 310 h 904"/>
                <a:gd name="T90" fmla="*/ 325 w 592"/>
                <a:gd name="T91" fmla="*/ 254 h 904"/>
                <a:gd name="T92" fmla="*/ 291 w 592"/>
                <a:gd name="T93" fmla="*/ 186 h 904"/>
                <a:gd name="T94" fmla="*/ 277 w 592"/>
                <a:gd name="T95" fmla="*/ 176 h 904"/>
                <a:gd name="T96" fmla="*/ 211 w 592"/>
                <a:gd name="T97" fmla="*/ 153 h 904"/>
                <a:gd name="T98" fmla="*/ 218 w 592"/>
                <a:gd name="T99" fmla="*/ 140 h 904"/>
                <a:gd name="T100" fmla="*/ 232 w 592"/>
                <a:gd name="T101" fmla="*/ 109 h 904"/>
                <a:gd name="T102" fmla="*/ 239 w 592"/>
                <a:gd name="T103" fmla="*/ 95 h 904"/>
                <a:gd name="T104" fmla="*/ 235 w 592"/>
                <a:gd name="T105" fmla="*/ 74 h 904"/>
                <a:gd name="T106" fmla="*/ 244 w 592"/>
                <a:gd name="T107" fmla="*/ 46 h 904"/>
                <a:gd name="T108" fmla="*/ 234 w 592"/>
                <a:gd name="T109" fmla="*/ 18 h 904"/>
                <a:gd name="T110" fmla="*/ 218 w 592"/>
                <a:gd name="T111" fmla="*/ 11 h 904"/>
                <a:gd name="T112" fmla="*/ 202 w 592"/>
                <a:gd name="T113" fmla="*/ 0 h 904"/>
                <a:gd name="T114" fmla="*/ 163 w 592"/>
                <a:gd name="T115" fmla="*/ 11 h 904"/>
                <a:gd name="T116" fmla="*/ 258 w 592"/>
                <a:gd name="T117" fmla="*/ 620 h 904"/>
                <a:gd name="T118" fmla="*/ 237 w 592"/>
                <a:gd name="T119" fmla="*/ 678 h 904"/>
                <a:gd name="T120" fmla="*/ 227 w 592"/>
                <a:gd name="T121" fmla="*/ 645 h 904"/>
                <a:gd name="T122" fmla="*/ 231 w 592"/>
                <a:gd name="T123" fmla="*/ 9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92" h="904">
                  <a:moveTo>
                    <a:pt x="163" y="11"/>
                  </a:moveTo>
                  <a:cubicBezTo>
                    <a:pt x="161" y="13"/>
                    <a:pt x="157" y="13"/>
                    <a:pt x="155" y="15"/>
                  </a:cubicBezTo>
                  <a:cubicBezTo>
                    <a:pt x="149" y="21"/>
                    <a:pt x="142" y="27"/>
                    <a:pt x="137" y="34"/>
                  </a:cubicBezTo>
                  <a:cubicBezTo>
                    <a:pt x="137" y="34"/>
                    <a:pt x="132" y="39"/>
                    <a:pt x="133" y="39"/>
                  </a:cubicBezTo>
                  <a:cubicBezTo>
                    <a:pt x="128" y="39"/>
                    <a:pt x="129" y="47"/>
                    <a:pt x="128" y="50"/>
                  </a:cubicBezTo>
                  <a:cubicBezTo>
                    <a:pt x="127" y="52"/>
                    <a:pt x="126" y="53"/>
                    <a:pt x="126" y="55"/>
                  </a:cubicBezTo>
                  <a:cubicBezTo>
                    <a:pt x="126" y="57"/>
                    <a:pt x="126" y="60"/>
                    <a:pt x="127" y="62"/>
                  </a:cubicBezTo>
                  <a:cubicBezTo>
                    <a:pt x="127" y="65"/>
                    <a:pt x="127" y="69"/>
                    <a:pt x="128" y="72"/>
                  </a:cubicBezTo>
                  <a:cubicBezTo>
                    <a:pt x="130" y="75"/>
                    <a:pt x="132" y="78"/>
                    <a:pt x="133" y="81"/>
                  </a:cubicBezTo>
                  <a:cubicBezTo>
                    <a:pt x="133" y="84"/>
                    <a:pt x="133" y="88"/>
                    <a:pt x="133" y="92"/>
                  </a:cubicBezTo>
                  <a:cubicBezTo>
                    <a:pt x="134" y="94"/>
                    <a:pt x="134" y="96"/>
                    <a:pt x="135" y="97"/>
                  </a:cubicBezTo>
                  <a:cubicBezTo>
                    <a:pt x="138" y="103"/>
                    <a:pt x="148" y="105"/>
                    <a:pt x="146" y="112"/>
                  </a:cubicBezTo>
                  <a:cubicBezTo>
                    <a:pt x="145" y="118"/>
                    <a:pt x="148" y="125"/>
                    <a:pt x="145" y="130"/>
                  </a:cubicBezTo>
                  <a:cubicBezTo>
                    <a:pt x="144" y="131"/>
                    <a:pt x="143" y="132"/>
                    <a:pt x="142" y="133"/>
                  </a:cubicBezTo>
                  <a:cubicBezTo>
                    <a:pt x="140" y="134"/>
                    <a:pt x="139" y="134"/>
                    <a:pt x="138" y="135"/>
                  </a:cubicBezTo>
                  <a:cubicBezTo>
                    <a:pt x="135" y="138"/>
                    <a:pt x="129" y="149"/>
                    <a:pt x="128" y="153"/>
                  </a:cubicBezTo>
                  <a:cubicBezTo>
                    <a:pt x="126" y="157"/>
                    <a:pt x="125" y="161"/>
                    <a:pt x="121" y="162"/>
                  </a:cubicBezTo>
                  <a:cubicBezTo>
                    <a:pt x="101" y="168"/>
                    <a:pt x="78" y="171"/>
                    <a:pt x="57" y="176"/>
                  </a:cubicBezTo>
                  <a:cubicBezTo>
                    <a:pt x="54" y="177"/>
                    <a:pt x="52" y="179"/>
                    <a:pt x="49" y="181"/>
                  </a:cubicBezTo>
                  <a:cubicBezTo>
                    <a:pt x="47" y="183"/>
                    <a:pt x="45" y="185"/>
                    <a:pt x="43" y="188"/>
                  </a:cubicBezTo>
                  <a:cubicBezTo>
                    <a:pt x="43" y="188"/>
                    <a:pt x="42" y="191"/>
                    <a:pt x="42" y="191"/>
                  </a:cubicBezTo>
                  <a:lnTo>
                    <a:pt x="24" y="192"/>
                  </a:lnTo>
                  <a:lnTo>
                    <a:pt x="27" y="224"/>
                  </a:lnTo>
                  <a:cubicBezTo>
                    <a:pt x="24" y="230"/>
                    <a:pt x="24" y="235"/>
                    <a:pt x="23" y="240"/>
                  </a:cubicBezTo>
                  <a:cubicBezTo>
                    <a:pt x="21" y="248"/>
                    <a:pt x="19" y="256"/>
                    <a:pt x="18" y="264"/>
                  </a:cubicBezTo>
                  <a:cubicBezTo>
                    <a:pt x="16" y="272"/>
                    <a:pt x="16" y="280"/>
                    <a:pt x="11" y="287"/>
                  </a:cubicBezTo>
                  <a:cubicBezTo>
                    <a:pt x="10" y="289"/>
                    <a:pt x="7" y="290"/>
                    <a:pt x="6" y="292"/>
                  </a:cubicBezTo>
                  <a:cubicBezTo>
                    <a:pt x="6" y="295"/>
                    <a:pt x="4" y="298"/>
                    <a:pt x="6" y="302"/>
                  </a:cubicBezTo>
                  <a:cubicBezTo>
                    <a:pt x="7" y="305"/>
                    <a:pt x="10" y="307"/>
                    <a:pt x="11" y="310"/>
                  </a:cubicBezTo>
                  <a:cubicBezTo>
                    <a:pt x="11" y="315"/>
                    <a:pt x="8" y="321"/>
                    <a:pt x="7" y="326"/>
                  </a:cubicBezTo>
                  <a:cubicBezTo>
                    <a:pt x="3" y="339"/>
                    <a:pt x="0" y="357"/>
                    <a:pt x="17" y="363"/>
                  </a:cubicBezTo>
                  <a:cubicBezTo>
                    <a:pt x="20" y="364"/>
                    <a:pt x="23" y="366"/>
                    <a:pt x="22" y="369"/>
                  </a:cubicBezTo>
                  <a:cubicBezTo>
                    <a:pt x="22" y="370"/>
                    <a:pt x="21" y="371"/>
                    <a:pt x="21" y="371"/>
                  </a:cubicBezTo>
                  <a:cubicBezTo>
                    <a:pt x="20" y="377"/>
                    <a:pt x="24" y="384"/>
                    <a:pt x="24" y="384"/>
                  </a:cubicBezTo>
                  <a:lnTo>
                    <a:pt x="13" y="388"/>
                  </a:lnTo>
                  <a:lnTo>
                    <a:pt x="14" y="421"/>
                  </a:lnTo>
                  <a:lnTo>
                    <a:pt x="33" y="421"/>
                  </a:lnTo>
                  <a:cubicBezTo>
                    <a:pt x="37" y="428"/>
                    <a:pt x="56" y="616"/>
                    <a:pt x="61" y="622"/>
                  </a:cubicBezTo>
                  <a:cubicBezTo>
                    <a:pt x="99" y="621"/>
                    <a:pt x="175" y="620"/>
                    <a:pt x="175" y="620"/>
                  </a:cubicBezTo>
                  <a:cubicBezTo>
                    <a:pt x="175" y="620"/>
                    <a:pt x="182" y="642"/>
                    <a:pt x="184" y="644"/>
                  </a:cubicBezTo>
                  <a:lnTo>
                    <a:pt x="209" y="645"/>
                  </a:lnTo>
                  <a:lnTo>
                    <a:pt x="208" y="661"/>
                  </a:lnTo>
                  <a:lnTo>
                    <a:pt x="200" y="661"/>
                  </a:lnTo>
                  <a:cubicBezTo>
                    <a:pt x="200" y="661"/>
                    <a:pt x="199" y="678"/>
                    <a:pt x="197" y="680"/>
                  </a:cubicBezTo>
                  <a:cubicBezTo>
                    <a:pt x="197" y="681"/>
                    <a:pt x="70" y="666"/>
                    <a:pt x="70" y="666"/>
                  </a:cubicBezTo>
                  <a:cubicBezTo>
                    <a:pt x="65" y="665"/>
                    <a:pt x="52" y="677"/>
                    <a:pt x="47" y="679"/>
                  </a:cubicBezTo>
                  <a:lnTo>
                    <a:pt x="47" y="699"/>
                  </a:lnTo>
                  <a:lnTo>
                    <a:pt x="86" y="709"/>
                  </a:lnTo>
                  <a:cubicBezTo>
                    <a:pt x="86" y="709"/>
                    <a:pt x="14" y="730"/>
                    <a:pt x="0" y="734"/>
                  </a:cubicBezTo>
                  <a:lnTo>
                    <a:pt x="0" y="761"/>
                  </a:lnTo>
                  <a:lnTo>
                    <a:pt x="14" y="768"/>
                  </a:lnTo>
                  <a:lnTo>
                    <a:pt x="196" y="743"/>
                  </a:lnTo>
                  <a:cubicBezTo>
                    <a:pt x="196" y="743"/>
                    <a:pt x="198" y="742"/>
                    <a:pt x="199" y="742"/>
                  </a:cubicBezTo>
                  <a:cubicBezTo>
                    <a:pt x="202" y="742"/>
                    <a:pt x="205" y="745"/>
                    <a:pt x="205" y="745"/>
                  </a:cubicBezTo>
                  <a:lnTo>
                    <a:pt x="246" y="808"/>
                  </a:lnTo>
                  <a:lnTo>
                    <a:pt x="273" y="807"/>
                  </a:lnTo>
                  <a:cubicBezTo>
                    <a:pt x="273" y="807"/>
                    <a:pt x="276" y="793"/>
                    <a:pt x="275" y="787"/>
                  </a:cubicBezTo>
                  <a:cubicBezTo>
                    <a:pt x="270" y="772"/>
                    <a:pt x="255" y="740"/>
                    <a:pt x="255" y="740"/>
                  </a:cubicBezTo>
                  <a:lnTo>
                    <a:pt x="273" y="741"/>
                  </a:lnTo>
                  <a:lnTo>
                    <a:pt x="275" y="756"/>
                  </a:lnTo>
                  <a:cubicBezTo>
                    <a:pt x="275" y="756"/>
                    <a:pt x="279" y="760"/>
                    <a:pt x="281" y="760"/>
                  </a:cubicBezTo>
                  <a:cubicBezTo>
                    <a:pt x="281" y="761"/>
                    <a:pt x="284" y="762"/>
                    <a:pt x="284" y="762"/>
                  </a:cubicBezTo>
                  <a:cubicBezTo>
                    <a:pt x="284" y="762"/>
                    <a:pt x="288" y="763"/>
                    <a:pt x="288" y="764"/>
                  </a:cubicBezTo>
                  <a:cubicBezTo>
                    <a:pt x="291" y="764"/>
                    <a:pt x="293" y="766"/>
                    <a:pt x="293" y="766"/>
                  </a:cubicBezTo>
                  <a:cubicBezTo>
                    <a:pt x="293" y="766"/>
                    <a:pt x="294" y="781"/>
                    <a:pt x="294" y="785"/>
                  </a:cubicBezTo>
                  <a:cubicBezTo>
                    <a:pt x="295" y="791"/>
                    <a:pt x="296" y="797"/>
                    <a:pt x="295" y="803"/>
                  </a:cubicBezTo>
                  <a:cubicBezTo>
                    <a:pt x="293" y="808"/>
                    <a:pt x="289" y="812"/>
                    <a:pt x="288" y="818"/>
                  </a:cubicBezTo>
                  <a:cubicBezTo>
                    <a:pt x="287" y="822"/>
                    <a:pt x="287" y="826"/>
                    <a:pt x="287" y="831"/>
                  </a:cubicBezTo>
                  <a:cubicBezTo>
                    <a:pt x="287" y="836"/>
                    <a:pt x="286" y="841"/>
                    <a:pt x="287" y="846"/>
                  </a:cubicBezTo>
                  <a:cubicBezTo>
                    <a:pt x="287" y="851"/>
                    <a:pt x="288" y="856"/>
                    <a:pt x="290" y="860"/>
                  </a:cubicBezTo>
                  <a:cubicBezTo>
                    <a:pt x="292" y="863"/>
                    <a:pt x="293" y="865"/>
                    <a:pt x="295" y="866"/>
                  </a:cubicBezTo>
                  <a:cubicBezTo>
                    <a:pt x="297" y="867"/>
                    <a:pt x="311" y="871"/>
                    <a:pt x="316" y="867"/>
                  </a:cubicBezTo>
                  <a:cubicBezTo>
                    <a:pt x="318" y="866"/>
                    <a:pt x="318" y="870"/>
                    <a:pt x="319" y="870"/>
                  </a:cubicBezTo>
                  <a:cubicBezTo>
                    <a:pt x="321" y="872"/>
                    <a:pt x="323" y="877"/>
                    <a:pt x="325" y="880"/>
                  </a:cubicBezTo>
                  <a:cubicBezTo>
                    <a:pt x="328" y="884"/>
                    <a:pt x="331" y="888"/>
                    <a:pt x="334" y="892"/>
                  </a:cubicBezTo>
                  <a:cubicBezTo>
                    <a:pt x="337" y="895"/>
                    <a:pt x="341" y="896"/>
                    <a:pt x="344" y="898"/>
                  </a:cubicBezTo>
                  <a:cubicBezTo>
                    <a:pt x="354" y="904"/>
                    <a:pt x="368" y="901"/>
                    <a:pt x="379" y="901"/>
                  </a:cubicBezTo>
                  <a:cubicBezTo>
                    <a:pt x="383" y="901"/>
                    <a:pt x="385" y="899"/>
                    <a:pt x="389" y="898"/>
                  </a:cubicBezTo>
                  <a:cubicBezTo>
                    <a:pt x="391" y="895"/>
                    <a:pt x="393" y="894"/>
                    <a:pt x="394" y="890"/>
                  </a:cubicBezTo>
                  <a:cubicBezTo>
                    <a:pt x="395" y="881"/>
                    <a:pt x="391" y="871"/>
                    <a:pt x="386" y="864"/>
                  </a:cubicBezTo>
                  <a:cubicBezTo>
                    <a:pt x="383" y="859"/>
                    <a:pt x="378" y="857"/>
                    <a:pt x="375" y="852"/>
                  </a:cubicBezTo>
                  <a:cubicBezTo>
                    <a:pt x="368" y="843"/>
                    <a:pt x="362" y="833"/>
                    <a:pt x="354" y="823"/>
                  </a:cubicBezTo>
                  <a:cubicBezTo>
                    <a:pt x="342" y="808"/>
                    <a:pt x="338" y="797"/>
                    <a:pt x="339" y="777"/>
                  </a:cubicBezTo>
                  <a:cubicBezTo>
                    <a:pt x="339" y="775"/>
                    <a:pt x="338" y="766"/>
                    <a:pt x="340" y="764"/>
                  </a:cubicBezTo>
                  <a:cubicBezTo>
                    <a:pt x="342" y="762"/>
                    <a:pt x="345" y="761"/>
                    <a:pt x="348" y="760"/>
                  </a:cubicBezTo>
                  <a:cubicBezTo>
                    <a:pt x="349" y="760"/>
                    <a:pt x="350" y="759"/>
                    <a:pt x="350" y="758"/>
                  </a:cubicBezTo>
                  <a:cubicBezTo>
                    <a:pt x="350" y="759"/>
                    <a:pt x="352" y="756"/>
                    <a:pt x="352" y="756"/>
                  </a:cubicBezTo>
                  <a:cubicBezTo>
                    <a:pt x="352" y="752"/>
                    <a:pt x="352" y="747"/>
                    <a:pt x="352" y="743"/>
                  </a:cubicBezTo>
                  <a:lnTo>
                    <a:pt x="422" y="751"/>
                  </a:lnTo>
                  <a:cubicBezTo>
                    <a:pt x="422" y="751"/>
                    <a:pt x="435" y="745"/>
                    <a:pt x="436" y="745"/>
                  </a:cubicBezTo>
                  <a:lnTo>
                    <a:pt x="436" y="724"/>
                  </a:lnTo>
                  <a:cubicBezTo>
                    <a:pt x="435" y="724"/>
                    <a:pt x="435" y="721"/>
                    <a:pt x="433" y="722"/>
                  </a:cubicBezTo>
                  <a:cubicBezTo>
                    <a:pt x="432" y="722"/>
                    <a:pt x="353" y="703"/>
                    <a:pt x="352" y="702"/>
                  </a:cubicBezTo>
                  <a:cubicBezTo>
                    <a:pt x="352" y="702"/>
                    <a:pt x="355" y="630"/>
                    <a:pt x="355" y="617"/>
                  </a:cubicBezTo>
                  <a:cubicBezTo>
                    <a:pt x="362" y="619"/>
                    <a:pt x="375" y="613"/>
                    <a:pt x="376" y="622"/>
                  </a:cubicBezTo>
                  <a:cubicBezTo>
                    <a:pt x="377" y="626"/>
                    <a:pt x="397" y="652"/>
                    <a:pt x="400" y="655"/>
                  </a:cubicBezTo>
                  <a:cubicBezTo>
                    <a:pt x="401" y="655"/>
                    <a:pt x="414" y="650"/>
                    <a:pt x="419" y="648"/>
                  </a:cubicBezTo>
                  <a:lnTo>
                    <a:pt x="421" y="650"/>
                  </a:lnTo>
                  <a:cubicBezTo>
                    <a:pt x="422" y="651"/>
                    <a:pt x="424" y="656"/>
                    <a:pt x="425" y="657"/>
                  </a:cubicBezTo>
                  <a:cubicBezTo>
                    <a:pt x="430" y="664"/>
                    <a:pt x="435" y="671"/>
                    <a:pt x="437" y="680"/>
                  </a:cubicBezTo>
                  <a:cubicBezTo>
                    <a:pt x="438" y="684"/>
                    <a:pt x="442" y="687"/>
                    <a:pt x="444" y="691"/>
                  </a:cubicBezTo>
                  <a:cubicBezTo>
                    <a:pt x="450" y="703"/>
                    <a:pt x="445" y="722"/>
                    <a:pt x="448" y="734"/>
                  </a:cubicBezTo>
                  <a:cubicBezTo>
                    <a:pt x="449" y="740"/>
                    <a:pt x="451" y="745"/>
                    <a:pt x="453" y="751"/>
                  </a:cubicBezTo>
                  <a:cubicBezTo>
                    <a:pt x="454" y="752"/>
                    <a:pt x="454" y="754"/>
                    <a:pt x="454" y="755"/>
                  </a:cubicBezTo>
                  <a:cubicBezTo>
                    <a:pt x="455" y="756"/>
                    <a:pt x="458" y="757"/>
                    <a:pt x="459" y="759"/>
                  </a:cubicBezTo>
                  <a:cubicBezTo>
                    <a:pt x="463" y="764"/>
                    <a:pt x="468" y="764"/>
                    <a:pt x="474" y="765"/>
                  </a:cubicBezTo>
                  <a:cubicBezTo>
                    <a:pt x="477" y="767"/>
                    <a:pt x="481" y="768"/>
                    <a:pt x="484" y="767"/>
                  </a:cubicBezTo>
                  <a:cubicBezTo>
                    <a:pt x="485" y="766"/>
                    <a:pt x="493" y="759"/>
                    <a:pt x="494" y="759"/>
                  </a:cubicBezTo>
                  <a:cubicBezTo>
                    <a:pt x="494" y="759"/>
                    <a:pt x="506" y="763"/>
                    <a:pt x="508" y="764"/>
                  </a:cubicBezTo>
                  <a:cubicBezTo>
                    <a:pt x="511" y="764"/>
                    <a:pt x="515" y="765"/>
                    <a:pt x="519" y="765"/>
                  </a:cubicBezTo>
                  <a:cubicBezTo>
                    <a:pt x="543" y="766"/>
                    <a:pt x="562" y="754"/>
                    <a:pt x="581" y="741"/>
                  </a:cubicBezTo>
                  <a:cubicBezTo>
                    <a:pt x="583" y="739"/>
                    <a:pt x="585" y="738"/>
                    <a:pt x="587" y="736"/>
                  </a:cubicBezTo>
                  <a:cubicBezTo>
                    <a:pt x="587" y="735"/>
                    <a:pt x="588" y="734"/>
                    <a:pt x="589" y="733"/>
                  </a:cubicBezTo>
                  <a:cubicBezTo>
                    <a:pt x="589" y="732"/>
                    <a:pt x="591" y="731"/>
                    <a:pt x="591" y="730"/>
                  </a:cubicBezTo>
                  <a:cubicBezTo>
                    <a:pt x="592" y="727"/>
                    <a:pt x="592" y="725"/>
                    <a:pt x="590" y="723"/>
                  </a:cubicBezTo>
                  <a:cubicBezTo>
                    <a:pt x="589" y="721"/>
                    <a:pt x="587" y="717"/>
                    <a:pt x="585" y="716"/>
                  </a:cubicBezTo>
                  <a:cubicBezTo>
                    <a:pt x="577" y="709"/>
                    <a:pt x="558" y="711"/>
                    <a:pt x="548" y="707"/>
                  </a:cubicBezTo>
                  <a:cubicBezTo>
                    <a:pt x="536" y="704"/>
                    <a:pt x="525" y="698"/>
                    <a:pt x="515" y="691"/>
                  </a:cubicBezTo>
                  <a:cubicBezTo>
                    <a:pt x="495" y="677"/>
                    <a:pt x="479" y="657"/>
                    <a:pt x="464" y="639"/>
                  </a:cubicBezTo>
                  <a:cubicBezTo>
                    <a:pt x="460" y="634"/>
                    <a:pt x="455" y="629"/>
                    <a:pt x="452" y="623"/>
                  </a:cubicBezTo>
                  <a:cubicBezTo>
                    <a:pt x="450" y="620"/>
                    <a:pt x="450" y="617"/>
                    <a:pt x="450" y="617"/>
                  </a:cubicBezTo>
                  <a:cubicBezTo>
                    <a:pt x="450" y="617"/>
                    <a:pt x="455" y="609"/>
                    <a:pt x="458" y="603"/>
                  </a:cubicBezTo>
                  <a:cubicBezTo>
                    <a:pt x="461" y="597"/>
                    <a:pt x="464" y="591"/>
                    <a:pt x="466" y="585"/>
                  </a:cubicBezTo>
                  <a:cubicBezTo>
                    <a:pt x="466" y="584"/>
                    <a:pt x="468" y="575"/>
                    <a:pt x="469" y="575"/>
                  </a:cubicBezTo>
                  <a:cubicBezTo>
                    <a:pt x="468" y="574"/>
                    <a:pt x="382" y="468"/>
                    <a:pt x="382" y="468"/>
                  </a:cubicBezTo>
                  <a:cubicBezTo>
                    <a:pt x="382" y="468"/>
                    <a:pt x="386" y="416"/>
                    <a:pt x="387" y="415"/>
                  </a:cubicBezTo>
                  <a:cubicBezTo>
                    <a:pt x="398" y="415"/>
                    <a:pt x="420" y="414"/>
                    <a:pt x="421" y="413"/>
                  </a:cubicBezTo>
                  <a:cubicBezTo>
                    <a:pt x="421" y="413"/>
                    <a:pt x="420" y="383"/>
                    <a:pt x="419" y="380"/>
                  </a:cubicBezTo>
                  <a:lnTo>
                    <a:pt x="370" y="380"/>
                  </a:lnTo>
                  <a:cubicBezTo>
                    <a:pt x="372" y="377"/>
                    <a:pt x="372" y="374"/>
                    <a:pt x="373" y="371"/>
                  </a:cubicBezTo>
                  <a:cubicBezTo>
                    <a:pt x="375" y="369"/>
                    <a:pt x="377" y="366"/>
                    <a:pt x="378" y="363"/>
                  </a:cubicBezTo>
                  <a:cubicBezTo>
                    <a:pt x="378" y="362"/>
                    <a:pt x="377" y="359"/>
                    <a:pt x="377" y="358"/>
                  </a:cubicBezTo>
                  <a:cubicBezTo>
                    <a:pt x="377" y="347"/>
                    <a:pt x="373" y="338"/>
                    <a:pt x="370" y="327"/>
                  </a:cubicBezTo>
                  <a:cubicBezTo>
                    <a:pt x="369" y="323"/>
                    <a:pt x="365" y="317"/>
                    <a:pt x="362" y="315"/>
                  </a:cubicBezTo>
                  <a:cubicBezTo>
                    <a:pt x="360" y="313"/>
                    <a:pt x="357" y="312"/>
                    <a:pt x="356" y="310"/>
                  </a:cubicBezTo>
                  <a:cubicBezTo>
                    <a:pt x="351" y="302"/>
                    <a:pt x="350" y="292"/>
                    <a:pt x="346" y="284"/>
                  </a:cubicBezTo>
                  <a:cubicBezTo>
                    <a:pt x="342" y="276"/>
                    <a:pt x="336" y="268"/>
                    <a:pt x="330" y="262"/>
                  </a:cubicBezTo>
                  <a:cubicBezTo>
                    <a:pt x="328" y="260"/>
                    <a:pt x="327" y="256"/>
                    <a:pt x="325" y="254"/>
                  </a:cubicBezTo>
                  <a:cubicBezTo>
                    <a:pt x="323" y="251"/>
                    <a:pt x="321" y="247"/>
                    <a:pt x="321" y="247"/>
                  </a:cubicBezTo>
                  <a:cubicBezTo>
                    <a:pt x="321" y="247"/>
                    <a:pt x="325" y="186"/>
                    <a:pt x="323" y="186"/>
                  </a:cubicBezTo>
                  <a:lnTo>
                    <a:pt x="291" y="186"/>
                  </a:lnTo>
                  <a:lnTo>
                    <a:pt x="286" y="181"/>
                  </a:lnTo>
                  <a:cubicBezTo>
                    <a:pt x="286" y="180"/>
                    <a:pt x="283" y="179"/>
                    <a:pt x="282" y="178"/>
                  </a:cubicBezTo>
                  <a:cubicBezTo>
                    <a:pt x="280" y="177"/>
                    <a:pt x="279" y="177"/>
                    <a:pt x="277" y="176"/>
                  </a:cubicBezTo>
                  <a:cubicBezTo>
                    <a:pt x="257" y="172"/>
                    <a:pt x="237" y="168"/>
                    <a:pt x="217" y="164"/>
                  </a:cubicBezTo>
                  <a:cubicBezTo>
                    <a:pt x="216" y="164"/>
                    <a:pt x="210" y="161"/>
                    <a:pt x="211" y="159"/>
                  </a:cubicBezTo>
                  <a:cubicBezTo>
                    <a:pt x="211" y="157"/>
                    <a:pt x="210" y="155"/>
                    <a:pt x="211" y="153"/>
                  </a:cubicBezTo>
                  <a:cubicBezTo>
                    <a:pt x="211" y="153"/>
                    <a:pt x="212" y="150"/>
                    <a:pt x="212" y="149"/>
                  </a:cubicBezTo>
                  <a:cubicBezTo>
                    <a:pt x="213" y="148"/>
                    <a:pt x="214" y="146"/>
                    <a:pt x="214" y="145"/>
                  </a:cubicBezTo>
                  <a:cubicBezTo>
                    <a:pt x="215" y="143"/>
                    <a:pt x="216" y="142"/>
                    <a:pt x="218" y="140"/>
                  </a:cubicBezTo>
                  <a:cubicBezTo>
                    <a:pt x="219" y="138"/>
                    <a:pt x="220" y="137"/>
                    <a:pt x="221" y="135"/>
                  </a:cubicBezTo>
                  <a:cubicBezTo>
                    <a:pt x="223" y="133"/>
                    <a:pt x="223" y="131"/>
                    <a:pt x="224" y="129"/>
                  </a:cubicBezTo>
                  <a:cubicBezTo>
                    <a:pt x="228" y="123"/>
                    <a:pt x="231" y="116"/>
                    <a:pt x="232" y="109"/>
                  </a:cubicBezTo>
                  <a:cubicBezTo>
                    <a:pt x="232" y="107"/>
                    <a:pt x="232" y="106"/>
                    <a:pt x="232" y="104"/>
                  </a:cubicBezTo>
                  <a:cubicBezTo>
                    <a:pt x="232" y="102"/>
                    <a:pt x="232" y="100"/>
                    <a:pt x="232" y="98"/>
                  </a:cubicBezTo>
                  <a:cubicBezTo>
                    <a:pt x="232" y="96"/>
                    <a:pt x="238" y="96"/>
                    <a:pt x="239" y="95"/>
                  </a:cubicBezTo>
                  <a:cubicBezTo>
                    <a:pt x="240" y="92"/>
                    <a:pt x="239" y="88"/>
                    <a:pt x="239" y="85"/>
                  </a:cubicBezTo>
                  <a:cubicBezTo>
                    <a:pt x="239" y="82"/>
                    <a:pt x="239" y="79"/>
                    <a:pt x="238" y="76"/>
                  </a:cubicBezTo>
                  <a:cubicBezTo>
                    <a:pt x="237" y="75"/>
                    <a:pt x="237" y="73"/>
                    <a:pt x="235" y="74"/>
                  </a:cubicBezTo>
                  <a:cubicBezTo>
                    <a:pt x="230" y="64"/>
                    <a:pt x="240" y="63"/>
                    <a:pt x="242" y="57"/>
                  </a:cubicBezTo>
                  <a:cubicBezTo>
                    <a:pt x="242" y="55"/>
                    <a:pt x="244" y="55"/>
                    <a:pt x="244" y="52"/>
                  </a:cubicBezTo>
                  <a:cubicBezTo>
                    <a:pt x="245" y="51"/>
                    <a:pt x="244" y="48"/>
                    <a:pt x="244" y="46"/>
                  </a:cubicBezTo>
                  <a:cubicBezTo>
                    <a:pt x="244" y="43"/>
                    <a:pt x="244" y="39"/>
                    <a:pt x="244" y="36"/>
                  </a:cubicBezTo>
                  <a:cubicBezTo>
                    <a:pt x="244" y="34"/>
                    <a:pt x="243" y="32"/>
                    <a:pt x="242" y="31"/>
                  </a:cubicBezTo>
                  <a:cubicBezTo>
                    <a:pt x="240" y="28"/>
                    <a:pt x="233" y="23"/>
                    <a:pt x="234" y="18"/>
                  </a:cubicBezTo>
                  <a:cubicBezTo>
                    <a:pt x="232" y="18"/>
                    <a:pt x="232" y="17"/>
                    <a:pt x="231" y="16"/>
                  </a:cubicBezTo>
                  <a:cubicBezTo>
                    <a:pt x="231" y="15"/>
                    <a:pt x="228" y="13"/>
                    <a:pt x="228" y="13"/>
                  </a:cubicBezTo>
                  <a:cubicBezTo>
                    <a:pt x="227" y="10"/>
                    <a:pt x="220" y="11"/>
                    <a:pt x="218" y="11"/>
                  </a:cubicBezTo>
                  <a:cubicBezTo>
                    <a:pt x="214" y="9"/>
                    <a:pt x="212" y="6"/>
                    <a:pt x="209" y="4"/>
                  </a:cubicBezTo>
                  <a:cubicBezTo>
                    <a:pt x="207" y="3"/>
                    <a:pt x="205" y="1"/>
                    <a:pt x="203" y="1"/>
                  </a:cubicBezTo>
                  <a:cubicBezTo>
                    <a:pt x="203" y="1"/>
                    <a:pt x="202" y="1"/>
                    <a:pt x="202" y="0"/>
                  </a:cubicBezTo>
                  <a:lnTo>
                    <a:pt x="183" y="0"/>
                  </a:lnTo>
                  <a:cubicBezTo>
                    <a:pt x="178" y="2"/>
                    <a:pt x="172" y="4"/>
                    <a:pt x="167" y="6"/>
                  </a:cubicBezTo>
                  <a:cubicBezTo>
                    <a:pt x="165" y="7"/>
                    <a:pt x="164" y="9"/>
                    <a:pt x="163" y="11"/>
                  </a:cubicBezTo>
                  <a:close/>
                  <a:moveTo>
                    <a:pt x="227" y="645"/>
                  </a:moveTo>
                  <a:cubicBezTo>
                    <a:pt x="233" y="645"/>
                    <a:pt x="253" y="645"/>
                    <a:pt x="253" y="645"/>
                  </a:cubicBezTo>
                  <a:lnTo>
                    <a:pt x="258" y="620"/>
                  </a:lnTo>
                  <a:lnTo>
                    <a:pt x="269" y="619"/>
                  </a:lnTo>
                  <a:lnTo>
                    <a:pt x="272" y="665"/>
                  </a:lnTo>
                  <a:lnTo>
                    <a:pt x="237" y="678"/>
                  </a:lnTo>
                  <a:lnTo>
                    <a:pt x="235" y="661"/>
                  </a:lnTo>
                  <a:lnTo>
                    <a:pt x="227" y="661"/>
                  </a:lnTo>
                  <a:lnTo>
                    <a:pt x="227" y="645"/>
                  </a:lnTo>
                  <a:close/>
                  <a:moveTo>
                    <a:pt x="234" y="80"/>
                  </a:moveTo>
                  <a:lnTo>
                    <a:pt x="234" y="90"/>
                  </a:lnTo>
                  <a:lnTo>
                    <a:pt x="231" y="90"/>
                  </a:lnTo>
                  <a:lnTo>
                    <a:pt x="231" y="83"/>
                  </a:lnTo>
                  <a:cubicBezTo>
                    <a:pt x="231" y="80"/>
                    <a:pt x="230" y="79"/>
                    <a:pt x="234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auto">
            <a:xfrm>
              <a:off x="9069388" y="4899025"/>
              <a:ext cx="766763" cy="330200"/>
            </a:xfrm>
            <a:custGeom>
              <a:avLst/>
              <a:gdLst>
                <a:gd name="T0" fmla="*/ 1136 w 2101"/>
                <a:gd name="T1" fmla="*/ 435 h 902"/>
                <a:gd name="T2" fmla="*/ 878 w 2101"/>
                <a:gd name="T3" fmla="*/ 735 h 902"/>
                <a:gd name="T4" fmla="*/ 1348 w 2101"/>
                <a:gd name="T5" fmla="*/ 426 h 902"/>
                <a:gd name="T6" fmla="*/ 1907 w 2101"/>
                <a:gd name="T7" fmla="*/ 736 h 902"/>
                <a:gd name="T8" fmla="*/ 1628 w 2101"/>
                <a:gd name="T9" fmla="*/ 522 h 902"/>
                <a:gd name="T10" fmla="*/ 204 w 2101"/>
                <a:gd name="T11" fmla="*/ 738 h 902"/>
                <a:gd name="T12" fmla="*/ 351 w 2101"/>
                <a:gd name="T13" fmla="*/ 549 h 902"/>
                <a:gd name="T14" fmla="*/ 801 w 2101"/>
                <a:gd name="T15" fmla="*/ 735 h 902"/>
                <a:gd name="T16" fmla="*/ 0 w 2101"/>
                <a:gd name="T17" fmla="*/ 278 h 902"/>
                <a:gd name="T18" fmla="*/ 337 w 2101"/>
                <a:gd name="T19" fmla="*/ 607 h 902"/>
                <a:gd name="T20" fmla="*/ 1348 w 2101"/>
                <a:gd name="T21" fmla="*/ 686 h 902"/>
                <a:gd name="T22" fmla="*/ 1334 w 2101"/>
                <a:gd name="T23" fmla="*/ 157 h 902"/>
                <a:gd name="T24" fmla="*/ 1383 w 2101"/>
                <a:gd name="T25" fmla="*/ 79 h 902"/>
                <a:gd name="T26" fmla="*/ 1128 w 2101"/>
                <a:gd name="T27" fmla="*/ 101 h 902"/>
                <a:gd name="T28" fmla="*/ 1128 w 2101"/>
                <a:gd name="T29" fmla="*/ 101 h 902"/>
                <a:gd name="T30" fmla="*/ 1116 w 2101"/>
                <a:gd name="T31" fmla="*/ 56 h 902"/>
                <a:gd name="T32" fmla="*/ 1253 w 2101"/>
                <a:gd name="T33" fmla="*/ 80 h 902"/>
                <a:gd name="T34" fmla="*/ 1225 w 2101"/>
                <a:gd name="T35" fmla="*/ 180 h 902"/>
                <a:gd name="T36" fmla="*/ 984 w 2101"/>
                <a:gd name="T37" fmla="*/ 157 h 902"/>
                <a:gd name="T38" fmla="*/ 1064 w 2101"/>
                <a:gd name="T39" fmla="*/ 212 h 902"/>
                <a:gd name="T40" fmla="*/ 967 w 2101"/>
                <a:gd name="T41" fmla="*/ 131 h 902"/>
                <a:gd name="T42" fmla="*/ 505 w 2101"/>
                <a:gd name="T43" fmla="*/ 181 h 902"/>
                <a:gd name="T44" fmla="*/ 492 w 2101"/>
                <a:gd name="T45" fmla="*/ 112 h 902"/>
                <a:gd name="T46" fmla="*/ 497 w 2101"/>
                <a:gd name="T47" fmla="*/ 32 h 902"/>
                <a:gd name="T48" fmla="*/ 547 w 2101"/>
                <a:gd name="T49" fmla="*/ 12 h 902"/>
                <a:gd name="T50" fmla="*/ 563 w 2101"/>
                <a:gd name="T51" fmla="*/ 112 h 902"/>
                <a:gd name="T52" fmla="*/ 563 w 2101"/>
                <a:gd name="T53" fmla="*/ 225 h 902"/>
                <a:gd name="T54" fmla="*/ 492 w 2101"/>
                <a:gd name="T55" fmla="*/ 201 h 902"/>
                <a:gd name="T56" fmla="*/ 614 w 2101"/>
                <a:gd name="T57" fmla="*/ 194 h 902"/>
                <a:gd name="T58" fmla="*/ 622 w 2101"/>
                <a:gd name="T59" fmla="*/ 176 h 902"/>
                <a:gd name="T60" fmla="*/ 573 w 2101"/>
                <a:gd name="T61" fmla="*/ 112 h 902"/>
                <a:gd name="T62" fmla="*/ 573 w 2101"/>
                <a:gd name="T63" fmla="*/ 54 h 902"/>
                <a:gd name="T64" fmla="*/ 643 w 2101"/>
                <a:gd name="T65" fmla="*/ 33 h 902"/>
                <a:gd name="T66" fmla="*/ 655 w 2101"/>
                <a:gd name="T67" fmla="*/ 192 h 902"/>
                <a:gd name="T68" fmla="*/ 628 w 2101"/>
                <a:gd name="T69" fmla="*/ 190 h 902"/>
                <a:gd name="T70" fmla="*/ 573 w 2101"/>
                <a:gd name="T71" fmla="*/ 236 h 902"/>
                <a:gd name="T72" fmla="*/ 797 w 2101"/>
                <a:gd name="T73" fmla="*/ 91 h 902"/>
                <a:gd name="T74" fmla="*/ 792 w 2101"/>
                <a:gd name="T75" fmla="*/ 56 h 902"/>
                <a:gd name="T76" fmla="*/ 719 w 2101"/>
                <a:gd name="T77" fmla="*/ 56 h 902"/>
                <a:gd name="T78" fmla="*/ 843 w 2101"/>
                <a:gd name="T79" fmla="*/ 174 h 902"/>
                <a:gd name="T80" fmla="*/ 884 w 2101"/>
                <a:gd name="T81" fmla="*/ 54 h 902"/>
                <a:gd name="T82" fmla="*/ 864 w 2101"/>
                <a:gd name="T83" fmla="*/ 106 h 902"/>
                <a:gd name="T84" fmla="*/ 1910 w 2101"/>
                <a:gd name="T85" fmla="*/ 125 h 902"/>
                <a:gd name="T86" fmla="*/ 1912 w 2101"/>
                <a:gd name="T87" fmla="*/ 76 h 902"/>
                <a:gd name="T88" fmla="*/ 1965 w 2101"/>
                <a:gd name="T89" fmla="*/ 144 h 902"/>
                <a:gd name="T90" fmla="*/ 1873 w 2101"/>
                <a:gd name="T91" fmla="*/ 58 h 902"/>
                <a:gd name="T92" fmla="*/ 1819 w 2101"/>
                <a:gd name="T93" fmla="*/ 80 h 902"/>
                <a:gd name="T94" fmla="*/ 1791 w 2101"/>
                <a:gd name="T95" fmla="*/ 180 h 902"/>
                <a:gd name="T96" fmla="*/ 2040 w 2101"/>
                <a:gd name="T97" fmla="*/ 182 h 902"/>
                <a:gd name="T98" fmla="*/ 1573 w 2101"/>
                <a:gd name="T99" fmla="*/ 120 h 902"/>
                <a:gd name="T100" fmla="*/ 1627 w 2101"/>
                <a:gd name="T101" fmla="*/ 139 h 902"/>
                <a:gd name="T102" fmla="*/ 1565 w 2101"/>
                <a:gd name="T103" fmla="*/ 181 h 902"/>
                <a:gd name="T104" fmla="*/ 1673 w 2101"/>
                <a:gd name="T105" fmla="*/ 118 h 902"/>
                <a:gd name="T106" fmla="*/ 1709 w 2101"/>
                <a:gd name="T107" fmla="*/ 182 h 902"/>
                <a:gd name="T108" fmla="*/ 1506 w 2101"/>
                <a:gd name="T109" fmla="*/ 180 h 902"/>
                <a:gd name="T110" fmla="*/ 1402 w 2101"/>
                <a:gd name="T111" fmla="*/ 182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1" h="902">
                  <a:moveTo>
                    <a:pt x="878" y="435"/>
                  </a:moveTo>
                  <a:lnTo>
                    <a:pt x="951" y="435"/>
                  </a:lnTo>
                  <a:lnTo>
                    <a:pt x="951" y="548"/>
                  </a:lnTo>
                  <a:lnTo>
                    <a:pt x="1063" y="548"/>
                  </a:lnTo>
                  <a:lnTo>
                    <a:pt x="1063" y="435"/>
                  </a:lnTo>
                  <a:lnTo>
                    <a:pt x="1136" y="435"/>
                  </a:lnTo>
                  <a:lnTo>
                    <a:pt x="1136" y="735"/>
                  </a:lnTo>
                  <a:lnTo>
                    <a:pt x="1063" y="735"/>
                  </a:lnTo>
                  <a:lnTo>
                    <a:pt x="1063" y="606"/>
                  </a:lnTo>
                  <a:lnTo>
                    <a:pt x="951" y="606"/>
                  </a:lnTo>
                  <a:lnTo>
                    <a:pt x="951" y="735"/>
                  </a:lnTo>
                  <a:lnTo>
                    <a:pt x="878" y="735"/>
                  </a:lnTo>
                  <a:lnTo>
                    <a:pt x="878" y="435"/>
                  </a:lnTo>
                  <a:close/>
                  <a:moveTo>
                    <a:pt x="1348" y="426"/>
                  </a:moveTo>
                  <a:cubicBezTo>
                    <a:pt x="1454" y="426"/>
                    <a:pt x="1504" y="494"/>
                    <a:pt x="1504" y="585"/>
                  </a:cubicBezTo>
                  <a:cubicBezTo>
                    <a:pt x="1504" y="676"/>
                    <a:pt x="1454" y="744"/>
                    <a:pt x="1348" y="744"/>
                  </a:cubicBezTo>
                  <a:cubicBezTo>
                    <a:pt x="1226" y="744"/>
                    <a:pt x="1191" y="655"/>
                    <a:pt x="1191" y="585"/>
                  </a:cubicBezTo>
                  <a:cubicBezTo>
                    <a:pt x="1191" y="515"/>
                    <a:pt x="1226" y="426"/>
                    <a:pt x="1348" y="426"/>
                  </a:cubicBezTo>
                  <a:close/>
                  <a:moveTo>
                    <a:pt x="1554" y="436"/>
                  </a:moveTo>
                  <a:lnTo>
                    <a:pt x="1657" y="436"/>
                  </a:lnTo>
                  <a:lnTo>
                    <a:pt x="1731" y="642"/>
                  </a:lnTo>
                  <a:lnTo>
                    <a:pt x="1804" y="436"/>
                  </a:lnTo>
                  <a:lnTo>
                    <a:pt x="1907" y="436"/>
                  </a:lnTo>
                  <a:lnTo>
                    <a:pt x="1907" y="736"/>
                  </a:lnTo>
                  <a:lnTo>
                    <a:pt x="1834" y="736"/>
                  </a:lnTo>
                  <a:lnTo>
                    <a:pt x="1834" y="522"/>
                  </a:lnTo>
                  <a:lnTo>
                    <a:pt x="1833" y="522"/>
                  </a:lnTo>
                  <a:lnTo>
                    <a:pt x="1756" y="736"/>
                  </a:lnTo>
                  <a:lnTo>
                    <a:pt x="1706" y="736"/>
                  </a:lnTo>
                  <a:lnTo>
                    <a:pt x="1628" y="522"/>
                  </a:lnTo>
                  <a:lnTo>
                    <a:pt x="1627" y="522"/>
                  </a:lnTo>
                  <a:lnTo>
                    <a:pt x="1627" y="736"/>
                  </a:lnTo>
                  <a:lnTo>
                    <a:pt x="1554" y="736"/>
                  </a:lnTo>
                  <a:lnTo>
                    <a:pt x="1554" y="436"/>
                  </a:lnTo>
                  <a:close/>
                  <a:moveTo>
                    <a:pt x="351" y="738"/>
                  </a:moveTo>
                  <a:lnTo>
                    <a:pt x="204" y="738"/>
                  </a:lnTo>
                  <a:lnTo>
                    <a:pt x="204" y="437"/>
                  </a:lnTo>
                  <a:lnTo>
                    <a:pt x="444" y="437"/>
                  </a:lnTo>
                  <a:lnTo>
                    <a:pt x="444" y="496"/>
                  </a:lnTo>
                  <a:lnTo>
                    <a:pt x="277" y="496"/>
                  </a:lnTo>
                  <a:lnTo>
                    <a:pt x="277" y="549"/>
                  </a:lnTo>
                  <a:lnTo>
                    <a:pt x="351" y="549"/>
                  </a:lnTo>
                  <a:cubicBezTo>
                    <a:pt x="377" y="549"/>
                    <a:pt x="469" y="551"/>
                    <a:pt x="469" y="647"/>
                  </a:cubicBezTo>
                  <a:cubicBezTo>
                    <a:pt x="469" y="708"/>
                    <a:pt x="423" y="738"/>
                    <a:pt x="351" y="738"/>
                  </a:cubicBezTo>
                  <a:close/>
                  <a:moveTo>
                    <a:pt x="605" y="628"/>
                  </a:moveTo>
                  <a:lnTo>
                    <a:pt x="728" y="434"/>
                  </a:lnTo>
                  <a:lnTo>
                    <a:pt x="801" y="434"/>
                  </a:lnTo>
                  <a:lnTo>
                    <a:pt x="801" y="735"/>
                  </a:lnTo>
                  <a:lnTo>
                    <a:pt x="728" y="735"/>
                  </a:lnTo>
                  <a:lnTo>
                    <a:pt x="728" y="538"/>
                  </a:lnTo>
                  <a:lnTo>
                    <a:pt x="605" y="735"/>
                  </a:lnTo>
                  <a:lnTo>
                    <a:pt x="532" y="735"/>
                  </a:lnTo>
                  <a:lnTo>
                    <a:pt x="532" y="278"/>
                  </a:lnTo>
                  <a:lnTo>
                    <a:pt x="0" y="278"/>
                  </a:lnTo>
                  <a:lnTo>
                    <a:pt x="0" y="902"/>
                  </a:lnTo>
                  <a:lnTo>
                    <a:pt x="2098" y="902"/>
                  </a:lnTo>
                  <a:lnTo>
                    <a:pt x="2098" y="278"/>
                  </a:lnTo>
                  <a:lnTo>
                    <a:pt x="605" y="278"/>
                  </a:lnTo>
                  <a:lnTo>
                    <a:pt x="605" y="628"/>
                  </a:lnTo>
                  <a:close/>
                  <a:moveTo>
                    <a:pt x="337" y="607"/>
                  </a:moveTo>
                  <a:lnTo>
                    <a:pt x="277" y="607"/>
                  </a:lnTo>
                  <a:lnTo>
                    <a:pt x="277" y="679"/>
                  </a:lnTo>
                  <a:lnTo>
                    <a:pt x="336" y="679"/>
                  </a:lnTo>
                  <a:cubicBezTo>
                    <a:pt x="364" y="679"/>
                    <a:pt x="390" y="674"/>
                    <a:pt x="390" y="645"/>
                  </a:cubicBezTo>
                  <a:cubicBezTo>
                    <a:pt x="390" y="609"/>
                    <a:pt x="355" y="607"/>
                    <a:pt x="337" y="607"/>
                  </a:cubicBezTo>
                  <a:close/>
                  <a:moveTo>
                    <a:pt x="1348" y="686"/>
                  </a:moveTo>
                  <a:cubicBezTo>
                    <a:pt x="1422" y="686"/>
                    <a:pt x="1426" y="610"/>
                    <a:pt x="1426" y="585"/>
                  </a:cubicBezTo>
                  <a:cubicBezTo>
                    <a:pt x="1426" y="558"/>
                    <a:pt x="1422" y="485"/>
                    <a:pt x="1348" y="485"/>
                  </a:cubicBezTo>
                  <a:cubicBezTo>
                    <a:pt x="1308" y="485"/>
                    <a:pt x="1271" y="506"/>
                    <a:pt x="1271" y="585"/>
                  </a:cubicBezTo>
                  <a:cubicBezTo>
                    <a:pt x="1271" y="664"/>
                    <a:pt x="1308" y="686"/>
                    <a:pt x="1348" y="686"/>
                  </a:cubicBezTo>
                  <a:close/>
                  <a:moveTo>
                    <a:pt x="1385" y="157"/>
                  </a:moveTo>
                  <a:lnTo>
                    <a:pt x="1334" y="157"/>
                  </a:lnTo>
                  <a:lnTo>
                    <a:pt x="1334" y="128"/>
                  </a:lnTo>
                  <a:lnTo>
                    <a:pt x="1380" y="128"/>
                  </a:lnTo>
                  <a:lnTo>
                    <a:pt x="1380" y="105"/>
                  </a:lnTo>
                  <a:lnTo>
                    <a:pt x="1334" y="105"/>
                  </a:lnTo>
                  <a:lnTo>
                    <a:pt x="1334" y="79"/>
                  </a:lnTo>
                  <a:lnTo>
                    <a:pt x="1383" y="79"/>
                  </a:lnTo>
                  <a:lnTo>
                    <a:pt x="1383" y="56"/>
                  </a:lnTo>
                  <a:lnTo>
                    <a:pt x="1306" y="56"/>
                  </a:lnTo>
                  <a:lnTo>
                    <a:pt x="1306" y="180"/>
                  </a:lnTo>
                  <a:lnTo>
                    <a:pt x="1385" y="180"/>
                  </a:lnTo>
                  <a:lnTo>
                    <a:pt x="1385" y="157"/>
                  </a:lnTo>
                  <a:close/>
                  <a:moveTo>
                    <a:pt x="1128" y="101"/>
                  </a:moveTo>
                  <a:cubicBezTo>
                    <a:pt x="1130" y="94"/>
                    <a:pt x="1132" y="85"/>
                    <a:pt x="1133" y="77"/>
                  </a:cubicBezTo>
                  <a:lnTo>
                    <a:pt x="1134" y="77"/>
                  </a:lnTo>
                  <a:cubicBezTo>
                    <a:pt x="1136" y="85"/>
                    <a:pt x="1138" y="94"/>
                    <a:pt x="1140" y="101"/>
                  </a:cubicBezTo>
                  <a:lnTo>
                    <a:pt x="1148" y="127"/>
                  </a:lnTo>
                  <a:lnTo>
                    <a:pt x="1120" y="127"/>
                  </a:lnTo>
                  <a:lnTo>
                    <a:pt x="1128" y="101"/>
                  </a:lnTo>
                  <a:close/>
                  <a:moveTo>
                    <a:pt x="1116" y="148"/>
                  </a:moveTo>
                  <a:lnTo>
                    <a:pt x="1152" y="148"/>
                  </a:lnTo>
                  <a:lnTo>
                    <a:pt x="1161" y="180"/>
                  </a:lnTo>
                  <a:lnTo>
                    <a:pt x="1192" y="180"/>
                  </a:lnTo>
                  <a:lnTo>
                    <a:pt x="1153" y="56"/>
                  </a:lnTo>
                  <a:lnTo>
                    <a:pt x="1116" y="56"/>
                  </a:lnTo>
                  <a:lnTo>
                    <a:pt x="1079" y="180"/>
                  </a:lnTo>
                  <a:lnTo>
                    <a:pt x="1108" y="180"/>
                  </a:lnTo>
                  <a:lnTo>
                    <a:pt x="1116" y="148"/>
                  </a:lnTo>
                  <a:close/>
                  <a:moveTo>
                    <a:pt x="1225" y="180"/>
                  </a:moveTo>
                  <a:lnTo>
                    <a:pt x="1253" y="180"/>
                  </a:lnTo>
                  <a:lnTo>
                    <a:pt x="1253" y="80"/>
                  </a:lnTo>
                  <a:lnTo>
                    <a:pt x="1287" y="80"/>
                  </a:lnTo>
                  <a:lnTo>
                    <a:pt x="1287" y="56"/>
                  </a:lnTo>
                  <a:lnTo>
                    <a:pt x="1191" y="56"/>
                  </a:lnTo>
                  <a:lnTo>
                    <a:pt x="1191" y="80"/>
                  </a:lnTo>
                  <a:lnTo>
                    <a:pt x="1225" y="80"/>
                  </a:lnTo>
                  <a:lnTo>
                    <a:pt x="1225" y="180"/>
                  </a:lnTo>
                  <a:close/>
                  <a:moveTo>
                    <a:pt x="993" y="136"/>
                  </a:moveTo>
                  <a:cubicBezTo>
                    <a:pt x="996" y="124"/>
                    <a:pt x="998" y="110"/>
                    <a:pt x="998" y="96"/>
                  </a:cubicBezTo>
                  <a:lnTo>
                    <a:pt x="998" y="79"/>
                  </a:lnTo>
                  <a:lnTo>
                    <a:pt x="1025" y="79"/>
                  </a:lnTo>
                  <a:lnTo>
                    <a:pt x="1025" y="157"/>
                  </a:lnTo>
                  <a:lnTo>
                    <a:pt x="984" y="157"/>
                  </a:lnTo>
                  <a:cubicBezTo>
                    <a:pt x="987" y="151"/>
                    <a:pt x="990" y="144"/>
                    <a:pt x="993" y="136"/>
                  </a:cubicBezTo>
                  <a:close/>
                  <a:moveTo>
                    <a:pt x="968" y="212"/>
                  </a:moveTo>
                  <a:lnTo>
                    <a:pt x="969" y="180"/>
                  </a:lnTo>
                  <a:lnTo>
                    <a:pt x="1041" y="180"/>
                  </a:lnTo>
                  <a:lnTo>
                    <a:pt x="1043" y="212"/>
                  </a:lnTo>
                  <a:lnTo>
                    <a:pt x="1064" y="212"/>
                  </a:lnTo>
                  <a:lnTo>
                    <a:pt x="1066" y="159"/>
                  </a:lnTo>
                  <a:lnTo>
                    <a:pt x="1053" y="158"/>
                  </a:lnTo>
                  <a:lnTo>
                    <a:pt x="1053" y="56"/>
                  </a:lnTo>
                  <a:lnTo>
                    <a:pt x="972" y="56"/>
                  </a:lnTo>
                  <a:lnTo>
                    <a:pt x="972" y="89"/>
                  </a:lnTo>
                  <a:cubicBezTo>
                    <a:pt x="972" y="104"/>
                    <a:pt x="971" y="118"/>
                    <a:pt x="967" y="131"/>
                  </a:cubicBezTo>
                  <a:cubicBezTo>
                    <a:pt x="964" y="140"/>
                    <a:pt x="960" y="149"/>
                    <a:pt x="955" y="158"/>
                  </a:cubicBezTo>
                  <a:lnTo>
                    <a:pt x="945" y="159"/>
                  </a:lnTo>
                  <a:lnTo>
                    <a:pt x="946" y="212"/>
                  </a:lnTo>
                  <a:lnTo>
                    <a:pt x="968" y="212"/>
                  </a:lnTo>
                  <a:close/>
                  <a:moveTo>
                    <a:pt x="492" y="122"/>
                  </a:moveTo>
                  <a:cubicBezTo>
                    <a:pt x="493" y="144"/>
                    <a:pt x="498" y="164"/>
                    <a:pt x="505" y="181"/>
                  </a:cubicBezTo>
                  <a:cubicBezTo>
                    <a:pt x="495" y="186"/>
                    <a:pt x="488" y="191"/>
                    <a:pt x="484" y="193"/>
                  </a:cubicBezTo>
                  <a:cubicBezTo>
                    <a:pt x="464" y="175"/>
                    <a:pt x="451" y="150"/>
                    <a:pt x="450" y="122"/>
                  </a:cubicBezTo>
                  <a:lnTo>
                    <a:pt x="492" y="122"/>
                  </a:lnTo>
                  <a:close/>
                  <a:moveTo>
                    <a:pt x="488" y="39"/>
                  </a:moveTo>
                  <a:cubicBezTo>
                    <a:pt x="493" y="42"/>
                    <a:pt x="500" y="46"/>
                    <a:pt x="508" y="50"/>
                  </a:cubicBezTo>
                  <a:cubicBezTo>
                    <a:pt x="500" y="67"/>
                    <a:pt x="493" y="88"/>
                    <a:pt x="492" y="112"/>
                  </a:cubicBezTo>
                  <a:lnTo>
                    <a:pt x="450" y="112"/>
                  </a:lnTo>
                  <a:cubicBezTo>
                    <a:pt x="452" y="83"/>
                    <a:pt x="466" y="57"/>
                    <a:pt x="488" y="39"/>
                  </a:cubicBezTo>
                  <a:close/>
                  <a:moveTo>
                    <a:pt x="529" y="16"/>
                  </a:moveTo>
                  <a:cubicBezTo>
                    <a:pt x="524" y="22"/>
                    <a:pt x="519" y="31"/>
                    <a:pt x="513" y="41"/>
                  </a:cubicBezTo>
                  <a:cubicBezTo>
                    <a:pt x="512" y="40"/>
                    <a:pt x="511" y="40"/>
                    <a:pt x="511" y="40"/>
                  </a:cubicBezTo>
                  <a:cubicBezTo>
                    <a:pt x="505" y="37"/>
                    <a:pt x="501" y="34"/>
                    <a:pt x="497" y="32"/>
                  </a:cubicBezTo>
                  <a:cubicBezTo>
                    <a:pt x="507" y="25"/>
                    <a:pt x="518" y="20"/>
                    <a:pt x="529" y="16"/>
                  </a:cubicBezTo>
                  <a:close/>
                  <a:moveTo>
                    <a:pt x="563" y="10"/>
                  </a:moveTo>
                  <a:lnTo>
                    <a:pt x="563" y="53"/>
                  </a:lnTo>
                  <a:cubicBezTo>
                    <a:pt x="548" y="53"/>
                    <a:pt x="534" y="49"/>
                    <a:pt x="523" y="45"/>
                  </a:cubicBezTo>
                  <a:cubicBezTo>
                    <a:pt x="524" y="43"/>
                    <a:pt x="525" y="42"/>
                    <a:pt x="526" y="40"/>
                  </a:cubicBezTo>
                  <a:cubicBezTo>
                    <a:pt x="535" y="25"/>
                    <a:pt x="545" y="15"/>
                    <a:pt x="547" y="12"/>
                  </a:cubicBezTo>
                  <a:cubicBezTo>
                    <a:pt x="553" y="11"/>
                    <a:pt x="558" y="10"/>
                    <a:pt x="563" y="10"/>
                  </a:cubicBezTo>
                  <a:close/>
                  <a:moveTo>
                    <a:pt x="563" y="112"/>
                  </a:moveTo>
                  <a:lnTo>
                    <a:pt x="503" y="112"/>
                  </a:lnTo>
                  <a:cubicBezTo>
                    <a:pt x="504" y="90"/>
                    <a:pt x="510" y="71"/>
                    <a:pt x="518" y="55"/>
                  </a:cubicBezTo>
                  <a:cubicBezTo>
                    <a:pt x="530" y="60"/>
                    <a:pt x="546" y="63"/>
                    <a:pt x="563" y="64"/>
                  </a:cubicBezTo>
                  <a:lnTo>
                    <a:pt x="563" y="112"/>
                  </a:lnTo>
                  <a:close/>
                  <a:moveTo>
                    <a:pt x="563" y="166"/>
                  </a:moveTo>
                  <a:cubicBezTo>
                    <a:pt x="544" y="166"/>
                    <a:pt x="528" y="171"/>
                    <a:pt x="515" y="176"/>
                  </a:cubicBezTo>
                  <a:cubicBezTo>
                    <a:pt x="509" y="161"/>
                    <a:pt x="504" y="143"/>
                    <a:pt x="503" y="122"/>
                  </a:cubicBezTo>
                  <a:lnTo>
                    <a:pt x="563" y="122"/>
                  </a:lnTo>
                  <a:lnTo>
                    <a:pt x="563" y="166"/>
                  </a:lnTo>
                  <a:close/>
                  <a:moveTo>
                    <a:pt x="563" y="225"/>
                  </a:moveTo>
                  <a:cubicBezTo>
                    <a:pt x="556" y="225"/>
                    <a:pt x="549" y="224"/>
                    <a:pt x="542" y="223"/>
                  </a:cubicBezTo>
                  <a:cubicBezTo>
                    <a:pt x="539" y="219"/>
                    <a:pt x="531" y="209"/>
                    <a:pt x="523" y="194"/>
                  </a:cubicBezTo>
                  <a:cubicBezTo>
                    <a:pt x="522" y="192"/>
                    <a:pt x="520" y="189"/>
                    <a:pt x="519" y="186"/>
                  </a:cubicBezTo>
                  <a:cubicBezTo>
                    <a:pt x="531" y="181"/>
                    <a:pt x="546" y="177"/>
                    <a:pt x="563" y="176"/>
                  </a:cubicBezTo>
                  <a:lnTo>
                    <a:pt x="563" y="225"/>
                  </a:lnTo>
                  <a:close/>
                  <a:moveTo>
                    <a:pt x="492" y="201"/>
                  </a:moveTo>
                  <a:cubicBezTo>
                    <a:pt x="496" y="198"/>
                    <a:pt x="502" y="194"/>
                    <a:pt x="509" y="191"/>
                  </a:cubicBezTo>
                  <a:cubicBezTo>
                    <a:pt x="515" y="202"/>
                    <a:pt x="520" y="211"/>
                    <a:pt x="525" y="218"/>
                  </a:cubicBezTo>
                  <a:cubicBezTo>
                    <a:pt x="513" y="214"/>
                    <a:pt x="502" y="208"/>
                    <a:pt x="492" y="201"/>
                  </a:cubicBezTo>
                  <a:close/>
                  <a:moveTo>
                    <a:pt x="573" y="176"/>
                  </a:moveTo>
                  <a:cubicBezTo>
                    <a:pt x="591" y="177"/>
                    <a:pt x="606" y="181"/>
                    <a:pt x="618" y="186"/>
                  </a:cubicBezTo>
                  <a:cubicBezTo>
                    <a:pt x="617" y="189"/>
                    <a:pt x="615" y="191"/>
                    <a:pt x="614" y="194"/>
                  </a:cubicBezTo>
                  <a:cubicBezTo>
                    <a:pt x="605" y="210"/>
                    <a:pt x="597" y="220"/>
                    <a:pt x="594" y="223"/>
                  </a:cubicBezTo>
                  <a:cubicBezTo>
                    <a:pt x="588" y="224"/>
                    <a:pt x="580" y="225"/>
                    <a:pt x="573" y="225"/>
                  </a:cubicBezTo>
                  <a:lnTo>
                    <a:pt x="573" y="176"/>
                  </a:lnTo>
                  <a:close/>
                  <a:moveTo>
                    <a:pt x="573" y="122"/>
                  </a:moveTo>
                  <a:lnTo>
                    <a:pt x="634" y="122"/>
                  </a:lnTo>
                  <a:cubicBezTo>
                    <a:pt x="633" y="142"/>
                    <a:pt x="628" y="161"/>
                    <a:pt x="622" y="176"/>
                  </a:cubicBezTo>
                  <a:cubicBezTo>
                    <a:pt x="609" y="171"/>
                    <a:pt x="592" y="167"/>
                    <a:pt x="573" y="166"/>
                  </a:cubicBezTo>
                  <a:lnTo>
                    <a:pt x="573" y="122"/>
                  </a:lnTo>
                  <a:close/>
                  <a:moveTo>
                    <a:pt x="573" y="64"/>
                  </a:moveTo>
                  <a:cubicBezTo>
                    <a:pt x="591" y="64"/>
                    <a:pt x="607" y="60"/>
                    <a:pt x="620" y="56"/>
                  </a:cubicBezTo>
                  <a:cubicBezTo>
                    <a:pt x="627" y="71"/>
                    <a:pt x="633" y="91"/>
                    <a:pt x="634" y="112"/>
                  </a:cubicBezTo>
                  <a:lnTo>
                    <a:pt x="573" y="112"/>
                  </a:lnTo>
                  <a:lnTo>
                    <a:pt x="573" y="64"/>
                  </a:lnTo>
                  <a:close/>
                  <a:moveTo>
                    <a:pt x="573" y="10"/>
                  </a:moveTo>
                  <a:cubicBezTo>
                    <a:pt x="579" y="10"/>
                    <a:pt x="584" y="11"/>
                    <a:pt x="589" y="12"/>
                  </a:cubicBezTo>
                  <a:cubicBezTo>
                    <a:pt x="592" y="15"/>
                    <a:pt x="602" y="25"/>
                    <a:pt x="611" y="40"/>
                  </a:cubicBezTo>
                  <a:cubicBezTo>
                    <a:pt x="612" y="42"/>
                    <a:pt x="613" y="44"/>
                    <a:pt x="614" y="46"/>
                  </a:cubicBezTo>
                  <a:cubicBezTo>
                    <a:pt x="603" y="50"/>
                    <a:pt x="589" y="53"/>
                    <a:pt x="573" y="54"/>
                  </a:cubicBezTo>
                  <a:lnTo>
                    <a:pt x="573" y="10"/>
                  </a:lnTo>
                  <a:close/>
                  <a:moveTo>
                    <a:pt x="643" y="33"/>
                  </a:moveTo>
                  <a:cubicBezTo>
                    <a:pt x="639" y="35"/>
                    <a:pt x="634" y="38"/>
                    <a:pt x="627" y="41"/>
                  </a:cubicBezTo>
                  <a:cubicBezTo>
                    <a:pt x="626" y="41"/>
                    <a:pt x="625" y="42"/>
                    <a:pt x="625" y="42"/>
                  </a:cubicBezTo>
                  <a:cubicBezTo>
                    <a:pt x="619" y="31"/>
                    <a:pt x="612" y="22"/>
                    <a:pt x="607" y="16"/>
                  </a:cubicBezTo>
                  <a:cubicBezTo>
                    <a:pt x="620" y="20"/>
                    <a:pt x="632" y="26"/>
                    <a:pt x="643" y="33"/>
                  </a:cubicBezTo>
                  <a:close/>
                  <a:moveTo>
                    <a:pt x="688" y="112"/>
                  </a:moveTo>
                  <a:lnTo>
                    <a:pt x="645" y="112"/>
                  </a:lnTo>
                  <a:cubicBezTo>
                    <a:pt x="644" y="89"/>
                    <a:pt x="637" y="68"/>
                    <a:pt x="630" y="52"/>
                  </a:cubicBezTo>
                  <a:cubicBezTo>
                    <a:pt x="640" y="47"/>
                    <a:pt x="647" y="43"/>
                    <a:pt x="652" y="40"/>
                  </a:cubicBezTo>
                  <a:cubicBezTo>
                    <a:pt x="673" y="59"/>
                    <a:pt x="686" y="84"/>
                    <a:pt x="688" y="112"/>
                  </a:cubicBezTo>
                  <a:close/>
                  <a:moveTo>
                    <a:pt x="655" y="192"/>
                  </a:moveTo>
                  <a:cubicBezTo>
                    <a:pt x="654" y="192"/>
                    <a:pt x="646" y="186"/>
                    <a:pt x="632" y="180"/>
                  </a:cubicBezTo>
                  <a:cubicBezTo>
                    <a:pt x="639" y="164"/>
                    <a:pt x="644" y="144"/>
                    <a:pt x="645" y="122"/>
                  </a:cubicBezTo>
                  <a:lnTo>
                    <a:pt x="688" y="122"/>
                  </a:lnTo>
                  <a:cubicBezTo>
                    <a:pt x="687" y="150"/>
                    <a:pt x="674" y="174"/>
                    <a:pt x="655" y="192"/>
                  </a:cubicBezTo>
                  <a:close/>
                  <a:moveTo>
                    <a:pt x="612" y="218"/>
                  </a:moveTo>
                  <a:cubicBezTo>
                    <a:pt x="616" y="211"/>
                    <a:pt x="622" y="202"/>
                    <a:pt x="628" y="190"/>
                  </a:cubicBezTo>
                  <a:cubicBezTo>
                    <a:pt x="637" y="194"/>
                    <a:pt x="643" y="198"/>
                    <a:pt x="646" y="200"/>
                  </a:cubicBezTo>
                  <a:cubicBezTo>
                    <a:pt x="636" y="208"/>
                    <a:pt x="624" y="214"/>
                    <a:pt x="612" y="218"/>
                  </a:cubicBezTo>
                  <a:close/>
                  <a:moveTo>
                    <a:pt x="563" y="236"/>
                  </a:moveTo>
                  <a:lnTo>
                    <a:pt x="563" y="236"/>
                  </a:lnTo>
                  <a:lnTo>
                    <a:pt x="573" y="236"/>
                  </a:lnTo>
                  <a:lnTo>
                    <a:pt x="573" y="236"/>
                  </a:lnTo>
                  <a:cubicBezTo>
                    <a:pt x="643" y="234"/>
                    <a:pt x="699" y="182"/>
                    <a:pt x="699" y="118"/>
                  </a:cubicBezTo>
                  <a:cubicBezTo>
                    <a:pt x="699" y="53"/>
                    <a:pt x="641" y="0"/>
                    <a:pt x="569" y="0"/>
                  </a:cubicBezTo>
                  <a:cubicBezTo>
                    <a:pt x="497" y="0"/>
                    <a:pt x="438" y="53"/>
                    <a:pt x="438" y="118"/>
                  </a:cubicBezTo>
                  <a:cubicBezTo>
                    <a:pt x="438" y="181"/>
                    <a:pt x="494" y="233"/>
                    <a:pt x="563" y="236"/>
                  </a:cubicBezTo>
                  <a:close/>
                  <a:moveTo>
                    <a:pt x="776" y="135"/>
                  </a:moveTo>
                  <a:cubicBezTo>
                    <a:pt x="783" y="122"/>
                    <a:pt x="791" y="106"/>
                    <a:pt x="797" y="91"/>
                  </a:cubicBezTo>
                  <a:lnTo>
                    <a:pt x="797" y="91"/>
                  </a:lnTo>
                  <a:cubicBezTo>
                    <a:pt x="796" y="107"/>
                    <a:pt x="795" y="124"/>
                    <a:pt x="795" y="144"/>
                  </a:cubicBezTo>
                  <a:lnTo>
                    <a:pt x="795" y="180"/>
                  </a:lnTo>
                  <a:lnTo>
                    <a:pt x="821" y="180"/>
                  </a:lnTo>
                  <a:lnTo>
                    <a:pt x="821" y="56"/>
                  </a:lnTo>
                  <a:lnTo>
                    <a:pt x="792" y="56"/>
                  </a:lnTo>
                  <a:lnTo>
                    <a:pt x="766" y="105"/>
                  </a:lnTo>
                  <a:cubicBezTo>
                    <a:pt x="758" y="118"/>
                    <a:pt x="750" y="135"/>
                    <a:pt x="744" y="149"/>
                  </a:cubicBezTo>
                  <a:lnTo>
                    <a:pt x="743" y="149"/>
                  </a:lnTo>
                  <a:cubicBezTo>
                    <a:pt x="744" y="133"/>
                    <a:pt x="744" y="113"/>
                    <a:pt x="744" y="93"/>
                  </a:cubicBezTo>
                  <a:lnTo>
                    <a:pt x="744" y="56"/>
                  </a:lnTo>
                  <a:lnTo>
                    <a:pt x="719" y="56"/>
                  </a:lnTo>
                  <a:lnTo>
                    <a:pt x="719" y="180"/>
                  </a:lnTo>
                  <a:lnTo>
                    <a:pt x="751" y="180"/>
                  </a:lnTo>
                  <a:lnTo>
                    <a:pt x="776" y="135"/>
                  </a:lnTo>
                  <a:close/>
                  <a:moveTo>
                    <a:pt x="879" y="159"/>
                  </a:moveTo>
                  <a:cubicBezTo>
                    <a:pt x="868" y="159"/>
                    <a:pt x="855" y="155"/>
                    <a:pt x="849" y="152"/>
                  </a:cubicBezTo>
                  <a:lnTo>
                    <a:pt x="843" y="174"/>
                  </a:lnTo>
                  <a:cubicBezTo>
                    <a:pt x="854" y="179"/>
                    <a:pt x="868" y="182"/>
                    <a:pt x="880" y="182"/>
                  </a:cubicBezTo>
                  <a:cubicBezTo>
                    <a:pt x="904" y="182"/>
                    <a:pt x="932" y="173"/>
                    <a:pt x="932" y="145"/>
                  </a:cubicBezTo>
                  <a:cubicBezTo>
                    <a:pt x="932" y="128"/>
                    <a:pt x="918" y="118"/>
                    <a:pt x="903" y="116"/>
                  </a:cubicBezTo>
                  <a:lnTo>
                    <a:pt x="903" y="115"/>
                  </a:lnTo>
                  <a:cubicBezTo>
                    <a:pt x="917" y="112"/>
                    <a:pt x="927" y="101"/>
                    <a:pt x="927" y="86"/>
                  </a:cubicBezTo>
                  <a:cubicBezTo>
                    <a:pt x="927" y="68"/>
                    <a:pt x="911" y="54"/>
                    <a:pt x="884" y="54"/>
                  </a:cubicBezTo>
                  <a:cubicBezTo>
                    <a:pt x="867" y="54"/>
                    <a:pt x="854" y="59"/>
                    <a:pt x="846" y="64"/>
                  </a:cubicBezTo>
                  <a:lnTo>
                    <a:pt x="852" y="84"/>
                  </a:lnTo>
                  <a:cubicBezTo>
                    <a:pt x="859" y="81"/>
                    <a:pt x="870" y="77"/>
                    <a:pt x="879" y="77"/>
                  </a:cubicBezTo>
                  <a:cubicBezTo>
                    <a:pt x="891" y="77"/>
                    <a:pt x="898" y="82"/>
                    <a:pt x="898" y="90"/>
                  </a:cubicBezTo>
                  <a:cubicBezTo>
                    <a:pt x="898" y="100"/>
                    <a:pt x="889" y="106"/>
                    <a:pt x="876" y="106"/>
                  </a:cubicBezTo>
                  <a:lnTo>
                    <a:pt x="864" y="106"/>
                  </a:lnTo>
                  <a:lnTo>
                    <a:pt x="864" y="127"/>
                  </a:lnTo>
                  <a:lnTo>
                    <a:pt x="876" y="127"/>
                  </a:lnTo>
                  <a:cubicBezTo>
                    <a:pt x="888" y="127"/>
                    <a:pt x="902" y="129"/>
                    <a:pt x="902" y="143"/>
                  </a:cubicBezTo>
                  <a:cubicBezTo>
                    <a:pt x="902" y="153"/>
                    <a:pt x="893" y="159"/>
                    <a:pt x="879" y="159"/>
                  </a:cubicBezTo>
                  <a:close/>
                  <a:moveTo>
                    <a:pt x="1900" y="125"/>
                  </a:moveTo>
                  <a:lnTo>
                    <a:pt x="1910" y="125"/>
                  </a:lnTo>
                  <a:cubicBezTo>
                    <a:pt x="1924" y="125"/>
                    <a:pt x="1935" y="130"/>
                    <a:pt x="1935" y="143"/>
                  </a:cubicBezTo>
                  <a:cubicBezTo>
                    <a:pt x="1935" y="156"/>
                    <a:pt x="1924" y="161"/>
                    <a:pt x="1911" y="161"/>
                  </a:cubicBezTo>
                  <a:cubicBezTo>
                    <a:pt x="1906" y="161"/>
                    <a:pt x="1903" y="161"/>
                    <a:pt x="1900" y="160"/>
                  </a:cubicBezTo>
                  <a:lnTo>
                    <a:pt x="1900" y="125"/>
                  </a:lnTo>
                  <a:close/>
                  <a:moveTo>
                    <a:pt x="1900" y="76"/>
                  </a:moveTo>
                  <a:cubicBezTo>
                    <a:pt x="1903" y="76"/>
                    <a:pt x="1906" y="76"/>
                    <a:pt x="1912" y="76"/>
                  </a:cubicBezTo>
                  <a:cubicBezTo>
                    <a:pt x="1925" y="76"/>
                    <a:pt x="1932" y="81"/>
                    <a:pt x="1932" y="90"/>
                  </a:cubicBezTo>
                  <a:cubicBezTo>
                    <a:pt x="1932" y="99"/>
                    <a:pt x="1924" y="105"/>
                    <a:pt x="1910" y="105"/>
                  </a:cubicBezTo>
                  <a:lnTo>
                    <a:pt x="1900" y="105"/>
                  </a:lnTo>
                  <a:lnTo>
                    <a:pt x="1900" y="76"/>
                  </a:lnTo>
                  <a:close/>
                  <a:moveTo>
                    <a:pt x="1952" y="170"/>
                  </a:moveTo>
                  <a:cubicBezTo>
                    <a:pt x="1959" y="164"/>
                    <a:pt x="1965" y="155"/>
                    <a:pt x="1965" y="144"/>
                  </a:cubicBezTo>
                  <a:cubicBezTo>
                    <a:pt x="1965" y="128"/>
                    <a:pt x="1954" y="117"/>
                    <a:pt x="1940" y="113"/>
                  </a:cubicBezTo>
                  <a:lnTo>
                    <a:pt x="1940" y="113"/>
                  </a:lnTo>
                  <a:cubicBezTo>
                    <a:pt x="1954" y="108"/>
                    <a:pt x="1960" y="98"/>
                    <a:pt x="1960" y="87"/>
                  </a:cubicBezTo>
                  <a:cubicBezTo>
                    <a:pt x="1960" y="75"/>
                    <a:pt x="1954" y="67"/>
                    <a:pt x="1945" y="62"/>
                  </a:cubicBezTo>
                  <a:cubicBezTo>
                    <a:pt x="1936" y="57"/>
                    <a:pt x="1926" y="55"/>
                    <a:pt x="1909" y="55"/>
                  </a:cubicBezTo>
                  <a:cubicBezTo>
                    <a:pt x="1895" y="55"/>
                    <a:pt x="1880" y="56"/>
                    <a:pt x="1873" y="58"/>
                  </a:cubicBezTo>
                  <a:lnTo>
                    <a:pt x="1873" y="180"/>
                  </a:lnTo>
                  <a:cubicBezTo>
                    <a:pt x="1879" y="180"/>
                    <a:pt x="1889" y="181"/>
                    <a:pt x="1903" y="181"/>
                  </a:cubicBezTo>
                  <a:cubicBezTo>
                    <a:pt x="1928" y="181"/>
                    <a:pt x="1943" y="177"/>
                    <a:pt x="1952" y="170"/>
                  </a:cubicBezTo>
                  <a:close/>
                  <a:moveTo>
                    <a:pt x="1791" y="180"/>
                  </a:moveTo>
                  <a:lnTo>
                    <a:pt x="1819" y="180"/>
                  </a:lnTo>
                  <a:lnTo>
                    <a:pt x="1819" y="80"/>
                  </a:lnTo>
                  <a:lnTo>
                    <a:pt x="1853" y="80"/>
                  </a:lnTo>
                  <a:lnTo>
                    <a:pt x="1853" y="56"/>
                  </a:lnTo>
                  <a:lnTo>
                    <a:pt x="1758" y="56"/>
                  </a:lnTo>
                  <a:lnTo>
                    <a:pt x="1758" y="80"/>
                  </a:lnTo>
                  <a:lnTo>
                    <a:pt x="1791" y="80"/>
                  </a:lnTo>
                  <a:lnTo>
                    <a:pt x="1791" y="180"/>
                  </a:lnTo>
                  <a:close/>
                  <a:moveTo>
                    <a:pt x="2041" y="76"/>
                  </a:moveTo>
                  <a:cubicBezTo>
                    <a:pt x="2061" y="76"/>
                    <a:pt x="2071" y="96"/>
                    <a:pt x="2071" y="118"/>
                  </a:cubicBezTo>
                  <a:cubicBezTo>
                    <a:pt x="2071" y="142"/>
                    <a:pt x="2061" y="160"/>
                    <a:pt x="2042" y="160"/>
                  </a:cubicBezTo>
                  <a:cubicBezTo>
                    <a:pt x="2023" y="160"/>
                    <a:pt x="2011" y="143"/>
                    <a:pt x="2011" y="119"/>
                  </a:cubicBezTo>
                  <a:cubicBezTo>
                    <a:pt x="2011" y="94"/>
                    <a:pt x="2022" y="76"/>
                    <a:pt x="2041" y="76"/>
                  </a:cubicBezTo>
                  <a:close/>
                  <a:moveTo>
                    <a:pt x="2040" y="182"/>
                  </a:moveTo>
                  <a:cubicBezTo>
                    <a:pt x="2076" y="182"/>
                    <a:pt x="2101" y="158"/>
                    <a:pt x="2101" y="117"/>
                  </a:cubicBezTo>
                  <a:cubicBezTo>
                    <a:pt x="2101" y="83"/>
                    <a:pt x="2080" y="54"/>
                    <a:pt x="2042" y="54"/>
                  </a:cubicBezTo>
                  <a:cubicBezTo>
                    <a:pt x="2006" y="54"/>
                    <a:pt x="1982" y="82"/>
                    <a:pt x="1982" y="119"/>
                  </a:cubicBezTo>
                  <a:cubicBezTo>
                    <a:pt x="1982" y="154"/>
                    <a:pt x="2003" y="182"/>
                    <a:pt x="2040" y="182"/>
                  </a:cubicBezTo>
                  <a:close/>
                  <a:moveTo>
                    <a:pt x="1563" y="121"/>
                  </a:moveTo>
                  <a:cubicBezTo>
                    <a:pt x="1566" y="120"/>
                    <a:pt x="1569" y="120"/>
                    <a:pt x="1573" y="120"/>
                  </a:cubicBezTo>
                  <a:cubicBezTo>
                    <a:pt x="1587" y="120"/>
                    <a:pt x="1598" y="126"/>
                    <a:pt x="1598" y="140"/>
                  </a:cubicBezTo>
                  <a:cubicBezTo>
                    <a:pt x="1598" y="154"/>
                    <a:pt x="1587" y="160"/>
                    <a:pt x="1573" y="160"/>
                  </a:cubicBezTo>
                  <a:cubicBezTo>
                    <a:pt x="1569" y="160"/>
                    <a:pt x="1566" y="160"/>
                    <a:pt x="1563" y="160"/>
                  </a:cubicBezTo>
                  <a:lnTo>
                    <a:pt x="1563" y="121"/>
                  </a:lnTo>
                  <a:close/>
                  <a:moveTo>
                    <a:pt x="1617" y="166"/>
                  </a:moveTo>
                  <a:cubicBezTo>
                    <a:pt x="1623" y="159"/>
                    <a:pt x="1627" y="150"/>
                    <a:pt x="1627" y="139"/>
                  </a:cubicBezTo>
                  <a:cubicBezTo>
                    <a:pt x="1627" y="111"/>
                    <a:pt x="1604" y="98"/>
                    <a:pt x="1578" y="98"/>
                  </a:cubicBezTo>
                  <a:cubicBezTo>
                    <a:pt x="1572" y="98"/>
                    <a:pt x="1567" y="99"/>
                    <a:pt x="1563" y="99"/>
                  </a:cubicBezTo>
                  <a:lnTo>
                    <a:pt x="1563" y="56"/>
                  </a:lnTo>
                  <a:lnTo>
                    <a:pt x="1535" y="56"/>
                  </a:lnTo>
                  <a:lnTo>
                    <a:pt x="1535" y="180"/>
                  </a:lnTo>
                  <a:cubicBezTo>
                    <a:pt x="1541" y="180"/>
                    <a:pt x="1551" y="181"/>
                    <a:pt x="1565" y="181"/>
                  </a:cubicBezTo>
                  <a:cubicBezTo>
                    <a:pt x="1584" y="181"/>
                    <a:pt x="1605" y="178"/>
                    <a:pt x="1617" y="166"/>
                  </a:cubicBezTo>
                  <a:close/>
                  <a:moveTo>
                    <a:pt x="1709" y="182"/>
                  </a:moveTo>
                  <a:cubicBezTo>
                    <a:pt x="1724" y="182"/>
                    <a:pt x="1735" y="179"/>
                    <a:pt x="1741" y="177"/>
                  </a:cubicBezTo>
                  <a:lnTo>
                    <a:pt x="1736" y="155"/>
                  </a:lnTo>
                  <a:cubicBezTo>
                    <a:pt x="1731" y="157"/>
                    <a:pt x="1721" y="159"/>
                    <a:pt x="1713" y="159"/>
                  </a:cubicBezTo>
                  <a:cubicBezTo>
                    <a:pt x="1688" y="159"/>
                    <a:pt x="1673" y="143"/>
                    <a:pt x="1673" y="118"/>
                  </a:cubicBezTo>
                  <a:cubicBezTo>
                    <a:pt x="1673" y="91"/>
                    <a:pt x="1691" y="77"/>
                    <a:pt x="1713" y="77"/>
                  </a:cubicBezTo>
                  <a:cubicBezTo>
                    <a:pt x="1723" y="77"/>
                    <a:pt x="1731" y="80"/>
                    <a:pt x="1736" y="82"/>
                  </a:cubicBezTo>
                  <a:lnTo>
                    <a:pt x="1742" y="60"/>
                  </a:lnTo>
                  <a:cubicBezTo>
                    <a:pt x="1737" y="57"/>
                    <a:pt x="1726" y="54"/>
                    <a:pt x="1712" y="54"/>
                  </a:cubicBezTo>
                  <a:cubicBezTo>
                    <a:pt x="1674" y="54"/>
                    <a:pt x="1644" y="78"/>
                    <a:pt x="1644" y="120"/>
                  </a:cubicBezTo>
                  <a:cubicBezTo>
                    <a:pt x="1644" y="155"/>
                    <a:pt x="1666" y="182"/>
                    <a:pt x="1709" y="182"/>
                  </a:cubicBezTo>
                  <a:close/>
                  <a:moveTo>
                    <a:pt x="1427" y="176"/>
                  </a:moveTo>
                  <a:cubicBezTo>
                    <a:pt x="1445" y="165"/>
                    <a:pt x="1450" y="140"/>
                    <a:pt x="1450" y="109"/>
                  </a:cubicBezTo>
                  <a:lnTo>
                    <a:pt x="1450" y="79"/>
                  </a:lnTo>
                  <a:lnTo>
                    <a:pt x="1478" y="79"/>
                  </a:lnTo>
                  <a:lnTo>
                    <a:pt x="1478" y="180"/>
                  </a:lnTo>
                  <a:lnTo>
                    <a:pt x="1506" y="180"/>
                  </a:lnTo>
                  <a:lnTo>
                    <a:pt x="1506" y="56"/>
                  </a:lnTo>
                  <a:lnTo>
                    <a:pt x="1422" y="56"/>
                  </a:lnTo>
                  <a:lnTo>
                    <a:pt x="1422" y="110"/>
                  </a:lnTo>
                  <a:cubicBezTo>
                    <a:pt x="1422" y="129"/>
                    <a:pt x="1420" y="145"/>
                    <a:pt x="1413" y="153"/>
                  </a:cubicBezTo>
                  <a:cubicBezTo>
                    <a:pt x="1410" y="156"/>
                    <a:pt x="1405" y="159"/>
                    <a:pt x="1399" y="160"/>
                  </a:cubicBezTo>
                  <a:lnTo>
                    <a:pt x="1402" y="182"/>
                  </a:lnTo>
                  <a:cubicBezTo>
                    <a:pt x="1412" y="182"/>
                    <a:pt x="1421" y="180"/>
                    <a:pt x="1427" y="1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pic>
        <p:nvPicPr>
          <p:cNvPr id="56322" name="Picture 2" descr="G:\2019\ПРОСВЕЩЕНИЕ\2020\август\августовка на переделку\Рисунок1.e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42" y="1655303"/>
            <a:ext cx="780452" cy="78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67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 bwMode="auto">
          <a:xfrm>
            <a:off x="1796537" y="99356"/>
            <a:ext cx="9837274" cy="630942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ts val="4160"/>
              </a:lnSpc>
            </a:pP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Примерная рабочая программа начального общего образования по математике</a:t>
            </a:r>
            <a:endParaRPr sz="2000" b="1" dirty="0">
              <a:solidFill>
                <a:srgbClr val="2D2B8D"/>
              </a:solidFill>
              <a:latin typeface="Calibri" pitchFamily="34" charset="0"/>
              <a:ea typeface="Open Sans Condensed" pitchFamily="34" charset="0"/>
              <a:cs typeface="Calibri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 bwMode="auto">
          <a:xfrm>
            <a:off x="746333" y="1148347"/>
            <a:ext cx="6167492" cy="506423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  <a:defRPr/>
            </a:pPr>
            <a:r>
              <a:rPr lang="ru-RU" sz="2000" b="1" dirty="0"/>
              <a:t>Основные особенности содержания примерной рабочей программы </a:t>
            </a:r>
          </a:p>
          <a:p>
            <a:pPr>
              <a:defRPr/>
            </a:pPr>
            <a:r>
              <a:rPr lang="ru-RU" sz="2000" dirty="0"/>
              <a:t>Значительный потенциал в развитии функциональной </a:t>
            </a:r>
            <a:r>
              <a:rPr lang="ru-RU" sz="2000" dirty="0" smtClean="0"/>
              <a:t>математической грамотности </a:t>
            </a:r>
            <a:r>
              <a:rPr lang="ru-RU" sz="2000" dirty="0"/>
              <a:t>младших школьников, которая характеризуется наличием у него опыта решения учебно-познавательных и </a:t>
            </a:r>
            <a:r>
              <a:rPr lang="ru-RU" sz="2000" dirty="0" smtClean="0"/>
              <a:t>учебно- практических </a:t>
            </a:r>
            <a:r>
              <a:rPr lang="ru-RU" sz="2000" dirty="0"/>
              <a:t>задач, построенных на понимании и </a:t>
            </a:r>
            <a:r>
              <a:rPr lang="ru-RU" sz="2000" dirty="0" smtClean="0"/>
              <a:t>применении математических </a:t>
            </a:r>
            <a:r>
              <a:rPr lang="ru-RU" sz="2000" dirty="0"/>
              <a:t>отношений («часть-целое», «</a:t>
            </a:r>
            <a:r>
              <a:rPr lang="ru-RU" sz="2000" dirty="0" smtClean="0"/>
              <a:t>больше- </a:t>
            </a:r>
            <a:r>
              <a:rPr lang="ru-RU" sz="2000" dirty="0"/>
              <a:t>меньше», «равно-неравно», «порядок»), смысла арифметических действий, зависимостей (работа, движение, продолжительность события).</a:t>
            </a:r>
          </a:p>
          <a:p>
            <a:pPr>
              <a:defRPr/>
            </a:pPr>
            <a:r>
              <a:rPr lang="ru-RU" sz="2000" dirty="0"/>
              <a:t>Содержание обучения в каждом классе завершается перечнем универсальных учебных действий (УУД) — познавательных, коммуникативных и регулятивных, которые возможно формировать средствами учебного предмета «Математика» с учётом возрастных особенностей младших школьников</a:t>
            </a:r>
          </a:p>
          <a:p>
            <a:pPr>
              <a:defRPr/>
            </a:pPr>
            <a:r>
              <a:rPr lang="ru-RU" sz="2000" dirty="0"/>
              <a:t>В познавательных универсальных учебных действиях выделен специальный раздел «Работа с информацией»</a:t>
            </a:r>
          </a:p>
          <a:p>
            <a:pPr>
              <a:defRPr/>
            </a:pPr>
            <a:r>
              <a:rPr lang="ru-RU" sz="2000" dirty="0"/>
              <a:t>Выделен специальный подраздел в </a:t>
            </a:r>
            <a:r>
              <a:rPr lang="ru-RU" sz="2000" dirty="0" err="1"/>
              <a:t>метапредметных</a:t>
            </a:r>
            <a:r>
              <a:rPr lang="ru-RU" sz="2000" dirty="0"/>
              <a:t> результатах: совместная деятельность</a:t>
            </a:r>
          </a:p>
          <a:p>
            <a:pPr>
              <a:defRPr/>
            </a:pPr>
            <a:r>
              <a:rPr lang="ru-RU" sz="2000" dirty="0"/>
              <a:t>Распределены предметные результаты по годам обучения </a:t>
            </a:r>
          </a:p>
          <a:p>
            <a:pPr marL="0" indent="0">
              <a:buNone/>
              <a:defRPr/>
            </a:pPr>
            <a:endParaRPr lang="ru-RU" sz="2000" dirty="0"/>
          </a:p>
          <a:p>
            <a:pPr marL="0" indent="0">
              <a:buFont typeface="Arial"/>
              <a:buNone/>
              <a:defRPr/>
            </a:pPr>
            <a:endParaRPr lang="ru-RU" sz="2000" dirty="0"/>
          </a:p>
        </p:txBody>
      </p:sp>
      <p:sp>
        <p:nvSpPr>
          <p:cNvPr id="9" name="Прямоугольник 37"/>
          <p:cNvSpPr/>
          <p:nvPr/>
        </p:nvSpPr>
        <p:spPr bwMode="auto">
          <a:xfrm>
            <a:off x="0" y="6615411"/>
            <a:ext cx="2718262" cy="16318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0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© АО «Издательство «Просвещение», </a:t>
            </a:r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cs typeface="Times New Roman"/>
              </a:rPr>
              <a:t>2022</a:t>
            </a:r>
            <a:endParaRPr lang="ru-RU" sz="1000" dirty="0">
              <a:solidFill>
                <a:schemeClr val="bg1">
                  <a:lumMod val="65000"/>
                </a:schemeClr>
              </a:solidFill>
              <a:cs typeface="Times New Roman"/>
            </a:endParaRPr>
          </a:p>
        </p:txBody>
      </p:sp>
      <p:grpSp>
        <p:nvGrpSpPr>
          <p:cNvPr id="10" name="Группа 10"/>
          <p:cNvGrpSpPr/>
          <p:nvPr/>
        </p:nvGrpSpPr>
        <p:grpSpPr bwMode="auto">
          <a:xfrm>
            <a:off x="240697" y="194745"/>
            <a:ext cx="1268960" cy="438775"/>
            <a:chOff x="254664" y="195486"/>
            <a:chExt cx="951720" cy="329081"/>
          </a:xfrm>
        </p:grpSpPr>
        <p:sp>
          <p:nvSpPr>
            <p:cNvPr id="11" name="Freeform 6"/>
            <p:cNvSpPr/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 extrusionOk="0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 extrusionOk="0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254664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 extrusionOk="0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9"/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 extrusionOk="0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0"/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 extrusionOk="0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 extrusionOk="0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2"/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 extrusionOk="0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3"/>
            <p:cNvSpPr/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 extrusionOk="0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4"/>
            <p:cNvSpPr/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 extrusionOk="0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5"/>
            <p:cNvSpPr/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 extrusionOk="0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 extrusionOk="0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 extrusionOk="0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5" name="Прямая соединительная линия 25"/>
          <p:cNvCxnSpPr>
            <a:cxnSpLocks/>
          </p:cNvCxnSpPr>
          <p:nvPr/>
        </p:nvCxnSpPr>
        <p:spPr bwMode="auto">
          <a:xfrm>
            <a:off x="1753355" y="-2967"/>
            <a:ext cx="0" cy="604266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86535" y="980728"/>
            <a:ext cx="2831893" cy="4345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Прямоугольник 25"/>
          <p:cNvSpPr/>
          <p:nvPr/>
        </p:nvSpPr>
        <p:spPr>
          <a:xfrm>
            <a:off x="7968997" y="5561630"/>
            <a:ext cx="2319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clck.ru/abzWh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247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 bwMode="auto">
          <a:xfrm>
            <a:off x="1796537" y="31633"/>
            <a:ext cx="10039663" cy="630942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ts val="4160"/>
              </a:lnSpc>
            </a:pP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Примерная рабочая программа начального общего образования по русскому языку</a:t>
            </a:r>
            <a:endParaRPr sz="2000" b="1" dirty="0">
              <a:solidFill>
                <a:srgbClr val="2D2B8D"/>
              </a:solidFill>
              <a:latin typeface="Calibri" pitchFamily="34" charset="0"/>
              <a:ea typeface="Open Sans Condensed" pitchFamily="34" charset="0"/>
              <a:cs typeface="Calibri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 bwMode="auto">
          <a:xfrm>
            <a:off x="638379" y="1264928"/>
            <a:ext cx="604376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ru-RU" sz="2000" b="1" dirty="0"/>
              <a:t>Основные </a:t>
            </a:r>
            <a:r>
              <a:rPr lang="ru-RU" sz="2000" b="1" dirty="0" smtClean="0"/>
              <a:t>особенности содержания примерной </a:t>
            </a:r>
            <a:r>
              <a:rPr lang="ru-RU" sz="2000" b="1" dirty="0"/>
              <a:t>рабочей программы </a:t>
            </a:r>
            <a:endParaRPr lang="ru-RU" sz="2000" b="1" dirty="0" smtClean="0"/>
          </a:p>
          <a:p>
            <a:pPr>
              <a:defRPr/>
            </a:pPr>
            <a:r>
              <a:rPr lang="ru-RU" sz="2000" dirty="0" smtClean="0"/>
              <a:t>Значительный потенциал </a:t>
            </a:r>
            <a:r>
              <a:rPr lang="ru-RU" sz="2000" dirty="0"/>
              <a:t>в развитии функциональной грамотности младших </a:t>
            </a:r>
            <a:r>
              <a:rPr lang="ru-RU" sz="2000" dirty="0" smtClean="0"/>
              <a:t>школьников</a:t>
            </a:r>
          </a:p>
          <a:p>
            <a:pPr>
              <a:defRPr/>
            </a:pPr>
            <a:r>
              <a:rPr lang="ru-RU" sz="2000" dirty="0" smtClean="0"/>
              <a:t>Личностные </a:t>
            </a:r>
            <a:r>
              <a:rPr lang="ru-RU" sz="2000" dirty="0"/>
              <a:t>и </a:t>
            </a:r>
            <a:r>
              <a:rPr lang="ru-RU" sz="2000" dirty="0" err="1"/>
              <a:t>метапредметные</a:t>
            </a:r>
            <a:r>
              <a:rPr lang="ru-RU" sz="2000" dirty="0"/>
              <a:t> результаты представлены с учётом методических традиций и особенностей преподавания русского языка в начальной школе</a:t>
            </a:r>
          </a:p>
          <a:p>
            <a:pPr>
              <a:defRPr/>
            </a:pPr>
            <a:r>
              <a:rPr lang="ru-RU" sz="2000" dirty="0" smtClean="0"/>
              <a:t>Центральной </a:t>
            </a:r>
            <a:r>
              <a:rPr lang="ru-RU" sz="2000" dirty="0"/>
              <a:t>идеей конструирования содержания и планируемых результатов обучения является признание равной значимости работы по изучению системы языка и работы по совершенствованию речи младших школьников.</a:t>
            </a:r>
          </a:p>
          <a:p>
            <a:pPr>
              <a:defRPr/>
            </a:pPr>
            <a:r>
              <a:rPr lang="ru-RU" sz="2000" dirty="0" smtClean="0"/>
              <a:t>Выделен </a:t>
            </a:r>
            <a:r>
              <a:rPr lang="ru-RU" sz="2000" dirty="0"/>
              <a:t>специальный подраздел в </a:t>
            </a:r>
            <a:r>
              <a:rPr lang="ru-RU" sz="2000" dirty="0" err="1"/>
              <a:t>метапредметных</a:t>
            </a:r>
            <a:r>
              <a:rPr lang="ru-RU" sz="2000" dirty="0"/>
              <a:t> результатах: совместная деятельность</a:t>
            </a:r>
          </a:p>
          <a:p>
            <a:pPr>
              <a:defRPr/>
            </a:pPr>
            <a:r>
              <a:rPr lang="ru-RU" sz="2000" dirty="0"/>
              <a:t>Распределены предметные результаты по годам обучения </a:t>
            </a:r>
          </a:p>
          <a:p>
            <a:pPr marL="0" indent="0">
              <a:buNone/>
              <a:defRPr/>
            </a:pPr>
            <a:endParaRPr lang="ru-RU" sz="2000" dirty="0"/>
          </a:p>
        </p:txBody>
      </p:sp>
      <p:sp>
        <p:nvSpPr>
          <p:cNvPr id="7" name="Прямоугольник 7"/>
          <p:cNvSpPr/>
          <p:nvPr/>
        </p:nvSpPr>
        <p:spPr bwMode="auto">
          <a:xfrm>
            <a:off x="8494564" y="5454956"/>
            <a:ext cx="238328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000" spc="-19" dirty="0">
                <a:ln w="0"/>
                <a:solidFill>
                  <a:srgbClr val="2D2B8D"/>
                </a:solidFill>
                <a:latin typeface="+mj-lt"/>
                <a:ea typeface="+mj-lt"/>
                <a:cs typeface="+mj-lt"/>
                <a:hlinkClick r:id="rId2"/>
              </a:rPr>
              <a:t>https://</a:t>
            </a:r>
            <a:r>
              <a:rPr lang="en-US" sz="2000" spc="-19" dirty="0" smtClean="0">
                <a:ln w="0"/>
                <a:solidFill>
                  <a:srgbClr val="2D2B8D"/>
                </a:solidFill>
                <a:latin typeface="+mj-lt"/>
                <a:ea typeface="+mj-lt"/>
                <a:cs typeface="+mj-lt"/>
                <a:hlinkClick r:id="rId2"/>
              </a:rPr>
              <a:t>clck.ru/ZRbah</a:t>
            </a:r>
            <a:r>
              <a:rPr lang="ru-RU" sz="2000" spc="-19" dirty="0" smtClean="0">
                <a:ln w="0"/>
                <a:solidFill>
                  <a:srgbClr val="2D2B8D"/>
                </a:solidFill>
                <a:latin typeface="+mj-lt"/>
                <a:ea typeface="+mj-lt"/>
                <a:cs typeface="+mj-lt"/>
              </a:rPr>
              <a:t> </a:t>
            </a:r>
            <a:endParaRPr lang="ru-RU" sz="2000" b="0" i="0" u="none" strike="noStrike" cap="none" spc="-19" dirty="0">
              <a:ln w="0"/>
              <a:solidFill>
                <a:srgbClr val="2D2B8D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8" name="Прямоугольник 8"/>
          <p:cNvSpPr/>
          <p:nvPr/>
        </p:nvSpPr>
        <p:spPr bwMode="auto">
          <a:xfrm>
            <a:off x="6918593" y="3382178"/>
            <a:ext cx="3591499" cy="1333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37"/>
          <p:cNvSpPr/>
          <p:nvPr/>
        </p:nvSpPr>
        <p:spPr bwMode="auto">
          <a:xfrm>
            <a:off x="0" y="6615411"/>
            <a:ext cx="2718262" cy="16318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0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© АО «Издательство «Просвещение», </a:t>
            </a:r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cs typeface="Times New Roman"/>
              </a:rPr>
              <a:t>2022</a:t>
            </a:r>
            <a:endParaRPr lang="ru-RU" sz="1000" dirty="0">
              <a:solidFill>
                <a:schemeClr val="bg1">
                  <a:lumMod val="65000"/>
                </a:schemeClr>
              </a:solidFill>
              <a:cs typeface="Times New Roman"/>
            </a:endParaRPr>
          </a:p>
        </p:txBody>
      </p:sp>
      <p:grpSp>
        <p:nvGrpSpPr>
          <p:cNvPr id="10" name="Группа 10"/>
          <p:cNvGrpSpPr/>
          <p:nvPr/>
        </p:nvGrpSpPr>
        <p:grpSpPr bwMode="auto">
          <a:xfrm>
            <a:off x="240697" y="194745"/>
            <a:ext cx="1268960" cy="438775"/>
            <a:chOff x="254664" y="195486"/>
            <a:chExt cx="951720" cy="329081"/>
          </a:xfrm>
        </p:grpSpPr>
        <p:sp>
          <p:nvSpPr>
            <p:cNvPr id="11" name="Freeform 6"/>
            <p:cNvSpPr/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 extrusionOk="0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 extrusionOk="0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254664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 extrusionOk="0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9"/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 extrusionOk="0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0"/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 extrusionOk="0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 extrusionOk="0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2"/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 extrusionOk="0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3"/>
            <p:cNvSpPr/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 extrusionOk="0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4"/>
            <p:cNvSpPr/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 extrusionOk="0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5"/>
            <p:cNvSpPr/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 extrusionOk="0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 extrusionOk="0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 extrusionOk="0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5" name="Прямая соединительная линия 25"/>
          <p:cNvCxnSpPr>
            <a:cxnSpLocks/>
          </p:cNvCxnSpPr>
          <p:nvPr/>
        </p:nvCxnSpPr>
        <p:spPr bwMode="auto">
          <a:xfrm>
            <a:off x="1753355" y="-2967"/>
            <a:ext cx="0" cy="604266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Объект 2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129" t="2045" r="3341" b="1863"/>
          <a:stretch/>
        </p:blipFill>
        <p:spPr>
          <a:xfrm>
            <a:off x="8113222" y="1030778"/>
            <a:ext cx="2685012" cy="4181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587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 bwMode="auto">
          <a:xfrm>
            <a:off x="1753355" y="24451"/>
            <a:ext cx="10473923" cy="630942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ts val="4160"/>
              </a:lnSpc>
            </a:pP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Примерная рабочая программа основного общего образования по окружающему </a:t>
            </a:r>
            <a:r>
              <a:rPr lang="ru-RU" sz="2000" b="1" dirty="0" smtClean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миру</a:t>
            </a:r>
            <a:endParaRPr sz="2000" b="1" dirty="0">
              <a:solidFill>
                <a:srgbClr val="2D2B8D"/>
              </a:solidFill>
              <a:latin typeface="Calibri" pitchFamily="34" charset="0"/>
              <a:ea typeface="Open Sans Condensed" pitchFamily="34" charset="0"/>
              <a:cs typeface="Calibri" pitchFamily="34" charset="0"/>
            </a:endParaRPr>
          </a:p>
        </p:txBody>
      </p:sp>
      <p:sp>
        <p:nvSpPr>
          <p:cNvPr id="7" name="Прямоугольник 7"/>
          <p:cNvSpPr/>
          <p:nvPr/>
        </p:nvSpPr>
        <p:spPr bwMode="auto">
          <a:xfrm>
            <a:off x="7608042" y="5776852"/>
            <a:ext cx="280843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000" spc="-19" dirty="0">
                <a:ln w="0"/>
                <a:solidFill>
                  <a:srgbClr val="2D2B8D"/>
                </a:solidFill>
                <a:latin typeface="+mj-lt"/>
                <a:ea typeface="+mj-lt"/>
                <a:cs typeface="+mj-lt"/>
                <a:hlinkClick r:id="rId2"/>
              </a:rPr>
              <a:t>https://</a:t>
            </a:r>
            <a:r>
              <a:rPr lang="en-US" sz="2000" spc="-19" dirty="0" smtClean="0">
                <a:ln w="0"/>
                <a:solidFill>
                  <a:srgbClr val="2D2B8D"/>
                </a:solidFill>
                <a:latin typeface="+mj-lt"/>
                <a:ea typeface="+mj-lt"/>
                <a:cs typeface="+mj-lt"/>
                <a:hlinkClick r:id="rId2"/>
              </a:rPr>
              <a:t>clck.ru/Ze57F</a:t>
            </a:r>
            <a:endParaRPr lang="ru-RU" sz="2000" spc="-19" dirty="0" smtClean="0">
              <a:ln w="0"/>
              <a:solidFill>
                <a:srgbClr val="2D2B8D"/>
              </a:solidFill>
              <a:latin typeface="+mj-lt"/>
              <a:ea typeface="+mj-lt"/>
              <a:cs typeface="+mj-lt"/>
            </a:endParaRPr>
          </a:p>
          <a:p>
            <a:pPr algn="ctr">
              <a:defRPr/>
            </a:pPr>
            <a:r>
              <a:rPr lang="ru-RU" sz="2000" spc="-19" dirty="0" smtClean="0">
                <a:ln w="0"/>
                <a:solidFill>
                  <a:srgbClr val="2D2B8D"/>
                </a:solidFill>
                <a:latin typeface="+mj-lt"/>
                <a:ea typeface="+mj-lt"/>
                <a:cs typeface="+mj-lt"/>
              </a:rPr>
              <a:t> </a:t>
            </a:r>
            <a:endParaRPr lang="ru-RU" sz="2000" b="0" i="0" u="none" strike="noStrike" cap="none" spc="-19" dirty="0">
              <a:ln w="0"/>
              <a:solidFill>
                <a:srgbClr val="2D2B8D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9" name="Прямоугольник 37"/>
          <p:cNvSpPr/>
          <p:nvPr/>
        </p:nvSpPr>
        <p:spPr bwMode="auto">
          <a:xfrm>
            <a:off x="0" y="6615411"/>
            <a:ext cx="2718262" cy="16318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0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© АО «Издательство «Просвещение», </a:t>
            </a:r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cs typeface="Times New Roman"/>
              </a:rPr>
              <a:t>2022</a:t>
            </a:r>
            <a:endParaRPr lang="ru-RU" sz="1000" dirty="0">
              <a:solidFill>
                <a:schemeClr val="bg1">
                  <a:lumMod val="65000"/>
                </a:schemeClr>
              </a:solidFill>
              <a:cs typeface="Times New Roman"/>
            </a:endParaRPr>
          </a:p>
        </p:txBody>
      </p:sp>
      <p:grpSp>
        <p:nvGrpSpPr>
          <p:cNvPr id="10" name="Группа 10"/>
          <p:cNvGrpSpPr/>
          <p:nvPr/>
        </p:nvGrpSpPr>
        <p:grpSpPr bwMode="auto">
          <a:xfrm>
            <a:off x="240697" y="194745"/>
            <a:ext cx="1268960" cy="438775"/>
            <a:chOff x="254664" y="195486"/>
            <a:chExt cx="951720" cy="329081"/>
          </a:xfrm>
        </p:grpSpPr>
        <p:sp>
          <p:nvSpPr>
            <p:cNvPr id="11" name="Freeform 6"/>
            <p:cNvSpPr/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 extrusionOk="0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 extrusionOk="0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254664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 extrusionOk="0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9"/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 extrusionOk="0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0"/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 extrusionOk="0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 extrusionOk="0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2"/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 extrusionOk="0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3"/>
            <p:cNvSpPr/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 extrusionOk="0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4"/>
            <p:cNvSpPr/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 extrusionOk="0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5"/>
            <p:cNvSpPr/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 extrusionOk="0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 extrusionOk="0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 extrusionOk="0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5" name="Прямая соединительная линия 25"/>
          <p:cNvCxnSpPr>
            <a:cxnSpLocks/>
          </p:cNvCxnSpPr>
          <p:nvPr/>
        </p:nvCxnSpPr>
        <p:spPr bwMode="auto">
          <a:xfrm>
            <a:off x="1753355" y="-2967"/>
            <a:ext cx="0" cy="604266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59426" y="1228178"/>
            <a:ext cx="3305667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Объект 4"/>
          <p:cNvSpPr>
            <a:spLocks noGrp="1"/>
          </p:cNvSpPr>
          <p:nvPr>
            <p:ph sz="half" idx="1"/>
          </p:nvPr>
        </p:nvSpPr>
        <p:spPr bwMode="auto">
          <a:xfrm>
            <a:off x="685042" y="1253330"/>
            <a:ext cx="4978910" cy="4767957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ru-RU" sz="1800" b="1" dirty="0"/>
              <a:t>Основные особенности  содержания примерной рабочей программы </a:t>
            </a:r>
          </a:p>
          <a:p>
            <a:pPr>
              <a:defRPr/>
            </a:pPr>
            <a:r>
              <a:rPr lang="ru-RU" sz="2000" dirty="0" smtClean="0"/>
              <a:t>Соотнесены личностные и </a:t>
            </a:r>
            <a:r>
              <a:rPr lang="ru-RU" sz="2000" dirty="0" err="1" smtClean="0"/>
              <a:t>метапредметные</a:t>
            </a:r>
            <a:r>
              <a:rPr lang="ru-RU" sz="2000" dirty="0" smtClean="0"/>
              <a:t> результаты со спецификой предметного содержания </a:t>
            </a:r>
          </a:p>
          <a:p>
            <a:pPr>
              <a:defRPr/>
            </a:pPr>
            <a:r>
              <a:rPr lang="ru-RU" sz="2000" dirty="0" smtClean="0"/>
              <a:t>Содержание </a:t>
            </a:r>
            <a:r>
              <a:rPr lang="ru-RU" sz="2000" dirty="0"/>
              <a:t>курса «Окружающий мир» </a:t>
            </a:r>
            <a:r>
              <a:rPr lang="ru-RU" sz="2000" dirty="0" smtClean="0"/>
              <a:t>ориентировано  на раскрытие </a:t>
            </a:r>
            <a:r>
              <a:rPr lang="ru-RU" sz="2000" dirty="0"/>
              <a:t>роли человека в природе и </a:t>
            </a:r>
            <a:r>
              <a:rPr lang="ru-RU" sz="2000" dirty="0" smtClean="0"/>
              <a:t>обществе, освоение </a:t>
            </a:r>
            <a:r>
              <a:rPr lang="ru-RU" sz="2000" dirty="0"/>
              <a:t>общечеловеческих ценностей взаимодействия в системах «Человек и природа», «Человек и общество», «Человек и другие люди», «Человек и его самость», «Человек и познание»</a:t>
            </a:r>
            <a:endParaRPr lang="ru-RU" sz="2000" dirty="0" smtClean="0"/>
          </a:p>
          <a:p>
            <a:pPr>
              <a:defRPr/>
            </a:pPr>
            <a:r>
              <a:rPr lang="ru-RU" sz="2000" dirty="0" smtClean="0"/>
              <a:t>Выделен специальный подраздел в </a:t>
            </a:r>
            <a:r>
              <a:rPr lang="ru-RU" sz="2000" dirty="0" err="1" smtClean="0"/>
              <a:t>метапредметных</a:t>
            </a:r>
            <a:r>
              <a:rPr lang="ru-RU" sz="2000" dirty="0" smtClean="0"/>
              <a:t> результатах: совместная деятельность</a:t>
            </a:r>
          </a:p>
          <a:p>
            <a:pPr>
              <a:defRPr/>
            </a:pPr>
            <a:r>
              <a:rPr lang="ru-RU" sz="2000" dirty="0" smtClean="0"/>
              <a:t>Распределены предметные результаты по годам обучения </a:t>
            </a:r>
          </a:p>
          <a:p>
            <a:pPr>
              <a:defRPr/>
            </a:pPr>
            <a:endParaRPr lang="ru-RU" sz="2000" dirty="0" smtClean="0"/>
          </a:p>
          <a:p>
            <a:pPr marL="0" indent="0">
              <a:buNone/>
              <a:defRPr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9364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2"/>
            <a:ext cx="12192000" cy="97559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335361" y="231397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</p:grp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1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54">
              <a:defRPr/>
            </a:pPr>
            <a: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© ГК «Просвещение», 2022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79794" y="785444"/>
            <a:ext cx="1141683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1770318" y="97179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одзаголовок 2"/>
          <p:cNvSpPr txBox="1">
            <a:spLocks/>
          </p:cNvSpPr>
          <p:nvPr/>
        </p:nvSpPr>
        <p:spPr>
          <a:xfrm>
            <a:off x="1895426" y="266144"/>
            <a:ext cx="10760784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000" b="1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defRPr>
            </a:lvl1pPr>
          </a:lstStyle>
          <a:p>
            <a:r>
              <a:rPr lang="ru-RU" dirty="0"/>
              <a:t>СИСТЕМА «ШКОЛА РОССИИ»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918662" y="1918846"/>
            <a:ext cx="5162203" cy="34817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232" tIns="45616" rIns="91232" bIns="45616">
            <a:spAutoFit/>
          </a:bodyPr>
          <a:lstStyle/>
          <a:p>
            <a:pPr>
              <a:lnSpc>
                <a:spcPct val="115000"/>
              </a:lnSpc>
              <a:spcBef>
                <a:spcPct val="0"/>
              </a:spcBef>
              <a:defRPr/>
            </a:pPr>
            <a:endParaRPr lang="ru-RU" altLang="ru-RU" sz="14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defTabSz="914377">
              <a:spcBef>
                <a:spcPts val="1067"/>
              </a:spcBef>
              <a:buClr>
                <a:srgbClr val="0073B8"/>
              </a:buClr>
              <a:buSzPct val="66000"/>
              <a:defRPr/>
            </a:pPr>
            <a:endParaRPr lang="ru-RU" sz="1400" dirty="0" smtClean="0">
              <a:solidFill>
                <a:schemeClr val="tx1">
                  <a:lumMod val="85000"/>
                  <a:lumOff val="15000"/>
                </a:schemeClr>
              </a:solidFill>
              <a:ea typeface="Open Sans" pitchFamily="34" charset="0"/>
              <a:cs typeface="Open Sans" pitchFamily="34" charset="0"/>
            </a:endParaRPr>
          </a:p>
          <a:p>
            <a:pPr marL="285750" indent="-285750" defTabSz="914377"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Освоение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знаний, умений и навыков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и формирование УУД через активные методы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обучения</a:t>
            </a:r>
          </a:p>
          <a:p>
            <a:pPr marL="285750" indent="-285750" defTabSz="914377"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endParaRPr lang="en-US" sz="1400" dirty="0" smtClean="0">
              <a:solidFill>
                <a:schemeClr val="tx1">
                  <a:lumMod val="85000"/>
                  <a:lumOff val="15000"/>
                </a:schemeClr>
              </a:solidFill>
              <a:ea typeface="Open Sans" pitchFamily="34" charset="0"/>
              <a:cs typeface="Open Sans" pitchFamily="34" charset="0"/>
            </a:endParaRPr>
          </a:p>
          <a:p>
            <a:pPr marL="285750" indent="-285750" defTabSz="914377"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Обеспечение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поддержания познавательной мотивации, интереса к самостоятельной 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деятельности</a:t>
            </a:r>
          </a:p>
          <a:p>
            <a:pPr defTabSz="914377">
              <a:spcBef>
                <a:spcPts val="1067"/>
              </a:spcBef>
              <a:buClr>
                <a:srgbClr val="0073B8"/>
              </a:buClr>
              <a:buSzPct val="66000"/>
              <a:defRPr/>
            </a:pPr>
            <a:endParaRPr lang="ru-RU" sz="1400" dirty="0" smtClean="0">
              <a:solidFill>
                <a:schemeClr val="tx1">
                  <a:lumMod val="85000"/>
                  <a:lumOff val="15000"/>
                </a:schemeClr>
              </a:solidFill>
              <a:ea typeface="Open Sans" pitchFamily="34" charset="0"/>
              <a:cs typeface="Open Sans" pitchFamily="34" charset="0"/>
            </a:endParaRPr>
          </a:p>
          <a:p>
            <a:pPr marL="285750" indent="-285750" defTabSz="914377"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Успешное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обучение детей с разными стартовыми возможностями</a:t>
            </a:r>
          </a:p>
          <a:p>
            <a:pPr defTabSz="914377">
              <a:spcBef>
                <a:spcPts val="1067"/>
              </a:spcBef>
              <a:buClr>
                <a:srgbClr val="0073B8"/>
              </a:buClr>
              <a:buSzPct val="66000"/>
              <a:defRPr/>
            </a:pPr>
            <a:endParaRPr lang="en-US" sz="1400" dirty="0" smtClean="0">
              <a:solidFill>
                <a:schemeClr val="tx1">
                  <a:lumMod val="85000"/>
                  <a:lumOff val="15000"/>
                </a:schemeClr>
              </a:solidFill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29" name="Picture 5" descr="C:\Users\AZueva\Desktop\НОВЫЕ обложки\ШР\1 кл\OM ShRos 1_1 Cover__N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31" y="4769951"/>
            <a:ext cx="1138460" cy="1422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Изображение Русский язык. 4 класс. В 2-х ч. Ч.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659" y="1054096"/>
            <a:ext cx="1084645" cy="1452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Изображение Математика. 4 класс. В 2-х ч. Ч.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517" y="2928489"/>
            <a:ext cx="1163763" cy="1403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Изображение Окружающий мир. 4 класс. В 2-х ч. Ч.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569" y="4769950"/>
            <a:ext cx="1062689" cy="1422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 descr="Изображение Технология. 1 класс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153" y="4733534"/>
            <a:ext cx="1157414" cy="1422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4" descr="Изображение Технология. 4 класс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659" y="4733534"/>
            <a:ext cx="1180595" cy="1422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C:\Users\AZueva\Desktop\НОВЫЕ обложки\ШР\1 кл\Goreckiy Azbuka-1-Cove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67" y="1103145"/>
            <a:ext cx="1094605" cy="1422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C:\Users\AZueva\Desktop\НОВЫЕ обложки\ШР\1 кл\Kanakina-Rus-1-Cover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573" y="1062934"/>
            <a:ext cx="1131792" cy="1452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" descr="C:\Users\AZueva\Desktop\НОВЫЕ обложки\ШР\1 кл\LCH-1-1-Cover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2" y="2909440"/>
            <a:ext cx="1103798" cy="1422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Изображение Литературное чтение. 4 класс. В 2-х ч. Ч. 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531" y="2913988"/>
            <a:ext cx="1098766" cy="1432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C:\Users\AZueva\Desktop\НОВЫЕ обложки\ШР\1 кл\Moro_1-1_Cover_NO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469" y="2928489"/>
            <a:ext cx="1131792" cy="1422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рямоугольник 58"/>
          <p:cNvSpPr/>
          <p:nvPr/>
        </p:nvSpPr>
        <p:spPr>
          <a:xfrm>
            <a:off x="5847103" y="1084831"/>
            <a:ext cx="59985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ЛУЧШИЕ ТРАДИЦИИ РОССИЙСКОГО ОБРАЗОВАНИЯ </a:t>
            </a:r>
            <a:r>
              <a:rPr lang="ru-RU" sz="2000" b="1" dirty="0" smtClean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И </a:t>
            </a: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ПРОВЕРЕННЫЕ ПРАКТИКОЙ ИННОВАЦИИ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702954" y="2637596"/>
            <a:ext cx="17059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54">
              <a:defRPr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№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ФПУ: 1.1.1.1.1.1.1 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2686339" y="2621956"/>
            <a:ext cx="244261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54">
              <a:defRPr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№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ФПУ: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1.1.1.1.1.1.2 – 1.1.1.1.1.1.5  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116733" y="4420276"/>
            <a:ext cx="244261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54">
              <a:defRPr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№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ФПУ: 1.1.1.3.1.8.1 –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1.1.1.3.1.8.4  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100640" y="6291519"/>
            <a:ext cx="244261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54">
              <a:defRPr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№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ФПУ: 1.1.1.7.1.4.1 –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1.1.1.7.1.4.4 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674119" y="6292103"/>
            <a:ext cx="244261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54">
              <a:defRPr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№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ФПУ: 1.1.1.4.1.3.1 –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1.1.1.4.1.3.4 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688855" y="4422738"/>
            <a:ext cx="244261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54">
              <a:defRPr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№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ФПУ: 1.1.1.1.2.2.1 –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1.1.1.1.2.2.4  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458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933119" y="-29643"/>
            <a:ext cx="9000000" cy="630942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ts val="4160"/>
              </a:lnSpc>
            </a:pP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Соответствие содержания учебника разделам примерной рабочей программы</a:t>
            </a:r>
            <a:endParaRPr sz="2000" b="1" dirty="0">
              <a:solidFill>
                <a:srgbClr val="2D2B8D"/>
              </a:solidFill>
              <a:latin typeface="Calibri" pitchFamily="34" charset="0"/>
              <a:ea typeface="Open Sans Condensed" pitchFamily="34" charset="0"/>
              <a:cs typeface="Calibri" pitchFamily="34" charset="0"/>
            </a:endParaRPr>
          </a:p>
        </p:txBody>
      </p:sp>
      <p:sp>
        <p:nvSpPr>
          <p:cNvPr id="6" name="Прямоугольник 37"/>
          <p:cNvSpPr/>
          <p:nvPr/>
        </p:nvSpPr>
        <p:spPr bwMode="auto">
          <a:xfrm>
            <a:off x="0" y="6615410"/>
            <a:ext cx="2718261" cy="16318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0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© АО «Издательство «Просвещение», </a:t>
            </a:r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cs typeface="Times New Roman"/>
              </a:rPr>
              <a:t>2022</a:t>
            </a:r>
            <a:endParaRPr dirty="0"/>
          </a:p>
        </p:txBody>
      </p:sp>
      <p:grpSp>
        <p:nvGrpSpPr>
          <p:cNvPr id="7" name="Группа 7"/>
          <p:cNvGrpSpPr/>
          <p:nvPr/>
        </p:nvGrpSpPr>
        <p:grpSpPr bwMode="auto">
          <a:xfrm>
            <a:off x="240696" y="194744"/>
            <a:ext cx="1268959" cy="438774"/>
            <a:chOff x="254664" y="195485"/>
            <a:chExt cx="951719" cy="329080"/>
          </a:xfrm>
        </p:grpSpPr>
        <p:sp>
          <p:nvSpPr>
            <p:cNvPr id="8" name="Freeform 6"/>
            <p:cNvSpPr/>
            <p:nvPr/>
          </p:nvSpPr>
          <p:spPr bwMode="auto">
            <a:xfrm>
              <a:off x="257798" y="350100"/>
              <a:ext cx="362509" cy="20893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 extrusionOk="0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839695" y="350100"/>
              <a:ext cx="362509" cy="20893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 extrusionOk="0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254664" y="425319"/>
              <a:ext cx="82531" cy="7730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 extrusionOk="0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351821" y="425319"/>
              <a:ext cx="56413" cy="77307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 extrusionOk="0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423905" y="424274"/>
              <a:ext cx="76262" cy="79396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 extrusionOk="0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517928" y="424274"/>
              <a:ext cx="69993" cy="79396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 extrusionOk="0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603594" y="425319"/>
              <a:ext cx="60591" cy="77307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 extrusionOk="0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681945" y="425319"/>
              <a:ext cx="56413" cy="77307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 extrusionOk="0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754030" y="425319"/>
              <a:ext cx="119095" cy="99246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 extrusionOk="0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884617" y="425319"/>
              <a:ext cx="57457" cy="77307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 extrusionOk="0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957746" y="425319"/>
              <a:ext cx="81486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1052814" y="425319"/>
              <a:ext cx="82531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/>
            <p:nvPr/>
          </p:nvSpPr>
          <p:spPr bwMode="auto">
            <a:xfrm>
              <a:off x="1147881" y="425319"/>
              <a:ext cx="58502" cy="77307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 extrusionOk="0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654784" y="195485"/>
              <a:ext cx="151480" cy="19117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 extrusionOk="0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2" name="Прямая соединительная линия 23"/>
          <p:cNvCxnSpPr>
            <a:cxnSpLocks/>
          </p:cNvCxnSpPr>
          <p:nvPr/>
        </p:nvCxnSpPr>
        <p:spPr bwMode="auto">
          <a:xfrm>
            <a:off x="1753354" y="-2966"/>
            <a:ext cx="0" cy="604265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1434032"/>
              </p:ext>
            </p:extLst>
          </p:nvPr>
        </p:nvGraphicFramePr>
        <p:xfrm>
          <a:off x="1504083" y="456476"/>
          <a:ext cx="10557324" cy="63515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50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4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2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083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Содержание учебника 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Примерная рабочая программа  по предмету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Комментарий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0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Развитие речи. </a:t>
                      </a:r>
                      <a:endParaRPr lang="ru-RU" sz="12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dirty="0" smtClean="0"/>
                        <a:t>Развитие речи.  </a:t>
                      </a:r>
                      <a:endParaRPr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  <a:endParaRPr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992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Слово и предложение. Восприятие слова как объекта изучения, материала для анализа. Наблюдение над значением слова. Различение слова и предложения. Работа с предложением: выделение слов, изменение их порядка. </a:t>
                      </a:r>
                      <a:endParaRPr lang="ru-RU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dirty="0" smtClean="0"/>
                        <a:t>Слово и предложение. Различение слова и предложения. Работа с предложением: выделение слов, изменение их порядка. Восприятие слова как объекта изучения, материала для анализа. Наблюдение над значением слова.</a:t>
                      </a:r>
                      <a:endParaRPr sz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  <a:p>
                      <a:pPr>
                        <a:defRPr/>
                      </a:pPr>
                      <a:endParaRPr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60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Фонетика. Звуки речи. </a:t>
                      </a:r>
                      <a:endParaRPr lang="ru-RU" sz="12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dirty="0" smtClean="0"/>
                        <a:t>Фонетика. Звуки речи. </a:t>
                      </a:r>
                      <a:endParaRPr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59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dirty="0" smtClean="0"/>
                        <a:t>Графика. Различение звука и буквы: буква как знак звука. Овладение позиционным способом обозначения звуков буквами. Буквы гласных как показатель твёрдости-мягкости согласных звуков. Функция букв е, ё, ю, я. Мягкий знак (ь) как показатель мягкости предшествующего согласного звука. Знакомство с русским алфавитом как последовательностью букв.</a:t>
                      </a:r>
                      <a:endParaRPr sz="12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dirty="0" smtClean="0"/>
                        <a:t>Графика. Различение звука и буквы: буква как знак звука. Слоговой принцип русской графики. Буквы гласных как показатель твёрдости — мягкости согласных звуков. Функции букв е, ё, ю, я. Мягкий знак как показатель мягкости предшествующего согласного звука в конце слова. Последовательность букв в русском алфавите.</a:t>
                      </a:r>
                      <a:endParaRPr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  <a:p>
                      <a:pPr>
                        <a:defRPr/>
                      </a:pPr>
                      <a:endParaRPr lang="ru-RU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defRPr/>
                      </a:pPr>
                      <a:endParaRPr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594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Чтение. 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Чтение. 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0309613"/>
                  </a:ext>
                </a:extLst>
              </a:tr>
              <a:tr h="42259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Письмо. Письмо букв, буквосочетаний, слогов, слов, предложений с соблюдением гигиенических норм. 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Письмо. Письмо букв, буквосочетаний, слогов, слов, предложений с соблюдением гигиенических норм. 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0007090"/>
                  </a:ext>
                </a:extLst>
              </a:tr>
              <a:tr h="42259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Орфография. Знакомство с правилами правописания и их применение: раздельное написание слов; обозначение гласных после шипящих (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ча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—ща, чу—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щу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жи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—ши); прописная (заглавная) буква в начале предложения, в именах собственных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Орфография и пунктуация. Правила правописания и их применение: раздельное написание слов; обозначение гласных после шипящих в сочетаниях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жи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ши (в положении под ударением),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ча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ща, чу, 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щу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; прописная буква в начале предложения, в именах собственных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70106907"/>
                  </a:ext>
                </a:extLst>
              </a:tr>
            </a:tbl>
          </a:graphicData>
        </a:graphic>
      </p:graphicFrame>
      <p:pic>
        <p:nvPicPr>
          <p:cNvPr id="24" name="Picture 6" descr="C:\Users\AZueva\Desktop\НОВЫЕ обложки\ШР\1 кл\Goreckiy Azbuka-1-C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32" y="719233"/>
            <a:ext cx="1094605" cy="1422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4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939822" y="44145"/>
            <a:ext cx="9000000" cy="630942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ts val="4160"/>
              </a:lnSpc>
            </a:pP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Соответствие содержания учебника разделам примерной рабочей программы</a:t>
            </a:r>
            <a:endParaRPr sz="2000" b="1" dirty="0">
              <a:solidFill>
                <a:srgbClr val="2D2B8D"/>
              </a:solidFill>
              <a:latin typeface="Calibri" pitchFamily="34" charset="0"/>
              <a:ea typeface="Open Sans Condensed" pitchFamily="34" charset="0"/>
              <a:cs typeface="Calibri" pitchFamily="34" charset="0"/>
            </a:endParaRPr>
          </a:p>
        </p:txBody>
      </p:sp>
      <p:sp>
        <p:nvSpPr>
          <p:cNvPr id="6" name="Прямоугольник 37"/>
          <p:cNvSpPr/>
          <p:nvPr/>
        </p:nvSpPr>
        <p:spPr bwMode="auto">
          <a:xfrm>
            <a:off x="0" y="6615410"/>
            <a:ext cx="2718261" cy="16318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0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© АО «Издательство «Просвещение», </a:t>
            </a:r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cs typeface="Times New Roman"/>
              </a:rPr>
              <a:t>2022</a:t>
            </a:r>
            <a:endParaRPr dirty="0"/>
          </a:p>
        </p:txBody>
      </p:sp>
      <p:grpSp>
        <p:nvGrpSpPr>
          <p:cNvPr id="7" name="Группа 7"/>
          <p:cNvGrpSpPr/>
          <p:nvPr/>
        </p:nvGrpSpPr>
        <p:grpSpPr bwMode="auto">
          <a:xfrm>
            <a:off x="240696" y="194744"/>
            <a:ext cx="1268959" cy="438774"/>
            <a:chOff x="254664" y="195485"/>
            <a:chExt cx="951719" cy="329080"/>
          </a:xfrm>
        </p:grpSpPr>
        <p:sp>
          <p:nvSpPr>
            <p:cNvPr id="8" name="Freeform 6"/>
            <p:cNvSpPr/>
            <p:nvPr/>
          </p:nvSpPr>
          <p:spPr bwMode="auto">
            <a:xfrm>
              <a:off x="257798" y="350100"/>
              <a:ext cx="362509" cy="20893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 extrusionOk="0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839695" y="350100"/>
              <a:ext cx="362509" cy="20893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 extrusionOk="0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254664" y="425319"/>
              <a:ext cx="82531" cy="7730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 extrusionOk="0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351821" y="425319"/>
              <a:ext cx="56413" cy="77307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 extrusionOk="0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423905" y="424274"/>
              <a:ext cx="76262" cy="79396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 extrusionOk="0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517928" y="424274"/>
              <a:ext cx="69993" cy="79396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 extrusionOk="0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603594" y="425319"/>
              <a:ext cx="60591" cy="77307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 extrusionOk="0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681945" y="425319"/>
              <a:ext cx="56413" cy="77307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 extrusionOk="0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754030" y="425319"/>
              <a:ext cx="119095" cy="99246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 extrusionOk="0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884617" y="425319"/>
              <a:ext cx="57457" cy="77307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 extrusionOk="0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957746" y="425319"/>
              <a:ext cx="81486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1052814" y="425319"/>
              <a:ext cx="82531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/>
            <p:nvPr/>
          </p:nvSpPr>
          <p:spPr bwMode="auto">
            <a:xfrm>
              <a:off x="1147881" y="425319"/>
              <a:ext cx="58502" cy="77307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 extrusionOk="0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654784" y="195485"/>
              <a:ext cx="151480" cy="19117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 extrusionOk="0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2" name="Прямая соединительная линия 23"/>
          <p:cNvCxnSpPr>
            <a:cxnSpLocks/>
          </p:cNvCxnSpPr>
          <p:nvPr/>
        </p:nvCxnSpPr>
        <p:spPr bwMode="auto">
          <a:xfrm>
            <a:off x="1753354" y="-2966"/>
            <a:ext cx="0" cy="604265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3957560"/>
              </p:ext>
            </p:extLst>
          </p:nvPr>
        </p:nvGraphicFramePr>
        <p:xfrm>
          <a:off x="2365199" y="633518"/>
          <a:ext cx="9420574" cy="4193841"/>
        </p:xfrm>
        <a:graphic>
          <a:graphicData uri="http://schemas.openxmlformats.org/drawingml/2006/table">
            <a:tbl>
              <a:tblPr firstRow="1" bandRow="1"/>
              <a:tblGrid>
                <a:gridCol w="4345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7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8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28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Содержание учебника 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Примерная рабочая программа  по предмету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Комментарий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032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Язык и речь, их значение в жизни людей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Общие сведения о языке 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Язык как основное средство человеческого общения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  <a:endParaRPr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954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Фонетика и орфоэпия. 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Фонетика. Орфоэпия. 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594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Графика. 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Графика. 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594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Лексика (изучается во всех разделах)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Лексика. 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4477745"/>
                  </a:ext>
                </a:extLst>
              </a:tr>
              <a:tr h="422594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Синтаксис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Синтаксис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9889637"/>
                  </a:ext>
                </a:extLst>
              </a:tr>
              <a:tr h="42259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Орфография и пунктуация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Орфография и пунктуация. 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52574929"/>
                  </a:ext>
                </a:extLst>
              </a:tr>
              <a:tr h="422594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Развитие речи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Развитие речи. 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6938"/>
                  </a:ext>
                </a:extLst>
              </a:tr>
            </a:tbl>
          </a:graphicData>
        </a:graphic>
      </p:graphicFrame>
      <p:pic>
        <p:nvPicPr>
          <p:cNvPr id="24" name="Picture 2" descr="Изображение Русский язык. 1 класс. Учебни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30" y="672340"/>
            <a:ext cx="1647007" cy="2151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12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939822" y="44145"/>
            <a:ext cx="9000000" cy="630942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ts val="4160"/>
              </a:lnSpc>
            </a:pP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Соответствие содержания учебника разделам примерной рабочей программы</a:t>
            </a:r>
            <a:endParaRPr sz="2000" b="1" dirty="0">
              <a:solidFill>
                <a:srgbClr val="2D2B8D"/>
              </a:solidFill>
              <a:latin typeface="Calibri" pitchFamily="34" charset="0"/>
              <a:ea typeface="Open Sans Condensed" pitchFamily="34" charset="0"/>
              <a:cs typeface="Calibri" pitchFamily="34" charset="0"/>
            </a:endParaRPr>
          </a:p>
        </p:txBody>
      </p:sp>
      <p:sp>
        <p:nvSpPr>
          <p:cNvPr id="6" name="Прямоугольник 37"/>
          <p:cNvSpPr/>
          <p:nvPr/>
        </p:nvSpPr>
        <p:spPr bwMode="auto">
          <a:xfrm>
            <a:off x="0" y="6615410"/>
            <a:ext cx="2718261" cy="16318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0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© АО «Издательство «Просвещение», </a:t>
            </a:r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cs typeface="Times New Roman"/>
              </a:rPr>
              <a:t>2022</a:t>
            </a:r>
            <a:endParaRPr dirty="0"/>
          </a:p>
        </p:txBody>
      </p:sp>
      <p:grpSp>
        <p:nvGrpSpPr>
          <p:cNvPr id="7" name="Группа 7"/>
          <p:cNvGrpSpPr/>
          <p:nvPr/>
        </p:nvGrpSpPr>
        <p:grpSpPr bwMode="auto">
          <a:xfrm>
            <a:off x="240696" y="194744"/>
            <a:ext cx="1268959" cy="438774"/>
            <a:chOff x="254664" y="195485"/>
            <a:chExt cx="951719" cy="329080"/>
          </a:xfrm>
        </p:grpSpPr>
        <p:sp>
          <p:nvSpPr>
            <p:cNvPr id="8" name="Freeform 6"/>
            <p:cNvSpPr/>
            <p:nvPr/>
          </p:nvSpPr>
          <p:spPr bwMode="auto">
            <a:xfrm>
              <a:off x="257798" y="350100"/>
              <a:ext cx="362509" cy="20893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 extrusionOk="0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839695" y="350100"/>
              <a:ext cx="362509" cy="20893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 extrusionOk="0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254664" y="425319"/>
              <a:ext cx="82531" cy="7730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 extrusionOk="0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351821" y="425319"/>
              <a:ext cx="56413" cy="77307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 extrusionOk="0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423905" y="424274"/>
              <a:ext cx="76262" cy="79396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 extrusionOk="0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517928" y="424274"/>
              <a:ext cx="69993" cy="79396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 extrusionOk="0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603594" y="425319"/>
              <a:ext cx="60591" cy="77307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 extrusionOk="0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681945" y="425319"/>
              <a:ext cx="56413" cy="77307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 extrusionOk="0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754030" y="425319"/>
              <a:ext cx="119095" cy="99246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 extrusionOk="0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884617" y="425319"/>
              <a:ext cx="57457" cy="77307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 extrusionOk="0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957746" y="425319"/>
              <a:ext cx="81486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1052814" y="425319"/>
              <a:ext cx="82531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/>
            <p:nvPr/>
          </p:nvSpPr>
          <p:spPr bwMode="auto">
            <a:xfrm>
              <a:off x="1147881" y="425319"/>
              <a:ext cx="58502" cy="77307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 extrusionOk="0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654784" y="195485"/>
              <a:ext cx="151480" cy="19117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 extrusionOk="0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2" name="Прямая соединительная линия 23"/>
          <p:cNvCxnSpPr>
            <a:cxnSpLocks/>
          </p:cNvCxnSpPr>
          <p:nvPr/>
        </p:nvCxnSpPr>
        <p:spPr bwMode="auto">
          <a:xfrm>
            <a:off x="1753354" y="-2966"/>
            <a:ext cx="0" cy="604265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9244496"/>
              </p:ext>
            </p:extLst>
          </p:nvPr>
        </p:nvGraphicFramePr>
        <p:xfrm>
          <a:off x="1286786" y="1070687"/>
          <a:ext cx="10380785" cy="4332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60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8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22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527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Содержание учебника 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/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Примерная рабочая программа  по предмету</a:t>
                      </a:r>
                      <a:endPara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/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Комментарий</a:t>
                      </a:r>
                      <a:endParaRPr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03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Раздел «Жили-были буквы»</a:t>
                      </a:r>
                    </a:p>
                    <a:p>
                      <a:pPr marL="0" algn="l" defTabSz="914400" rtl="0" eaLnBrk="1" latinLnBrk="0" hangingPunct="1"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Раздел «Сказки, загадки, небылицы»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Сказка народная (фольклорная) и литературная (авторская)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59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Раздел «Я и мои друзья» 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Произведения о детях и для детей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Раздел «Апрель, апрель. Звенит капель...»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Произведения о родной природе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Раздел «Сказки, загадки, небылицы»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Устное народное творчество — малые фольклорные жанры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Раздел «О братьях наших меньших»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Произведения о братьях наших меньших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59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/>
                      </a:pP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Произведения о маме 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Отсутствуют элементы содержания </a:t>
                      </a:r>
                      <a:endParaRPr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0906338"/>
                  </a:ext>
                </a:extLst>
              </a:tr>
              <a:tr h="333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Раздел «И в шутку и всерьёз»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Раздел «Жили-были буквы»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Фольклорные и авторские произведения о чудесах и фантазии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5162655"/>
                  </a:ext>
                </a:extLst>
              </a:tr>
              <a:tr h="333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Вводный урок , рубрика «В мире книг» на последующих уроках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Библиографическая культура (работа с детской книгой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0927152"/>
                  </a:ext>
                </a:extLst>
              </a:tr>
            </a:tbl>
          </a:graphicData>
        </a:graphic>
      </p:graphicFrame>
      <p:pic>
        <p:nvPicPr>
          <p:cNvPr id="24" name="Picture 3" descr="C:\Users\AZueva\Desktop\НОВЫЕ обложки\ШР\1 кл\LCH-1-1-C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01" y="769071"/>
            <a:ext cx="839938" cy="1082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73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872842" y="194744"/>
            <a:ext cx="9000000" cy="641122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ts val="4160"/>
              </a:lnSpc>
            </a:pP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Рекомендации по работе с  отсутствующим разделом «Произведения о маме»</a:t>
            </a:r>
            <a:endParaRPr sz="2000" b="1" dirty="0">
              <a:solidFill>
                <a:srgbClr val="2D2B8D"/>
              </a:solidFill>
              <a:latin typeface="Calibri" pitchFamily="34" charset="0"/>
              <a:ea typeface="Open Sans Condensed" pitchFamily="34" charset="0"/>
              <a:cs typeface="Calibri" pitchFamily="34" charset="0"/>
            </a:endParaRPr>
          </a:p>
        </p:txBody>
      </p:sp>
      <p:sp>
        <p:nvSpPr>
          <p:cNvPr id="5" name="Прямоугольник 37"/>
          <p:cNvSpPr/>
          <p:nvPr/>
        </p:nvSpPr>
        <p:spPr bwMode="auto">
          <a:xfrm>
            <a:off x="0" y="6615410"/>
            <a:ext cx="2718261" cy="16318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0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© АО «Издательство «Просвещение», </a:t>
            </a:r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cs typeface="Times New Roman"/>
              </a:rPr>
              <a:t>2022</a:t>
            </a:r>
            <a:endParaRPr dirty="0"/>
          </a:p>
        </p:txBody>
      </p:sp>
      <p:grpSp>
        <p:nvGrpSpPr>
          <p:cNvPr id="6" name="Группа 4"/>
          <p:cNvGrpSpPr/>
          <p:nvPr/>
        </p:nvGrpSpPr>
        <p:grpSpPr bwMode="auto">
          <a:xfrm>
            <a:off x="240696" y="194744"/>
            <a:ext cx="1268959" cy="438774"/>
            <a:chOff x="254664" y="195485"/>
            <a:chExt cx="951719" cy="329080"/>
          </a:xfrm>
        </p:grpSpPr>
        <p:sp>
          <p:nvSpPr>
            <p:cNvPr id="7" name="Freeform 6"/>
            <p:cNvSpPr/>
            <p:nvPr/>
          </p:nvSpPr>
          <p:spPr bwMode="auto">
            <a:xfrm>
              <a:off x="257798" y="350100"/>
              <a:ext cx="362509" cy="20893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 extrusionOk="0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839695" y="350100"/>
              <a:ext cx="362509" cy="20893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 extrusionOk="0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254664" y="425319"/>
              <a:ext cx="82531" cy="7730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 extrusionOk="0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351821" y="425319"/>
              <a:ext cx="56413" cy="77307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 extrusionOk="0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0"/>
            <p:cNvSpPr>
              <a:spLocks noEditPoints="1"/>
            </p:cNvSpPr>
            <p:nvPr/>
          </p:nvSpPr>
          <p:spPr bwMode="auto">
            <a:xfrm>
              <a:off x="423905" y="424274"/>
              <a:ext cx="76262" cy="79396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 extrusionOk="0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517928" y="424274"/>
              <a:ext cx="69993" cy="79396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 extrusionOk="0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603594" y="425319"/>
              <a:ext cx="60591" cy="77307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 extrusionOk="0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681945" y="425319"/>
              <a:ext cx="56413" cy="77307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 extrusionOk="0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754030" y="425319"/>
              <a:ext cx="119095" cy="99246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 extrusionOk="0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884617" y="425319"/>
              <a:ext cx="57457" cy="77307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 extrusionOk="0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957746" y="425319"/>
              <a:ext cx="81486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1052814" y="425319"/>
              <a:ext cx="82531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1147881" y="425319"/>
              <a:ext cx="58502" cy="77307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 extrusionOk="0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654784" y="195485"/>
              <a:ext cx="151480" cy="19117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 extrusionOk="0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1" name="Прямая соединительная линия 21"/>
          <p:cNvCxnSpPr>
            <a:cxnSpLocks/>
          </p:cNvCxnSpPr>
          <p:nvPr/>
        </p:nvCxnSpPr>
        <p:spPr bwMode="auto">
          <a:xfrm>
            <a:off x="1753354" y="-2966"/>
            <a:ext cx="0" cy="604265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Объект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5629736"/>
              </p:ext>
            </p:extLst>
          </p:nvPr>
        </p:nvGraphicFramePr>
        <p:xfrm>
          <a:off x="774189" y="908301"/>
          <a:ext cx="10515598" cy="21457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48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7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5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/>
                        <a:t>Отсутствующие элементы содержания</a:t>
                      </a:r>
                      <a:endParaRPr sz="160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dirty="0"/>
                        <a:t>Рекомендации по компенсации</a:t>
                      </a:r>
                      <a:endParaRPr sz="1600" dirty="0"/>
                    </a:p>
                    <a:p>
                      <a:pPr algn="ctr">
                        <a:defRPr/>
                      </a:pPr>
                      <a:endParaRPr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659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dirty="0" smtClean="0"/>
                        <a:t>Отсутствуют</a:t>
                      </a:r>
                      <a:r>
                        <a:rPr lang="ru-RU" baseline="0" dirty="0" smtClean="0"/>
                        <a:t> произведения о маме</a:t>
                      </a:r>
                      <a:endParaRPr lang="ru-RU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800" baseline="0" dirty="0" smtClean="0"/>
                        <a:t>Использовать  «Тренажер по чтению. </a:t>
                      </a:r>
                      <a:r>
                        <a:rPr lang="ru-RU" sz="1800" baseline="0" dirty="0" err="1" smtClean="0"/>
                        <a:t>Послебукварный</a:t>
                      </a:r>
                      <a:r>
                        <a:rPr lang="ru-RU" sz="1800" baseline="0" dirty="0" smtClean="0"/>
                        <a:t> период» 1 класс, автор О.В. Фомин</a:t>
                      </a:r>
                    </a:p>
                    <a:p>
                      <a:pPr lvl="1"/>
                      <a:r>
                        <a:rPr lang="ru-RU" sz="18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Использовать цифровой сервис «Учим стихи»</a:t>
                      </a:r>
                    </a:p>
                    <a:p>
                      <a:pPr lvl="1"/>
                      <a:r>
                        <a:rPr lang="ru-RU" sz="18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Использовать пособие «Грамотный читатель»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703603" y="6054885"/>
            <a:ext cx="2215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/>
              </a:rPr>
              <a:t>https://</a:t>
            </a:r>
            <a:r>
              <a:rPr lang="ru-RU" dirty="0" smtClean="0">
                <a:hlinkClick r:id="rId2"/>
              </a:rPr>
              <a:t>clck.ru/aiaUR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098" name="Picture 2" descr="Изображение Тренажер по чтению. Послебукварный период. 1 клас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962" y="3120484"/>
            <a:ext cx="2042952" cy="2688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7931" y="5510364"/>
            <a:ext cx="2140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4"/>
              </a:rPr>
              <a:t>https://</a:t>
            </a:r>
            <a:r>
              <a:rPr lang="ru-RU" dirty="0" smtClean="0">
                <a:hlinkClick r:id="rId4"/>
              </a:rPr>
              <a:t>clck.ru/aiaZs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15" y="2885100"/>
            <a:ext cx="6111888" cy="2555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9202" name="Picture 2" descr="Изображение Грамотный читатель. Обучение смысловому чтению. 1-2 классы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273" y="3112613"/>
            <a:ext cx="2072796" cy="2767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55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939822" y="0"/>
            <a:ext cx="9000000" cy="71923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Соответствие содержания учебника разделам примерной рабочей программы</a:t>
            </a:r>
            <a:endParaRPr sz="2000" b="1" dirty="0">
              <a:solidFill>
                <a:srgbClr val="2D2B8D"/>
              </a:solidFill>
              <a:latin typeface="Calibri" pitchFamily="34" charset="0"/>
              <a:ea typeface="Open Sans Condensed" pitchFamily="34" charset="0"/>
              <a:cs typeface="Calibri" pitchFamily="34" charset="0"/>
            </a:endParaRPr>
          </a:p>
        </p:txBody>
      </p:sp>
      <p:sp>
        <p:nvSpPr>
          <p:cNvPr id="6" name="Прямоугольник 37"/>
          <p:cNvSpPr/>
          <p:nvPr/>
        </p:nvSpPr>
        <p:spPr bwMode="auto">
          <a:xfrm>
            <a:off x="0" y="6615410"/>
            <a:ext cx="2718261" cy="16318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0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© АО «Издательство «Просвещение», </a:t>
            </a:r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cs typeface="Times New Roman"/>
              </a:rPr>
              <a:t>2022</a:t>
            </a:r>
            <a:endParaRPr dirty="0"/>
          </a:p>
        </p:txBody>
      </p:sp>
      <p:grpSp>
        <p:nvGrpSpPr>
          <p:cNvPr id="7" name="Группа 7"/>
          <p:cNvGrpSpPr/>
          <p:nvPr/>
        </p:nvGrpSpPr>
        <p:grpSpPr bwMode="auto">
          <a:xfrm>
            <a:off x="240696" y="194744"/>
            <a:ext cx="1268959" cy="438774"/>
            <a:chOff x="254664" y="195485"/>
            <a:chExt cx="951719" cy="329080"/>
          </a:xfrm>
        </p:grpSpPr>
        <p:sp>
          <p:nvSpPr>
            <p:cNvPr id="8" name="Freeform 6"/>
            <p:cNvSpPr/>
            <p:nvPr/>
          </p:nvSpPr>
          <p:spPr bwMode="auto">
            <a:xfrm>
              <a:off x="257798" y="350100"/>
              <a:ext cx="362509" cy="20893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 extrusionOk="0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839695" y="350100"/>
              <a:ext cx="362509" cy="20893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 extrusionOk="0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254664" y="425319"/>
              <a:ext cx="82531" cy="7730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 extrusionOk="0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351821" y="425319"/>
              <a:ext cx="56413" cy="77307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 extrusionOk="0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423905" y="424274"/>
              <a:ext cx="76262" cy="79396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 extrusionOk="0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517928" y="424274"/>
              <a:ext cx="69993" cy="79396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 extrusionOk="0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603594" y="425319"/>
              <a:ext cx="60591" cy="77307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 extrusionOk="0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681945" y="425319"/>
              <a:ext cx="56413" cy="77307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 extrusionOk="0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754030" y="425319"/>
              <a:ext cx="119095" cy="99246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 extrusionOk="0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884617" y="425319"/>
              <a:ext cx="57457" cy="77307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 extrusionOk="0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957746" y="425319"/>
              <a:ext cx="81486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1052814" y="425319"/>
              <a:ext cx="82531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/>
            <p:nvPr/>
          </p:nvSpPr>
          <p:spPr bwMode="auto">
            <a:xfrm>
              <a:off x="1147881" y="425319"/>
              <a:ext cx="58502" cy="77307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 extrusionOk="0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654784" y="195485"/>
              <a:ext cx="151480" cy="19117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 extrusionOk="0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2" name="Прямая соединительная линия 23"/>
          <p:cNvCxnSpPr>
            <a:cxnSpLocks/>
          </p:cNvCxnSpPr>
          <p:nvPr/>
        </p:nvCxnSpPr>
        <p:spPr bwMode="auto">
          <a:xfrm>
            <a:off x="1753354" y="-2966"/>
            <a:ext cx="0" cy="604265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2174841"/>
              </p:ext>
            </p:extLst>
          </p:nvPr>
        </p:nvGraphicFramePr>
        <p:xfrm>
          <a:off x="1601968" y="822960"/>
          <a:ext cx="9337853" cy="38981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77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6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46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14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/>
                        <a:t>Содержание учебника </a:t>
                      </a:r>
                      <a:endParaRPr sz="1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/>
                        <a:t>Примерная рабочая программа  по предмету</a:t>
                      </a:r>
                      <a:endParaRPr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/>
                        <a:t>Комментарий</a:t>
                      </a:r>
                      <a:endParaRPr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59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dirty="0" smtClean="0"/>
                        <a:t>Числа и величины. Числа от 1 до 9</a:t>
                      </a:r>
                      <a:endParaRPr sz="1200" b="1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dirty="0" smtClean="0"/>
                        <a:t>Числа и величины. Числа от 1 до 9</a:t>
                      </a:r>
                      <a:endParaRPr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598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Арифметические действия.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dirty="0" smtClean="0"/>
                        <a:t>Арифметические действия. </a:t>
                      </a:r>
                      <a:endParaRPr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Полностью соответствует элементам содержания ПРП</a:t>
                      </a:r>
                      <a:endParaRPr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59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dirty="0" smtClean="0"/>
                        <a:t>Текстовые</a:t>
                      </a:r>
                      <a:r>
                        <a:rPr lang="ru-RU" sz="1200" baseline="0" dirty="0" smtClean="0"/>
                        <a:t> задачи. </a:t>
                      </a:r>
                      <a:endParaRPr sz="1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dirty="0" smtClean="0"/>
                        <a:t>Текстовые задачи. </a:t>
                      </a:r>
                      <a:endParaRPr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Полностью соответствует элементам содержания ПРП</a:t>
                      </a:r>
                      <a:endParaRPr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59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Пространственные отношения и геометрические фигуры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Пространственные отношения и геометрические фигуры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76229458"/>
                  </a:ext>
                </a:extLst>
              </a:tr>
              <a:tr h="97051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Математическая информация. Сбор и представление информации, связанной со счётом объектов и измерением величин; анализ и представление информации в разных формах. 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Математическая информация. Сбор данных об объекте по образцу. Характеристики объекта, группы объектов (количество, форма, размер). 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Полностью соответствует элементам содержания ПРП</a:t>
                      </a:r>
                    </a:p>
                    <a:p>
                      <a:pPr>
                        <a:defRPr/>
                      </a:pPr>
                      <a:endParaRPr lang="ru-RU" sz="12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1890875"/>
                  </a:ext>
                </a:extLst>
              </a:tr>
            </a:tbl>
          </a:graphicData>
        </a:graphic>
      </p:graphicFrame>
      <p:pic>
        <p:nvPicPr>
          <p:cNvPr id="24" name="Picture 4" descr="C:\Users\AZueva\Desktop\НОВЫЕ обложки\ШР\1 кл\Moro_1-1_Cover_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45" y="719233"/>
            <a:ext cx="1131792" cy="1422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43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731886" y="99112"/>
            <a:ext cx="10538652" cy="400110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Соответствие содержания учебника </a:t>
            </a:r>
            <a:r>
              <a:rPr lang="ru-RU" sz="2000" b="1" dirty="0" smtClean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разделам </a:t>
            </a: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примерной рабочей программы</a:t>
            </a:r>
            <a:endParaRPr sz="2000" b="1" dirty="0">
              <a:solidFill>
                <a:srgbClr val="2D2B8D"/>
              </a:solidFill>
              <a:latin typeface="Calibri" pitchFamily="34" charset="0"/>
              <a:ea typeface="Open Sans Condensed" pitchFamily="34" charset="0"/>
              <a:cs typeface="Calibri" pitchFamily="34" charset="0"/>
            </a:endParaRPr>
          </a:p>
        </p:txBody>
      </p:sp>
      <p:sp>
        <p:nvSpPr>
          <p:cNvPr id="6" name="Прямоугольник 37"/>
          <p:cNvSpPr/>
          <p:nvPr/>
        </p:nvSpPr>
        <p:spPr bwMode="auto">
          <a:xfrm>
            <a:off x="0" y="6615410"/>
            <a:ext cx="2718261" cy="16318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0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© АО «Издательство «Просвещение», </a:t>
            </a:r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cs typeface="Times New Roman"/>
              </a:rPr>
              <a:t>2022</a:t>
            </a:r>
            <a:endParaRPr dirty="0"/>
          </a:p>
        </p:txBody>
      </p:sp>
      <p:grpSp>
        <p:nvGrpSpPr>
          <p:cNvPr id="7" name="Группа 7"/>
          <p:cNvGrpSpPr/>
          <p:nvPr/>
        </p:nvGrpSpPr>
        <p:grpSpPr bwMode="auto">
          <a:xfrm>
            <a:off x="240696" y="194744"/>
            <a:ext cx="1268959" cy="438774"/>
            <a:chOff x="254664" y="195485"/>
            <a:chExt cx="951719" cy="329080"/>
          </a:xfrm>
        </p:grpSpPr>
        <p:sp>
          <p:nvSpPr>
            <p:cNvPr id="8" name="Freeform 6"/>
            <p:cNvSpPr/>
            <p:nvPr/>
          </p:nvSpPr>
          <p:spPr bwMode="auto">
            <a:xfrm>
              <a:off x="257798" y="350100"/>
              <a:ext cx="362509" cy="20893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 extrusionOk="0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839695" y="350100"/>
              <a:ext cx="362509" cy="20893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 extrusionOk="0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254664" y="425319"/>
              <a:ext cx="82531" cy="7730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 extrusionOk="0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351821" y="425319"/>
              <a:ext cx="56413" cy="77307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 extrusionOk="0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423905" y="424274"/>
              <a:ext cx="76262" cy="79396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 extrusionOk="0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517928" y="424274"/>
              <a:ext cx="69993" cy="79396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 extrusionOk="0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603594" y="425319"/>
              <a:ext cx="60591" cy="77307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 extrusionOk="0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681945" y="425319"/>
              <a:ext cx="56413" cy="77307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 extrusionOk="0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754030" y="425319"/>
              <a:ext cx="119095" cy="99246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 extrusionOk="0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884617" y="425319"/>
              <a:ext cx="57457" cy="77307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 extrusionOk="0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957746" y="425319"/>
              <a:ext cx="81486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1052814" y="425319"/>
              <a:ext cx="82531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/>
            <p:nvPr/>
          </p:nvSpPr>
          <p:spPr bwMode="auto">
            <a:xfrm>
              <a:off x="1147881" y="425319"/>
              <a:ext cx="58502" cy="77307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 extrusionOk="0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654784" y="195485"/>
              <a:ext cx="151480" cy="19117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 extrusionOk="0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2" name="Прямая соединительная линия 23"/>
          <p:cNvCxnSpPr>
            <a:cxnSpLocks/>
          </p:cNvCxnSpPr>
          <p:nvPr/>
        </p:nvCxnSpPr>
        <p:spPr bwMode="auto">
          <a:xfrm>
            <a:off x="1753354" y="-2966"/>
            <a:ext cx="0" cy="604265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3072511"/>
              </p:ext>
            </p:extLst>
          </p:nvPr>
        </p:nvGraphicFramePr>
        <p:xfrm>
          <a:off x="1753354" y="601299"/>
          <a:ext cx="10200236" cy="5572380"/>
        </p:xfrm>
        <a:graphic>
          <a:graphicData uri="http://schemas.openxmlformats.org/drawingml/2006/table">
            <a:tbl>
              <a:tblPr firstRow="1" bandRow="1"/>
              <a:tblGrid>
                <a:gridCol w="3542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8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89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65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/>
                        <a:t>Содержание учебника </a:t>
                      </a:r>
                      <a:endParaRPr sz="110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/>
                        <a:t>Примерная рабочая программа  по предмету</a:t>
                      </a:r>
                      <a:endParaRPr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/>
                        <a:t>Комментарий</a:t>
                      </a:r>
                      <a:endParaRPr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950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Раздел «Где и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когда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?»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Когда учиться интересно?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Проект «Мой класс и моя школа»</a:t>
                      </a:r>
                    </a:p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Раздел «Что и кто?»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Что такое Родина?</a:t>
                      </a:r>
                    </a:p>
                    <a:p>
                      <a:pPr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Что мы знаем о народах России?</a:t>
                      </a:r>
                    </a:p>
                    <a:p>
                      <a:pPr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Что мы знаем о Москве?</a:t>
                      </a:r>
                    </a:p>
                    <a:p>
                      <a:pPr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Раздел «Как, откуда и куда?»</a:t>
                      </a:r>
                    </a:p>
                    <a:p>
                      <a:pPr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Как живёт семья?</a:t>
                      </a:r>
                    </a:p>
                    <a:p>
                      <a:pPr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Когда мы станем взрослыми?</a:t>
                      </a:r>
                      <a:endParaRPr sz="11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 и общество</a:t>
                      </a:r>
                      <a:endParaRPr sz="1100" b="1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Отсутствуют отдельные элементы содержания «Рабочее место школьника. Правила безопасной работы на  учебном месте, режим труда и  отдыха". Ценность</a:t>
                      </a:r>
                      <a:r>
                        <a:rPr lang="ru-RU" sz="1100" b="1" dirty="0" smtClean="0"/>
                        <a:t> и красота рукотворного мира. 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6176">
                <a:tc>
                  <a:txBody>
                    <a:bodyPr/>
                    <a:lstStyle/>
                    <a:p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Раздел «Что и кто?»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 и природа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Отсутствуют отдельные элементы содержания «Природа и предметы, созданные человеком. Природные материалы. Бережное отношение к  предметам, вещам, уход за ними. Неживая и живая природа. Погода и термометр. Наблюдение за погодой своего края. Сезонные изменения в природе»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7586984"/>
                  </a:ext>
                </a:extLst>
              </a:tr>
              <a:tr h="1720002">
                <a:tc>
                  <a:txBody>
                    <a:bodyPr/>
                    <a:lstStyle/>
                    <a:p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Раздел «Что и кто?»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Что вокруг нас может быть опасным?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Раздел «Как, откуда и куда?»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Откуда в наш дом приходит электричество?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Раздел «Почему и зачем?»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Зачем мы спим ночью?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Почему полезно есть овощи и фрукты?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Почему нужно чистить зубы и мыть руки?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Почему в автомобиле и поезде нужно соблюдать правила безопасности?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Почему на корабле и в самолёте нужно соблюдать правила безопасности?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Правила безопасной жизни</a:t>
                      </a:r>
                      <a:endParaRPr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Отсутствуют отдельные элементы содержания «Безопасность в сети Интернет (электронный дневник и электронные ресурсы школы) в  условиях контролируемого доступа в  Интернет»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6278803"/>
                  </a:ext>
                </a:extLst>
              </a:tr>
            </a:tbl>
          </a:graphicData>
        </a:graphic>
      </p:graphicFrame>
      <p:pic>
        <p:nvPicPr>
          <p:cNvPr id="24" name="Picture 5" descr="C:\Users\AZueva\Desktop\НОВЫЕ обложки\ШР\1 кл\OM ShRos 1_1 Cover__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24" y="870486"/>
            <a:ext cx="1138460" cy="1422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05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7914" y="760455"/>
            <a:ext cx="59690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Предметные  результаты: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86895" y="61383"/>
            <a:ext cx="1268960" cy="438775"/>
            <a:chOff x="254665" y="195486"/>
            <a:chExt cx="951720" cy="32908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TextBox 6"/>
          <p:cNvSpPr txBox="1"/>
          <p:nvPr/>
        </p:nvSpPr>
        <p:spPr>
          <a:xfrm>
            <a:off x="2253653" y="1235398"/>
            <a:ext cx="8381925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dirty="0"/>
              <a:t>Предметные результаты описаны в разрезе каждого предмета на базовом уровне</a:t>
            </a:r>
          </a:p>
        </p:txBody>
      </p:sp>
      <p:pic>
        <p:nvPicPr>
          <p:cNvPr id="30" name="Picture 10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922363" y="1235398"/>
            <a:ext cx="592230" cy="404869"/>
          </a:xfrm>
          <a:prstGeom prst="rect">
            <a:avLst/>
          </a:prstGeom>
        </p:spPr>
      </p:pic>
      <p:sp>
        <p:nvSpPr>
          <p:cNvPr id="28" name="TextBox 2"/>
          <p:cNvSpPr txBox="1"/>
          <p:nvPr/>
        </p:nvSpPr>
        <p:spPr>
          <a:xfrm>
            <a:off x="475616" y="1832749"/>
            <a:ext cx="59690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000" b="1" dirty="0" err="1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Метапредметные</a:t>
            </a: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 результаты:</a:t>
            </a:r>
          </a:p>
        </p:txBody>
      </p:sp>
      <p:sp>
        <p:nvSpPr>
          <p:cNvPr id="31" name="TextBox 6"/>
          <p:cNvSpPr txBox="1"/>
          <p:nvPr/>
        </p:nvSpPr>
        <p:spPr>
          <a:xfrm>
            <a:off x="77633" y="2307717"/>
            <a:ext cx="978058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1600" dirty="0" err="1"/>
              <a:t>Метапредметные</a:t>
            </a:r>
            <a:r>
              <a:rPr lang="ru-RU" sz="1600" dirty="0"/>
              <a:t> результаты как результат овладения УУД:</a:t>
            </a:r>
          </a:p>
          <a:p>
            <a:pPr algn="ctr"/>
            <a:r>
              <a:rPr lang="ru-RU" sz="1600" dirty="0"/>
              <a:t> </a:t>
            </a:r>
          </a:p>
        </p:txBody>
      </p:sp>
      <p:pic>
        <p:nvPicPr>
          <p:cNvPr id="32" name="Picture 3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980318" y="2400195"/>
            <a:ext cx="456581" cy="599331"/>
          </a:xfrm>
          <a:prstGeom prst="rect">
            <a:avLst/>
          </a:prstGeom>
        </p:spPr>
      </p:pic>
      <p:sp>
        <p:nvSpPr>
          <p:cNvPr id="33" name="TextBox 6"/>
          <p:cNvSpPr txBox="1"/>
          <p:nvPr/>
        </p:nvSpPr>
        <p:spPr>
          <a:xfrm>
            <a:off x="1514593" y="2905043"/>
            <a:ext cx="7344816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>
              <a:buFont typeface="Courier New" panose="02070309020205020404" pitchFamily="49" charset="0"/>
              <a:buChar char="o"/>
            </a:pPr>
            <a:r>
              <a:rPr lang="ru-RU" sz="1600" dirty="0"/>
              <a:t>Познавательные действия - это овладение учебными знаково-символическими средствами, навыками работы с информацией, логическими операциями, общими приемами решения задач;</a:t>
            </a:r>
          </a:p>
          <a:p>
            <a:endParaRPr lang="ru-RU" sz="1600" dirty="0"/>
          </a:p>
          <a:p>
            <a:pPr marL="304815" indent="-304815">
              <a:buFont typeface="Courier New" panose="02070309020205020404" pitchFamily="49" charset="0"/>
              <a:buChar char="o"/>
            </a:pPr>
            <a:r>
              <a:rPr lang="ru-RU" sz="1600" dirty="0"/>
              <a:t>Коммуникативные действия –  умения организовывать сотрудничество, учитывать позицию собеседника, разные мнения и интересы, обосновывать позицию, задавать вопросы;</a:t>
            </a:r>
          </a:p>
          <a:p>
            <a:endParaRPr lang="ru-RU" sz="1600" dirty="0"/>
          </a:p>
          <a:p>
            <a:pPr marL="304815" indent="-304815">
              <a:buFont typeface="Courier New" panose="02070309020205020404" pitchFamily="49" charset="0"/>
              <a:buChar char="o"/>
            </a:pPr>
            <a:r>
              <a:rPr lang="ru-RU" sz="1600" dirty="0"/>
              <a:t>Регулятивные действия – способность принимать цели, планировать действия, реализовывать разные виды самоконтроля, ставить задачи</a:t>
            </a:r>
          </a:p>
        </p:txBody>
      </p:sp>
    </p:spTree>
    <p:extLst>
      <p:ext uri="{BB962C8B-B14F-4D97-AF65-F5344CB8AC3E}">
        <p14:creationId xmlns:p14="http://schemas.microsoft.com/office/powerpoint/2010/main" val="354863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852251" y="90019"/>
            <a:ext cx="9731725" cy="6411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Рекомендации  по компенсации отсутствующих  элементов  содержания </a:t>
            </a:r>
            <a:r>
              <a:rPr lang="ru-RU" sz="2000" b="1" dirty="0" smtClean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учебника</a:t>
            </a:r>
            <a:endParaRPr sz="2000" b="1" dirty="0">
              <a:solidFill>
                <a:srgbClr val="2D2B8D"/>
              </a:solidFill>
              <a:latin typeface="Calibri" pitchFamily="34" charset="0"/>
              <a:ea typeface="Open Sans Condensed" pitchFamily="34" charset="0"/>
              <a:cs typeface="Calibri" pitchFamily="34" charset="0"/>
            </a:endParaRPr>
          </a:p>
        </p:txBody>
      </p:sp>
      <p:sp>
        <p:nvSpPr>
          <p:cNvPr id="5" name="Прямоугольник 37"/>
          <p:cNvSpPr/>
          <p:nvPr/>
        </p:nvSpPr>
        <p:spPr bwMode="auto">
          <a:xfrm>
            <a:off x="0" y="6615410"/>
            <a:ext cx="2718261" cy="16318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0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© АО «Издательство «Просвещение», </a:t>
            </a:r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cs typeface="Times New Roman"/>
              </a:rPr>
              <a:t>2022</a:t>
            </a:r>
            <a:endParaRPr dirty="0"/>
          </a:p>
        </p:txBody>
      </p:sp>
      <p:grpSp>
        <p:nvGrpSpPr>
          <p:cNvPr id="6" name="Группа 4"/>
          <p:cNvGrpSpPr/>
          <p:nvPr/>
        </p:nvGrpSpPr>
        <p:grpSpPr bwMode="auto">
          <a:xfrm>
            <a:off x="240696" y="194744"/>
            <a:ext cx="1268959" cy="438774"/>
            <a:chOff x="254664" y="195485"/>
            <a:chExt cx="951719" cy="329080"/>
          </a:xfrm>
        </p:grpSpPr>
        <p:sp>
          <p:nvSpPr>
            <p:cNvPr id="7" name="Freeform 6"/>
            <p:cNvSpPr/>
            <p:nvPr/>
          </p:nvSpPr>
          <p:spPr bwMode="auto">
            <a:xfrm>
              <a:off x="257798" y="350100"/>
              <a:ext cx="362509" cy="20893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 extrusionOk="0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839695" y="350100"/>
              <a:ext cx="362509" cy="20893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 extrusionOk="0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254664" y="425319"/>
              <a:ext cx="82531" cy="7730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 extrusionOk="0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351821" y="425319"/>
              <a:ext cx="56413" cy="77307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 extrusionOk="0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0"/>
            <p:cNvSpPr>
              <a:spLocks noEditPoints="1"/>
            </p:cNvSpPr>
            <p:nvPr/>
          </p:nvSpPr>
          <p:spPr bwMode="auto">
            <a:xfrm>
              <a:off x="423905" y="424274"/>
              <a:ext cx="76262" cy="79396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 extrusionOk="0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517928" y="424274"/>
              <a:ext cx="69993" cy="79396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 extrusionOk="0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603594" y="425319"/>
              <a:ext cx="60591" cy="77307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 extrusionOk="0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681945" y="425319"/>
              <a:ext cx="56413" cy="77307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 extrusionOk="0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754030" y="425319"/>
              <a:ext cx="119095" cy="99246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 extrusionOk="0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884617" y="425319"/>
              <a:ext cx="57457" cy="77307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 extrusionOk="0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957746" y="425319"/>
              <a:ext cx="81486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1052814" y="425319"/>
              <a:ext cx="82531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1147881" y="425319"/>
              <a:ext cx="58502" cy="77307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 extrusionOk="0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654784" y="195485"/>
              <a:ext cx="151480" cy="19117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 extrusionOk="0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1" name="Прямая соединительная линия 21"/>
          <p:cNvCxnSpPr>
            <a:cxnSpLocks/>
          </p:cNvCxnSpPr>
          <p:nvPr/>
        </p:nvCxnSpPr>
        <p:spPr bwMode="auto">
          <a:xfrm>
            <a:off x="1753354" y="-2966"/>
            <a:ext cx="0" cy="604265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Объект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6890890"/>
              </p:ext>
            </p:extLst>
          </p:nvPr>
        </p:nvGraphicFramePr>
        <p:xfrm>
          <a:off x="1872842" y="744215"/>
          <a:ext cx="9458723" cy="3566160"/>
        </p:xfrm>
        <a:graphic>
          <a:graphicData uri="http://schemas.openxmlformats.org/drawingml/2006/table">
            <a:tbl>
              <a:tblPr firstRow="1" bandRow="1"/>
              <a:tblGrid>
                <a:gridCol w="4473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5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5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/>
                        <a:t>Отсутствующие элементы содержания</a:t>
                      </a:r>
                      <a:endParaRPr sz="1200" dirty="0"/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/>
                        <a:t>Рекомендации по компенсации</a:t>
                      </a:r>
                      <a:endParaRPr sz="1200"/>
                    </a:p>
                    <a:p>
                      <a:pPr algn="ctr">
                        <a:defRPr/>
                      </a:pPr>
                      <a:r>
                        <a:rPr lang="ru-RU" sz="1200"/>
                        <a:t>(при отсутствии элементов содержания)</a:t>
                      </a:r>
                      <a:endParaRPr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53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dirty="0" smtClean="0"/>
                        <a:t>Природа и предметы, созданные человеком. Природные материалы. Бережное отношение к  предметам, вещам, уход за ними</a:t>
                      </a:r>
                      <a:endParaRPr lang="ru-RU" sz="12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b="1" dirty="0" smtClean="0"/>
                        <a:t>Использовать</a:t>
                      </a:r>
                      <a:r>
                        <a:rPr lang="ru-RU" sz="1200" b="1" baseline="0" dirty="0" smtClean="0"/>
                        <a:t>  содержание учебника 2 класса «Окружающий мир» Плешаков А.А. раздел «Где мы живем» темы «Природа и предметы, созданные человеком», «Наше отношение к миру»</a:t>
                      </a:r>
                    </a:p>
                    <a:p>
                      <a:pPr>
                        <a:defRPr/>
                      </a:pP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53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dirty="0" smtClean="0"/>
                        <a:t>Неживая и живая природа. Погода и термометр. Наблюдение за погодой своего края. Сезонные изменения в природе. Взаимосвязи между человеком и  природой</a:t>
                      </a:r>
                      <a:endParaRPr lang="ru-RU" sz="12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Использовать</a:t>
                      </a:r>
                      <a:r>
                        <a:rPr lang="ru-RU" sz="1200" b="1" baseline="0" dirty="0" smtClean="0"/>
                        <a:t> пособие «Опыты и эксперименты» 1-2 класс </a:t>
                      </a:r>
                      <a:r>
                        <a:rPr lang="ru-RU" sz="1200" b="1" baseline="0" dirty="0" err="1" smtClean="0"/>
                        <a:t>Дорохина</a:t>
                      </a:r>
                      <a:r>
                        <a:rPr lang="ru-RU" sz="1200" b="1" baseline="0" dirty="0" smtClean="0"/>
                        <a:t> Н.Н., Паршина О.А.  (темы «Живая и неживая природа», «Температура и термометр», «Осадки. Явления природы»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baseline="0" dirty="0" smtClean="0"/>
                        <a:t>использовать материал учебника </a:t>
                      </a:r>
                      <a:r>
                        <a:rPr lang="ru-RU" sz="1200" b="1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«Естествознание. Азбука экологии» 1 класс Шпотова Т.В. (тема «Книга природы»)</a:t>
                      </a:r>
                      <a:endParaRPr lang="ru-RU" sz="1200" b="1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539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Отсутствуют отдельные элементы содержания «Рабочее место школьника. Правила безопасной работы на  учебном месте, режим труда и  отдыха. Ценность и красота рукотворного мира. 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Включить материал о рабочем месте школьника и правилах безопасной работы на учебном месте  в тему «Когда учиться интересно?». 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7038092"/>
                  </a:ext>
                </a:extLst>
              </a:tr>
              <a:tr h="383539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Отсутствуют отдельные элементы содержания «Безопасность в сети Интернет (электронный дневник и электронные ресурсы школы) в  условиях контролируемого доступа в  Интернет»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Использовать материалы пособия «Информационная безопасность, или Как вести себя в Сети» Сиденко А.Г.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1868244"/>
                  </a:ext>
                </a:extLst>
              </a:tr>
            </a:tbl>
          </a:graphicData>
        </a:graphic>
      </p:graphicFrame>
      <p:pic>
        <p:nvPicPr>
          <p:cNvPr id="23" name="Picture 5" descr="C:\Users\AZueva\Desktop\НОВЫЕ обложки\ШР\1 кл\OM ShRos 1_1 Cover__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59" y="1026847"/>
            <a:ext cx="1138460" cy="1422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Изображение Опыты и эксперименты в начальной школе. 1-2 класс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611" y="4165556"/>
            <a:ext cx="1817815" cy="2432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Изображение Естествознание. Азбука экологии. 1 класс. Учебн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260" y="4165555"/>
            <a:ext cx="1835164" cy="2449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Изображение Информационная безопасность, или Как вести себя в Сети.  2 - 4 класс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182" y="4173259"/>
            <a:ext cx="1851595" cy="2442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00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2"/>
            <a:ext cx="12192000" cy="97559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335361" y="231397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</p:grp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5361" y="6516869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54">
              <a:defRPr/>
            </a:pPr>
            <a: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© ГК «Просвещение», 2022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79794" y="785444"/>
            <a:ext cx="1141683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1770318" y="97179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hape 455"/>
          <p:cNvSpPr txBox="1">
            <a:spLocks/>
          </p:cNvSpPr>
          <p:nvPr/>
        </p:nvSpPr>
        <p:spPr bwMode="auto">
          <a:xfrm>
            <a:off x="1870623" y="270062"/>
            <a:ext cx="10658120" cy="400110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000" b="1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defRPr>
            </a:lvl1pPr>
          </a:lstStyle>
          <a:p>
            <a:r>
              <a:rPr lang="ru-RU" altLang="ru-RU" dirty="0">
                <a:sym typeface="Helvetica Neue Black Condensed"/>
              </a:rPr>
              <a:t>СИСТЕМА «ПЕРСПЕКТИВА»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915342" y="2267663"/>
            <a:ext cx="4628833" cy="3308388"/>
          </a:xfrm>
          <a:prstGeom prst="rect">
            <a:avLst/>
          </a:prstGeom>
          <a:noFill/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232" tIns="45616" rIns="91232" bIns="45616">
            <a:spAutoFit/>
          </a:bodyPr>
          <a:lstStyle/>
          <a:p>
            <a:pPr marL="285750" indent="-285750" defTabSz="914377"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Коммуникативно-познавательная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основа </a:t>
            </a:r>
          </a:p>
          <a:p>
            <a:pPr defTabSz="914377">
              <a:spcBef>
                <a:spcPts val="1067"/>
              </a:spcBef>
              <a:buClr>
                <a:srgbClr val="0073B8"/>
              </a:buClr>
              <a:buSzPct val="66000"/>
              <a:defRPr/>
            </a:pPr>
            <a:endParaRPr lang="ru-RU" sz="1400" dirty="0" smtClean="0">
              <a:solidFill>
                <a:schemeClr val="tx1">
                  <a:lumMod val="85000"/>
                  <a:lumOff val="15000"/>
                </a:schemeClr>
              </a:solidFill>
              <a:ea typeface="Open Sans" pitchFamily="34" charset="0"/>
              <a:cs typeface="Open Sans" pitchFamily="34" charset="0"/>
            </a:endParaRPr>
          </a:p>
          <a:p>
            <a:pPr marL="285750" indent="-285750" defTabSz="914377"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Сочетание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традиционного классического образования с инновационными подходами</a:t>
            </a:r>
          </a:p>
          <a:p>
            <a:pPr marL="285750" indent="-285750" defTabSz="914377"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ea typeface="Open Sans" pitchFamily="34" charset="0"/>
              <a:cs typeface="Open Sans" pitchFamily="34" charset="0"/>
            </a:endParaRPr>
          </a:p>
          <a:p>
            <a:pPr marL="285750" indent="-285750" defTabSz="914377"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Развитие творческого потенциала школьников, навыков успешной социализации через систему продуктивных, практико-ориентированных заданий  </a:t>
            </a:r>
          </a:p>
          <a:p>
            <a:pPr marL="285750" indent="-285750" defTabSz="914377"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ea typeface="Open Sans" pitchFamily="34" charset="0"/>
              <a:cs typeface="Open Sans" pitchFamily="34" charset="0"/>
            </a:endParaRPr>
          </a:p>
          <a:p>
            <a:pPr defTabSz="914377">
              <a:spcBef>
                <a:spcPts val="1067"/>
              </a:spcBef>
              <a:buClr>
                <a:srgbClr val="0073B8"/>
              </a:buClr>
              <a:buSzPct val="66000"/>
              <a:defRPr/>
            </a:pP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ea typeface="Open Sans" pitchFamily="34" charset="0"/>
              <a:cs typeface="Open Sans" pitchFamily="34" charset="0"/>
            </a:endParaRPr>
          </a:p>
          <a:p>
            <a:pPr defTabSz="1020599">
              <a:spcBef>
                <a:spcPct val="0"/>
              </a:spcBef>
              <a:defRPr/>
            </a:pPr>
            <a:endParaRPr lang="ru-RU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5961523" y="1169523"/>
            <a:ext cx="4121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«Я ОБЩАЮСЬ, ЗНАЧИТ, Я УЧУСЬ</a:t>
            </a:r>
            <a:r>
              <a:rPr lang="ru-RU" sz="2000" b="1" dirty="0" smtClean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» </a:t>
            </a: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– ОБУЧЕНИЕ ЧЕРЕЗ ОБЩЕНИЕ</a:t>
            </a:r>
          </a:p>
        </p:txBody>
      </p:sp>
      <p:pic>
        <p:nvPicPr>
          <p:cNvPr id="62" name="Picture 2" descr="Изображение Русский язык. 4 класс. В 2-х ч. Ч.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700" y="960111"/>
            <a:ext cx="1099306" cy="1460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Изображение Литературное чтение. 4 класс. В 2-х ч. Ч.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313" y="2879566"/>
            <a:ext cx="1118007" cy="1384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Изображение Математика. 4 класс. В 2-х ч. Ч.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701" y="2879566"/>
            <a:ext cx="1111255" cy="1384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2" descr="Изображение Технология. 4 класс *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446" y="4766403"/>
            <a:ext cx="1035854" cy="1384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21" y="960111"/>
            <a:ext cx="1098244" cy="1459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7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863" y="960112"/>
            <a:ext cx="1095323" cy="1460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0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06" y="2887440"/>
            <a:ext cx="1095029" cy="1368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1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07" y="2894152"/>
            <a:ext cx="1119951" cy="1370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2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06" y="4766402"/>
            <a:ext cx="1088298" cy="1384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3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314" y="4766402"/>
            <a:ext cx="1118006" cy="1384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4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08" y="4766403"/>
            <a:ext cx="1119950" cy="1384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441572" y="2545263"/>
            <a:ext cx="17059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54">
              <a:defRPr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№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ФПУ: 1.1.1.1.1.4.1 </a:t>
            </a: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2945862" y="2529325"/>
            <a:ext cx="231009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54">
              <a:defRPr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№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ФПУ: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1.1.1.1.1.4.2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–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1.1.1.1.1.4.5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2913208" y="4379896"/>
            <a:ext cx="231009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54">
              <a:defRPr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№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ФПУ: 1.1.1.3.1.5.1 –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1.1.1.3.1.5.4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421306" y="4388450"/>
            <a:ext cx="231009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54">
              <a:defRPr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№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ФПУ: 1.1.1.1.2.1.1 </a:t>
            </a:r>
            <a:r>
              <a:rPr lang="ru-RU"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– </a:t>
            </a:r>
            <a:r>
              <a:rPr lang="ru-RU" sz="120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1.1.1.1.2.1.4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421306" y="6222304"/>
            <a:ext cx="231009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54">
              <a:defRPr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№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ФПУ: 1.1.1.4.1.4.1 –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1.1.1.4.1.4.4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2913208" y="6217589"/>
            <a:ext cx="231009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54">
              <a:defRPr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№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ФПУ: 1.1.1.7.1.8.1 –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1.1.1.7.1.8.4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171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939822" y="0"/>
            <a:ext cx="9000000" cy="71923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Соответствие содержания учебника разделам примерной рабочей программы</a:t>
            </a:r>
            <a:endParaRPr sz="2000" b="1" dirty="0">
              <a:solidFill>
                <a:srgbClr val="2D2B8D"/>
              </a:solidFill>
              <a:latin typeface="Calibri" pitchFamily="34" charset="0"/>
              <a:ea typeface="Open Sans Condensed" pitchFamily="34" charset="0"/>
              <a:cs typeface="Calibri" pitchFamily="34" charset="0"/>
            </a:endParaRPr>
          </a:p>
        </p:txBody>
      </p:sp>
      <p:sp>
        <p:nvSpPr>
          <p:cNvPr id="6" name="Прямоугольник 37"/>
          <p:cNvSpPr/>
          <p:nvPr/>
        </p:nvSpPr>
        <p:spPr bwMode="auto">
          <a:xfrm>
            <a:off x="0" y="6615410"/>
            <a:ext cx="2718261" cy="16318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0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© АО «Издательство «Просвещение», </a:t>
            </a:r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cs typeface="Times New Roman"/>
              </a:rPr>
              <a:t>2022</a:t>
            </a:r>
            <a:endParaRPr dirty="0"/>
          </a:p>
        </p:txBody>
      </p:sp>
      <p:grpSp>
        <p:nvGrpSpPr>
          <p:cNvPr id="7" name="Группа 7"/>
          <p:cNvGrpSpPr/>
          <p:nvPr/>
        </p:nvGrpSpPr>
        <p:grpSpPr bwMode="auto">
          <a:xfrm>
            <a:off x="240696" y="194744"/>
            <a:ext cx="1268959" cy="438774"/>
            <a:chOff x="254664" y="195485"/>
            <a:chExt cx="951719" cy="329080"/>
          </a:xfrm>
        </p:grpSpPr>
        <p:sp>
          <p:nvSpPr>
            <p:cNvPr id="8" name="Freeform 6"/>
            <p:cNvSpPr/>
            <p:nvPr/>
          </p:nvSpPr>
          <p:spPr bwMode="auto">
            <a:xfrm>
              <a:off x="257798" y="350100"/>
              <a:ext cx="362509" cy="20893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 extrusionOk="0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839695" y="350100"/>
              <a:ext cx="362509" cy="20893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 extrusionOk="0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254664" y="425319"/>
              <a:ext cx="82531" cy="7730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 extrusionOk="0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351821" y="425319"/>
              <a:ext cx="56413" cy="77307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 extrusionOk="0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423905" y="424274"/>
              <a:ext cx="76262" cy="79396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 extrusionOk="0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517928" y="424274"/>
              <a:ext cx="69993" cy="79396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 extrusionOk="0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603594" y="425319"/>
              <a:ext cx="60591" cy="77307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 extrusionOk="0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681945" y="425319"/>
              <a:ext cx="56413" cy="77307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 extrusionOk="0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754030" y="425319"/>
              <a:ext cx="119095" cy="99246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 extrusionOk="0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884617" y="425319"/>
              <a:ext cx="57457" cy="77307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 extrusionOk="0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957746" y="425319"/>
              <a:ext cx="81486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1052814" y="425319"/>
              <a:ext cx="82531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/>
            <p:nvPr/>
          </p:nvSpPr>
          <p:spPr bwMode="auto">
            <a:xfrm>
              <a:off x="1147881" y="425319"/>
              <a:ext cx="58502" cy="77307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 extrusionOk="0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654784" y="195485"/>
              <a:ext cx="151480" cy="19117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 extrusionOk="0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2" name="Прямая соединительная линия 23"/>
          <p:cNvCxnSpPr>
            <a:cxnSpLocks/>
          </p:cNvCxnSpPr>
          <p:nvPr/>
        </p:nvCxnSpPr>
        <p:spPr bwMode="auto">
          <a:xfrm>
            <a:off x="1753354" y="-2966"/>
            <a:ext cx="0" cy="604265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1622668"/>
              </p:ext>
            </p:extLst>
          </p:nvPr>
        </p:nvGraphicFramePr>
        <p:xfrm>
          <a:off x="1504083" y="717524"/>
          <a:ext cx="10557324" cy="5731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30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4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2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083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Содержание учебника </a:t>
                      </a:r>
                      <a:endParaRPr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Примерная рабочая программа  по предмету</a:t>
                      </a:r>
                      <a:endParaRPr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Комментарий</a:t>
                      </a:r>
                      <a:endParaRPr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040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Давайте знакомиться. </a:t>
                      </a:r>
                      <a:r>
                        <a:rPr lang="ru-RU" sz="1100" dirty="0" smtClean="0"/>
                        <a:t>Мир общения. Слово в общении. Жесты — помощники в общении. Общение без слов. Как понять животных? Могут ли разговаривать предметы? Слова и предметы. Рисунки и предметы в общении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 dirty="0" smtClean="0"/>
                        <a:t>Развитие речи.  </a:t>
                      </a:r>
                      <a:endParaRPr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  <a:endParaRPr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9924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Звучание слова и его значение. Слово и предложение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 dirty="0" smtClean="0"/>
                        <a:t>Слово и предложение. Различение слова и предложения. Работа с предложением: выделение слов, изменение их порядка. Восприятие слова как объекта изучения, материала для анализа. Наблюдение над значением слова.</a:t>
                      </a:r>
                      <a:endParaRPr sz="11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  <a:p>
                      <a:pPr>
                        <a:defRPr/>
                      </a:pPr>
                      <a:endParaRPr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604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Мир полон звуков. Гласные и согласные звуки. Твёрдые и мягкие согласные.</a:t>
                      </a:r>
                      <a:r>
                        <a:rPr lang="ru-RU" sz="1100" dirty="0" smtClean="0"/>
                        <a:t> Слова и слоги. Ударение в слове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 dirty="0" smtClean="0"/>
                        <a:t>Фонетика. Звуки речи. </a:t>
                      </a:r>
                      <a:endParaRPr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594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«Страна АБВГДЕЙКА». Старинные азбуки и буквари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 dirty="0" smtClean="0"/>
                        <a:t>Графика. Различение звука и буквы: буква как знак звука. Слоговой принцип русской графики. Буквы гласных как показатель твёрдости — мягкости согласных звуков. Функции букв е, ё, ю, я. Мягкий знак как показатель мягкости предшествующего согласного звука в конце слова. Последовательность букв в русском алфавите.</a:t>
                      </a:r>
                      <a:endParaRPr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  <a:p>
                      <a:pPr>
                        <a:defRPr/>
                      </a:pPr>
                      <a:endParaRPr lang="ru-RU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defRPr/>
                      </a:pPr>
                      <a:endParaRPr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594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«СТРАНА </a:t>
                      </a:r>
                      <a:r>
                        <a:rPr lang="ru-RU" sz="1100" dirty="0" err="1" smtClean="0"/>
                        <a:t>АБВГДЕЙКА».Про</a:t>
                      </a:r>
                      <a:r>
                        <a:rPr lang="ru-RU" sz="1100" dirty="0" smtClean="0"/>
                        <a:t> всё на свете. Старинные азбуки и буквари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Чтение. </a:t>
                      </a:r>
                      <a:endParaRPr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0309613"/>
                  </a:ext>
                </a:extLst>
              </a:tr>
              <a:tr h="422594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Все разделы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Письмо. Письмо букв, буквосочетаний, слогов, слов, предложений с соблюдением гигиенических норм. </a:t>
                      </a:r>
                      <a:endParaRPr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0007090"/>
                  </a:ext>
                </a:extLst>
              </a:tr>
              <a:tr h="422594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СТРАНА АБВГДЕЙКА. Про всё на свете.</a:t>
                      </a:r>
                      <a:endParaRPr lang="ru-RU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Орфография и пунктуация. Правила правописания и их применение: раздельное написание слов; обозначение гласных после шипящих в сочетаниях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жи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ши (в положении под ударением),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ча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ща, чу,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щу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; прописная буква в начале предложения, в именах собственных</a:t>
                      </a:r>
                      <a:endParaRPr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70106907"/>
                  </a:ext>
                </a:extLst>
              </a:tr>
            </a:tbl>
          </a:graphicData>
        </a:graphic>
      </p:graphicFrame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93" y="843733"/>
            <a:ext cx="1098244" cy="1459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01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939822" y="0"/>
            <a:ext cx="9000000" cy="719233"/>
          </a:xfr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Соответствие содержания учебника разделам примерной рабочей программы</a:t>
            </a:r>
            <a:endParaRPr sz="2000" b="1" dirty="0">
              <a:solidFill>
                <a:srgbClr val="2D2B8D"/>
              </a:solidFill>
              <a:latin typeface="Calibri" pitchFamily="34" charset="0"/>
              <a:ea typeface="Open Sans Condensed" pitchFamily="34" charset="0"/>
              <a:cs typeface="Calibri" pitchFamily="34" charset="0"/>
            </a:endParaRPr>
          </a:p>
        </p:txBody>
      </p:sp>
      <p:sp>
        <p:nvSpPr>
          <p:cNvPr id="6" name="Прямоугольник 37"/>
          <p:cNvSpPr/>
          <p:nvPr/>
        </p:nvSpPr>
        <p:spPr bwMode="auto">
          <a:xfrm>
            <a:off x="0" y="6615410"/>
            <a:ext cx="2718261" cy="16318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0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© АО «Издательство «Просвещение», </a:t>
            </a:r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cs typeface="Times New Roman"/>
              </a:rPr>
              <a:t>2022</a:t>
            </a:r>
            <a:endParaRPr dirty="0"/>
          </a:p>
        </p:txBody>
      </p:sp>
      <p:grpSp>
        <p:nvGrpSpPr>
          <p:cNvPr id="7" name="Группа 7"/>
          <p:cNvGrpSpPr/>
          <p:nvPr/>
        </p:nvGrpSpPr>
        <p:grpSpPr bwMode="auto">
          <a:xfrm>
            <a:off x="240696" y="194744"/>
            <a:ext cx="1268959" cy="438774"/>
            <a:chOff x="254664" y="195485"/>
            <a:chExt cx="951719" cy="329080"/>
          </a:xfrm>
        </p:grpSpPr>
        <p:sp>
          <p:nvSpPr>
            <p:cNvPr id="8" name="Freeform 6"/>
            <p:cNvSpPr/>
            <p:nvPr/>
          </p:nvSpPr>
          <p:spPr bwMode="auto">
            <a:xfrm>
              <a:off x="257798" y="350100"/>
              <a:ext cx="362509" cy="20893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 extrusionOk="0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839695" y="350100"/>
              <a:ext cx="362509" cy="20893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 extrusionOk="0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254664" y="425319"/>
              <a:ext cx="82531" cy="7730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 extrusionOk="0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351821" y="425319"/>
              <a:ext cx="56413" cy="77307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 extrusionOk="0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423905" y="424274"/>
              <a:ext cx="76262" cy="79396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 extrusionOk="0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517928" y="424274"/>
              <a:ext cx="69993" cy="79396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 extrusionOk="0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603594" y="425319"/>
              <a:ext cx="60591" cy="77307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 extrusionOk="0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681945" y="425319"/>
              <a:ext cx="56413" cy="77307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 extrusionOk="0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754030" y="425319"/>
              <a:ext cx="119095" cy="99246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 extrusionOk="0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884617" y="425319"/>
              <a:ext cx="57457" cy="77307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 extrusionOk="0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957746" y="425319"/>
              <a:ext cx="81486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1052814" y="425319"/>
              <a:ext cx="82531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/>
            <p:nvPr/>
          </p:nvSpPr>
          <p:spPr bwMode="auto">
            <a:xfrm>
              <a:off x="1147881" y="425319"/>
              <a:ext cx="58502" cy="77307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 extrusionOk="0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654784" y="195485"/>
              <a:ext cx="151480" cy="19117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 extrusionOk="0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2" name="Прямая соединительная линия 23"/>
          <p:cNvCxnSpPr>
            <a:cxnSpLocks/>
          </p:cNvCxnSpPr>
          <p:nvPr/>
        </p:nvCxnSpPr>
        <p:spPr bwMode="auto">
          <a:xfrm>
            <a:off x="1753354" y="-2966"/>
            <a:ext cx="0" cy="604265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7048556"/>
              </p:ext>
            </p:extLst>
          </p:nvPr>
        </p:nvGraphicFramePr>
        <p:xfrm>
          <a:off x="2635135" y="639762"/>
          <a:ext cx="9293515" cy="57855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39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87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71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001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dirty="0"/>
                        <a:t>Содержание учебника </a:t>
                      </a:r>
                      <a:endParaRPr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dirty="0"/>
                        <a:t>Примерная рабочая программа  по предмету</a:t>
                      </a:r>
                      <a:endParaRPr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dirty="0"/>
                        <a:t>Комментарий</a:t>
                      </a:r>
                      <a:endParaRPr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141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Культура общения. Слово и его значение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Общие сведения о языке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  <a:endParaRPr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1992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Звуки гласные и согласные. Обозначение их буквами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Слоги. Ударение. Ударные и безударные гласные звуки. Обозначение их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буквами.Твёрдые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мягкие согласные звуки. Обозначение мягкости согласных звуков на письме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Фонетика. Звуки речи.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141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Слова с несколькими значениями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Группы слов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Лексика. Слово как единица языка (ознакомление)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5736947"/>
                  </a:ext>
                </a:extLst>
              </a:tr>
              <a:tr h="930645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 слова к предложению. Знаки препинания в конце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Предложения от предложения к тексту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Синтаксис. Предложение как единица языка (ознакомление). Слово, предложение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4559299"/>
                  </a:ext>
                </a:extLst>
              </a:tr>
              <a:tr h="930645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Имя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собственное.Правописание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буквосочетаний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жи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—ши,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ча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—ща, чу—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щу</a:t>
                      </a:r>
                      <a:endParaRPr lang="ru-RU" sz="11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Перенос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слов.Звонкие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глухие согласные звуки. Обозначение их буквами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Орфография и пунктуация.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521449"/>
                  </a:ext>
                </a:extLst>
              </a:tr>
              <a:tr h="930645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Культура общения. Слово и его значение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 предложения к тексту.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Развитие речи.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920677"/>
                  </a:ext>
                </a:extLst>
              </a:tr>
            </a:tbl>
          </a:graphicData>
        </a:graphic>
      </p:graphicFrame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0" y="951799"/>
            <a:ext cx="1711330" cy="2281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83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939822" y="0"/>
            <a:ext cx="9000000" cy="71923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Соответствие содержания учебника разделам примерной рабочей программы</a:t>
            </a:r>
            <a:endParaRPr sz="2000" b="1" dirty="0">
              <a:solidFill>
                <a:srgbClr val="2D2B8D"/>
              </a:solidFill>
              <a:latin typeface="Calibri" pitchFamily="34" charset="0"/>
              <a:ea typeface="Open Sans Condensed" pitchFamily="34" charset="0"/>
              <a:cs typeface="Calibri" pitchFamily="34" charset="0"/>
            </a:endParaRPr>
          </a:p>
        </p:txBody>
      </p:sp>
      <p:sp>
        <p:nvSpPr>
          <p:cNvPr id="6" name="Прямоугольник 37"/>
          <p:cNvSpPr/>
          <p:nvPr/>
        </p:nvSpPr>
        <p:spPr bwMode="auto">
          <a:xfrm>
            <a:off x="0" y="6615410"/>
            <a:ext cx="2718261" cy="16318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0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© АО «Издательство «Просвещение», </a:t>
            </a:r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cs typeface="Times New Roman"/>
              </a:rPr>
              <a:t>2022</a:t>
            </a:r>
            <a:endParaRPr dirty="0"/>
          </a:p>
        </p:txBody>
      </p:sp>
      <p:grpSp>
        <p:nvGrpSpPr>
          <p:cNvPr id="7" name="Группа 7"/>
          <p:cNvGrpSpPr/>
          <p:nvPr/>
        </p:nvGrpSpPr>
        <p:grpSpPr bwMode="auto">
          <a:xfrm>
            <a:off x="240696" y="194744"/>
            <a:ext cx="1268959" cy="438774"/>
            <a:chOff x="254664" y="195485"/>
            <a:chExt cx="951719" cy="329080"/>
          </a:xfrm>
        </p:grpSpPr>
        <p:sp>
          <p:nvSpPr>
            <p:cNvPr id="8" name="Freeform 6"/>
            <p:cNvSpPr/>
            <p:nvPr/>
          </p:nvSpPr>
          <p:spPr bwMode="auto">
            <a:xfrm>
              <a:off x="257798" y="350100"/>
              <a:ext cx="362509" cy="20893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 extrusionOk="0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839695" y="350100"/>
              <a:ext cx="362509" cy="20893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 extrusionOk="0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254664" y="425319"/>
              <a:ext cx="82531" cy="7730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 extrusionOk="0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351821" y="425319"/>
              <a:ext cx="56413" cy="77307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 extrusionOk="0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423905" y="424274"/>
              <a:ext cx="76262" cy="79396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 extrusionOk="0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517928" y="424274"/>
              <a:ext cx="69993" cy="79396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 extrusionOk="0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603594" y="425319"/>
              <a:ext cx="60591" cy="77307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 extrusionOk="0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681945" y="425319"/>
              <a:ext cx="56413" cy="77307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 extrusionOk="0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754030" y="425319"/>
              <a:ext cx="119095" cy="99246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 extrusionOk="0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884617" y="425319"/>
              <a:ext cx="57457" cy="77307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 extrusionOk="0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957746" y="425319"/>
              <a:ext cx="81486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1052814" y="425319"/>
              <a:ext cx="82531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/>
            <p:nvPr/>
          </p:nvSpPr>
          <p:spPr bwMode="auto">
            <a:xfrm>
              <a:off x="1147881" y="425319"/>
              <a:ext cx="58502" cy="77307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 extrusionOk="0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654784" y="195485"/>
              <a:ext cx="151480" cy="19117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 extrusionOk="0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2" name="Прямая соединительная линия 23"/>
          <p:cNvCxnSpPr>
            <a:cxnSpLocks/>
          </p:cNvCxnSpPr>
          <p:nvPr/>
        </p:nvCxnSpPr>
        <p:spPr bwMode="auto">
          <a:xfrm>
            <a:off x="1753354" y="-2966"/>
            <a:ext cx="0" cy="604265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1176232"/>
              </p:ext>
            </p:extLst>
          </p:nvPr>
        </p:nvGraphicFramePr>
        <p:xfrm>
          <a:off x="1603725" y="963460"/>
          <a:ext cx="9914218" cy="4332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047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94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9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527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/>
                        <a:t>Содержание учебника </a:t>
                      </a:r>
                      <a:endParaRPr sz="1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/>
                        <a:t>Примерная рабочая программа  по предмету</a:t>
                      </a:r>
                      <a:endParaRPr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/>
                        <a:t>Комментарий</a:t>
                      </a:r>
                      <a:endParaRPr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032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Здравствуй, сказка!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Сказка народная (фольклорная) и литературная (авторская)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Полностью соответствует элементам содержания ПРП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594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Хорошие соседи, счастливые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друзья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Произведения о детях и для детей 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cs typeface="Arial"/>
                        </a:rPr>
                        <a:t>Полностью соответствует элементам содержания ПРП</a:t>
                      </a:r>
                      <a:endParaRPr kumimoji="0" lang="ru-RU" sz="1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594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Край родной, навек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любимый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Произведения о родной природе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cs typeface="Arial"/>
                        </a:rPr>
                        <a:t>Полностью соответствует элементам содержания ПРП</a:t>
                      </a:r>
                      <a:endParaRPr kumimoji="0" lang="ru-RU" sz="1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594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Радуга-дуга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/>
                        <a:t>Устное народное творчество — малые фольклорные жанры 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cs typeface="Arial"/>
                        </a:rPr>
                        <a:t>Полностью соответствует элементам содержания ПРП</a:t>
                      </a:r>
                      <a:endParaRPr kumimoji="0" lang="ru-RU" sz="1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594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Люблю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все живое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/>
                        <a:t>Произведения о братьях наших меньших 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Полностью соответствует элементам содержания ПРП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594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Край родной, навек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любимый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/>
                        <a:t>Произведения о маме 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Полностью соответствует элементам содержания ПРП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0906338"/>
                  </a:ext>
                </a:extLst>
              </a:tr>
              <a:tr h="333818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Сто фантазий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Фольклорные и авторские произведения о чудесах и фантазии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5162655"/>
                  </a:ext>
                </a:extLst>
              </a:tr>
              <a:tr h="333818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Книги –мои друзья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Библиографическая культура (работа с детской книгой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0927152"/>
                  </a:ext>
                </a:extLst>
              </a:tr>
            </a:tbl>
          </a:graphicData>
        </a:graphic>
      </p:graphicFrame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20" y="699634"/>
            <a:ext cx="976538" cy="1220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64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939822" y="0"/>
            <a:ext cx="9000000" cy="71923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Соответствие содержания учебника разделам примерной рабочей программы</a:t>
            </a:r>
            <a:endParaRPr sz="2000" b="1" dirty="0">
              <a:solidFill>
                <a:srgbClr val="2D2B8D"/>
              </a:solidFill>
              <a:latin typeface="Calibri" pitchFamily="34" charset="0"/>
              <a:ea typeface="Open Sans Condensed" pitchFamily="34" charset="0"/>
              <a:cs typeface="Calibri" pitchFamily="34" charset="0"/>
            </a:endParaRPr>
          </a:p>
        </p:txBody>
      </p:sp>
      <p:sp>
        <p:nvSpPr>
          <p:cNvPr id="6" name="Прямоугольник 37"/>
          <p:cNvSpPr/>
          <p:nvPr/>
        </p:nvSpPr>
        <p:spPr bwMode="auto">
          <a:xfrm>
            <a:off x="0" y="6615410"/>
            <a:ext cx="2718261" cy="16318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0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© АО «Издательство «Просвещение», </a:t>
            </a:r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cs typeface="Times New Roman"/>
              </a:rPr>
              <a:t>2022</a:t>
            </a:r>
            <a:endParaRPr dirty="0"/>
          </a:p>
        </p:txBody>
      </p:sp>
      <p:grpSp>
        <p:nvGrpSpPr>
          <p:cNvPr id="7" name="Группа 7"/>
          <p:cNvGrpSpPr/>
          <p:nvPr/>
        </p:nvGrpSpPr>
        <p:grpSpPr bwMode="auto">
          <a:xfrm>
            <a:off x="240696" y="194744"/>
            <a:ext cx="1268959" cy="438774"/>
            <a:chOff x="254664" y="195485"/>
            <a:chExt cx="951719" cy="329080"/>
          </a:xfrm>
        </p:grpSpPr>
        <p:sp>
          <p:nvSpPr>
            <p:cNvPr id="8" name="Freeform 6"/>
            <p:cNvSpPr/>
            <p:nvPr/>
          </p:nvSpPr>
          <p:spPr bwMode="auto">
            <a:xfrm>
              <a:off x="257798" y="350100"/>
              <a:ext cx="362509" cy="20893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 extrusionOk="0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839695" y="350100"/>
              <a:ext cx="362509" cy="20893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 extrusionOk="0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254664" y="425319"/>
              <a:ext cx="82531" cy="7730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 extrusionOk="0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351821" y="425319"/>
              <a:ext cx="56413" cy="77307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 extrusionOk="0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423905" y="424274"/>
              <a:ext cx="76262" cy="79396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 extrusionOk="0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517928" y="424274"/>
              <a:ext cx="69993" cy="79396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 extrusionOk="0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603594" y="425319"/>
              <a:ext cx="60591" cy="77307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 extrusionOk="0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681945" y="425319"/>
              <a:ext cx="56413" cy="77307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 extrusionOk="0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754030" y="425319"/>
              <a:ext cx="119095" cy="99246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 extrusionOk="0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884617" y="425319"/>
              <a:ext cx="57457" cy="77307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 extrusionOk="0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957746" y="425319"/>
              <a:ext cx="81486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1052814" y="425319"/>
              <a:ext cx="82531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/>
            <p:nvPr/>
          </p:nvSpPr>
          <p:spPr bwMode="auto">
            <a:xfrm>
              <a:off x="1147881" y="425319"/>
              <a:ext cx="58502" cy="77307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 extrusionOk="0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654784" y="195485"/>
              <a:ext cx="151480" cy="19117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 extrusionOk="0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2" name="Прямая соединительная линия 23"/>
          <p:cNvCxnSpPr>
            <a:cxnSpLocks/>
          </p:cNvCxnSpPr>
          <p:nvPr/>
        </p:nvCxnSpPr>
        <p:spPr bwMode="auto">
          <a:xfrm>
            <a:off x="1753354" y="-2966"/>
            <a:ext cx="0" cy="604265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8665038"/>
              </p:ext>
            </p:extLst>
          </p:nvPr>
        </p:nvGraphicFramePr>
        <p:xfrm>
          <a:off x="2042543" y="839585"/>
          <a:ext cx="9337853" cy="38907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77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6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46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14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/>
                        <a:t>Содержание учебника </a:t>
                      </a:r>
                      <a:endParaRPr sz="1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/>
                        <a:t>Примерная рабочая программа  по предмету</a:t>
                      </a:r>
                      <a:endParaRPr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/>
                        <a:t>Комментарий</a:t>
                      </a:r>
                      <a:endParaRPr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598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Сравнение и счёт предметов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Числа от 1 до 10. Число 0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Числа от 11 до 20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dirty="0" smtClean="0"/>
                        <a:t>Числа и величины. </a:t>
                      </a:r>
                      <a:endParaRPr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5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Числа от 1 до 10. Число 0</a:t>
                      </a:r>
                      <a:r>
                        <a:rPr kumimoji="0" lang="en-US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. </a:t>
                      </a:r>
                      <a:r>
                        <a:rPr kumimoji="0" lang="ru-RU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Числа от 11 до 20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dirty="0" smtClean="0"/>
                        <a:t>Арифметические действия. </a:t>
                      </a:r>
                      <a:endParaRPr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Полностью соответствует элементам содержания ПРП</a:t>
                      </a:r>
                      <a:endParaRPr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2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Числа от 1 до 10. Число 0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. 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Числа от 11 до 20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dirty="0" smtClean="0"/>
                        <a:t>Текстовые задачи. </a:t>
                      </a:r>
                      <a:endParaRPr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Полностью соответствует элементам содержания ПРП</a:t>
                      </a:r>
                      <a:endParaRPr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598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Сравнение и счёт предметов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Множества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dirty="0" smtClean="0"/>
                        <a:t>Числа от 1 до 10. Число 0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Пространственные отношения и геометрические фигуры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76229458"/>
                  </a:ext>
                </a:extLst>
              </a:tr>
              <a:tr h="9705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Множества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Числа от 1 до 10. Число 0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Числа от 11 до 20</a:t>
                      </a:r>
                    </a:p>
                    <a:p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Математическая информация. Сбор данных об объекте по образцу. Характеристики объекта, группы объектов (количество, форма, размер). 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Полностью соответствует элементам содержания ПРП</a:t>
                      </a:r>
                    </a:p>
                    <a:p>
                      <a:pPr>
                        <a:defRPr/>
                      </a:pPr>
                      <a:endParaRPr lang="ru-RU" sz="12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1890875"/>
                  </a:ext>
                </a:extLst>
              </a:tr>
            </a:tbl>
          </a:graphicData>
        </a:graphic>
      </p:graphicFrame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13" y="953078"/>
            <a:ext cx="1289870" cy="1577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12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939821" y="0"/>
            <a:ext cx="9914127" cy="71923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Соответствие содержания учебника </a:t>
            </a:r>
            <a:r>
              <a:rPr lang="ru-RU" sz="2000" b="1" dirty="0" smtClean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разделам </a:t>
            </a: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примерной рабочей программы</a:t>
            </a:r>
            <a:endParaRPr sz="2000" b="1" dirty="0">
              <a:solidFill>
                <a:srgbClr val="2D2B8D"/>
              </a:solidFill>
              <a:latin typeface="Calibri" pitchFamily="34" charset="0"/>
              <a:ea typeface="Open Sans Condensed" pitchFamily="34" charset="0"/>
              <a:cs typeface="Calibri" pitchFamily="34" charset="0"/>
            </a:endParaRPr>
          </a:p>
        </p:txBody>
      </p:sp>
      <p:sp>
        <p:nvSpPr>
          <p:cNvPr id="6" name="Прямоугольник 37"/>
          <p:cNvSpPr/>
          <p:nvPr/>
        </p:nvSpPr>
        <p:spPr bwMode="auto">
          <a:xfrm>
            <a:off x="0" y="6615410"/>
            <a:ext cx="2718261" cy="16318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0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© АО «Издательство «Просвещение», </a:t>
            </a:r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cs typeface="Times New Roman"/>
              </a:rPr>
              <a:t>2022</a:t>
            </a:r>
            <a:endParaRPr dirty="0"/>
          </a:p>
        </p:txBody>
      </p:sp>
      <p:grpSp>
        <p:nvGrpSpPr>
          <p:cNvPr id="7" name="Группа 7"/>
          <p:cNvGrpSpPr/>
          <p:nvPr/>
        </p:nvGrpSpPr>
        <p:grpSpPr bwMode="auto">
          <a:xfrm>
            <a:off x="240696" y="194744"/>
            <a:ext cx="1268959" cy="438774"/>
            <a:chOff x="254664" y="195485"/>
            <a:chExt cx="951719" cy="329080"/>
          </a:xfrm>
        </p:grpSpPr>
        <p:sp>
          <p:nvSpPr>
            <p:cNvPr id="8" name="Freeform 6"/>
            <p:cNvSpPr/>
            <p:nvPr/>
          </p:nvSpPr>
          <p:spPr bwMode="auto">
            <a:xfrm>
              <a:off x="257798" y="350100"/>
              <a:ext cx="362509" cy="20893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 extrusionOk="0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839695" y="350100"/>
              <a:ext cx="362509" cy="20893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 extrusionOk="0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254664" y="425319"/>
              <a:ext cx="82531" cy="7730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 extrusionOk="0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351821" y="425319"/>
              <a:ext cx="56413" cy="77307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 extrusionOk="0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423905" y="424274"/>
              <a:ext cx="76262" cy="79396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 extrusionOk="0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517928" y="424274"/>
              <a:ext cx="69993" cy="79396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 extrusionOk="0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603594" y="425319"/>
              <a:ext cx="60591" cy="77307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 extrusionOk="0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681945" y="425319"/>
              <a:ext cx="56413" cy="77307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 extrusionOk="0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754030" y="425319"/>
              <a:ext cx="119095" cy="99246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 extrusionOk="0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884617" y="425319"/>
              <a:ext cx="57457" cy="77307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 extrusionOk="0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957746" y="425319"/>
              <a:ext cx="81486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1052814" y="425319"/>
              <a:ext cx="82531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/>
            <p:nvPr/>
          </p:nvSpPr>
          <p:spPr bwMode="auto">
            <a:xfrm>
              <a:off x="1147881" y="425319"/>
              <a:ext cx="58502" cy="77307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 extrusionOk="0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654784" y="195485"/>
              <a:ext cx="151480" cy="19117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 extrusionOk="0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2" name="Прямая соединительная линия 23"/>
          <p:cNvCxnSpPr>
            <a:cxnSpLocks/>
          </p:cNvCxnSpPr>
          <p:nvPr/>
        </p:nvCxnSpPr>
        <p:spPr bwMode="auto">
          <a:xfrm>
            <a:off x="1753354" y="-2966"/>
            <a:ext cx="0" cy="604265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1712944"/>
              </p:ext>
            </p:extLst>
          </p:nvPr>
        </p:nvGraphicFramePr>
        <p:xfrm>
          <a:off x="1753354" y="601299"/>
          <a:ext cx="10200236" cy="5849681"/>
        </p:xfrm>
        <a:graphic>
          <a:graphicData uri="http://schemas.openxmlformats.org/drawingml/2006/table">
            <a:tbl>
              <a:tblPr firstRow="1" bandRow="1"/>
              <a:tblGrid>
                <a:gridCol w="3542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8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89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051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/>
                        <a:t>Содержание учебника </a:t>
                      </a:r>
                      <a:endParaRPr sz="110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/>
                        <a:t>Примерная рабочая программа  по предмету</a:t>
                      </a:r>
                      <a:endParaRPr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/>
                        <a:t>Комментарий</a:t>
                      </a:r>
                      <a:endParaRPr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592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Культура. Природа в творчестве человека. Мы — люди. Люди — творцы культуры. </a:t>
                      </a:r>
                      <a:r>
                        <a:rPr lang="ru-RU" sz="1100" dirty="0" smtClean="0"/>
                        <a:t>Наш класс в школе. Мы — дружный класс. Делу — время. Книга — друг и наставник. Потехе — час . Мы в семье. Моя семья — часть моего народа. Красота любимого города. Мы в городе. Красота родного села. Мы в селе. Войдём в музей! Мы помним наших земляков. Все профессии важны. Россия — наша Родина. Москва — столица России. Мы — семья народов России. Взгляни на человека! Всему свой черёд. У каждого времени свой плод. Я — часть мира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 и общество</a:t>
                      </a:r>
                      <a:endParaRPr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Отсутствуют отдельные элементы содержания «Рабочее место школьника. Правила безопасной работы на  учебном месте, режим труда и  отдыха"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59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Природа. Неживая и живая природа. </a:t>
                      </a:r>
                      <a:r>
                        <a:rPr lang="ru-RU" sz="1100" dirty="0" smtClean="0"/>
                        <a:t>Природа в классе. Как ухаживать за комнатными растениями. Что растёт у школы. Мир за стеклянным берегом. Кто ещё у нас живёт? Какие бывают животные. Природа в доме. Красивые камни в нашем доме. Комнатные растения у нас дома. Выйдем в сад и огород. Дикорастущие и культурные растения. Собака в нашем доме. Кошка в нашем доме. Дикие и домашние животные. Природа в городе и селе. Что растёт в городе и селе. Чудесные цветники. В ботаническом саду. В зоопарке. Охрана природы. Красная книга России. Заповедные тропинки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 и природа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Отсутствуют отдельные элементы содержания 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«Погода и термометр. Наблюдение за погодой своего края. Сезонные изменения в природе. </a:t>
                      </a:r>
                      <a:r>
                        <a:rPr lang="ru-RU" sz="1100" b="1" dirty="0" smtClean="0"/>
                        <a:t>Части растения (называние, краткая характеристика значения для жизни растения): корень, стебель, лист, цветок, плод, семя.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7586984"/>
                  </a:ext>
                </a:extLst>
              </a:tr>
              <a:tr h="157820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Что такое окружающий мир.</a:t>
                      </a:r>
                      <a:r>
                        <a:rPr lang="ru-RU" sz="1100" dirty="0" smtClean="0"/>
                        <a:t> Откуда в наш дом приходят вода, газ, электричество. Овощи и фрукты на нашем столе. Про хлеб и кашу, про чай и кофе. С утра до вечера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Правила безопасной жизни</a:t>
                      </a:r>
                      <a:endParaRPr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Отсутствуют отдельные элементы содержания «Безопасность в сети Интернет (электронный дневник и электронные ресурсы школы) в  условиях контролируемого доступа в  Интернет»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6278803"/>
                  </a:ext>
                </a:extLst>
              </a:tr>
            </a:tbl>
          </a:graphicData>
        </a:graphic>
      </p:graphicFrame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90" y="934907"/>
            <a:ext cx="1088298" cy="1384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37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872842" y="194744"/>
            <a:ext cx="9000000" cy="64112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Рекомендации по компенсации отсутствующих элементов содержания учебника «Окружающий мир» Плешакова А.А., Новицкая М.Ю.</a:t>
            </a:r>
            <a:endParaRPr sz="2000" b="1" dirty="0">
              <a:solidFill>
                <a:srgbClr val="2D2B8D"/>
              </a:solidFill>
              <a:latin typeface="Calibri" pitchFamily="34" charset="0"/>
              <a:ea typeface="Open Sans Condensed" pitchFamily="34" charset="0"/>
              <a:cs typeface="Calibri" pitchFamily="34" charset="0"/>
            </a:endParaRPr>
          </a:p>
        </p:txBody>
      </p:sp>
      <p:sp>
        <p:nvSpPr>
          <p:cNvPr id="5" name="Прямоугольник 37"/>
          <p:cNvSpPr/>
          <p:nvPr/>
        </p:nvSpPr>
        <p:spPr bwMode="auto">
          <a:xfrm>
            <a:off x="0" y="6615410"/>
            <a:ext cx="2718261" cy="16318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0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© АО «Издательство «Просвещение», </a:t>
            </a:r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cs typeface="Times New Roman"/>
              </a:rPr>
              <a:t>2022</a:t>
            </a:r>
            <a:endParaRPr dirty="0"/>
          </a:p>
        </p:txBody>
      </p:sp>
      <p:grpSp>
        <p:nvGrpSpPr>
          <p:cNvPr id="6" name="Группа 4"/>
          <p:cNvGrpSpPr/>
          <p:nvPr/>
        </p:nvGrpSpPr>
        <p:grpSpPr bwMode="auto">
          <a:xfrm>
            <a:off x="240696" y="194744"/>
            <a:ext cx="1268959" cy="438774"/>
            <a:chOff x="254664" y="195485"/>
            <a:chExt cx="951719" cy="329080"/>
          </a:xfrm>
        </p:grpSpPr>
        <p:sp>
          <p:nvSpPr>
            <p:cNvPr id="7" name="Freeform 6"/>
            <p:cNvSpPr/>
            <p:nvPr/>
          </p:nvSpPr>
          <p:spPr bwMode="auto">
            <a:xfrm>
              <a:off x="257798" y="350100"/>
              <a:ext cx="362509" cy="20893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 extrusionOk="0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839695" y="350100"/>
              <a:ext cx="362509" cy="20893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 extrusionOk="0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254664" y="425319"/>
              <a:ext cx="82531" cy="7730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 extrusionOk="0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351821" y="425319"/>
              <a:ext cx="56413" cy="77307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 extrusionOk="0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0"/>
            <p:cNvSpPr>
              <a:spLocks noEditPoints="1"/>
            </p:cNvSpPr>
            <p:nvPr/>
          </p:nvSpPr>
          <p:spPr bwMode="auto">
            <a:xfrm>
              <a:off x="423905" y="424274"/>
              <a:ext cx="76262" cy="79396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 extrusionOk="0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517928" y="424274"/>
              <a:ext cx="69993" cy="79396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 extrusionOk="0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603594" y="425319"/>
              <a:ext cx="60591" cy="77307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 extrusionOk="0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681945" y="425319"/>
              <a:ext cx="56413" cy="77307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 extrusionOk="0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754030" y="425319"/>
              <a:ext cx="119095" cy="99246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 extrusionOk="0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884617" y="425319"/>
              <a:ext cx="57457" cy="77307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 extrusionOk="0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957746" y="425319"/>
              <a:ext cx="81486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1052814" y="425319"/>
              <a:ext cx="82531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1147881" y="425319"/>
              <a:ext cx="58502" cy="77307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 extrusionOk="0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654784" y="195485"/>
              <a:ext cx="151480" cy="19117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 extrusionOk="0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1" name="Прямая соединительная линия 21"/>
          <p:cNvCxnSpPr>
            <a:cxnSpLocks/>
          </p:cNvCxnSpPr>
          <p:nvPr/>
        </p:nvCxnSpPr>
        <p:spPr bwMode="auto">
          <a:xfrm>
            <a:off x="1753354" y="-2966"/>
            <a:ext cx="0" cy="604265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Объект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3539276"/>
              </p:ext>
            </p:extLst>
          </p:nvPr>
        </p:nvGraphicFramePr>
        <p:xfrm>
          <a:off x="2219497" y="1026847"/>
          <a:ext cx="9458723" cy="2926080"/>
        </p:xfrm>
        <a:graphic>
          <a:graphicData uri="http://schemas.openxmlformats.org/drawingml/2006/table">
            <a:tbl>
              <a:tblPr firstRow="1" bandRow="1"/>
              <a:tblGrid>
                <a:gridCol w="4473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5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5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/>
                        <a:t>Отсутствующие элементы содержания</a:t>
                      </a:r>
                      <a:endParaRPr sz="1200" dirty="0"/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/>
                        <a:t>Рекомендации по компенсации</a:t>
                      </a:r>
                      <a:endParaRPr sz="1200"/>
                    </a:p>
                    <a:p>
                      <a:pPr algn="ctr">
                        <a:defRPr/>
                      </a:pPr>
                      <a:r>
                        <a:rPr lang="ru-RU" sz="1200"/>
                        <a:t>(при отсутствии элементов содержания)</a:t>
                      </a:r>
                      <a:endParaRPr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5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Погода и термометр. Наблюдение за погодой своего края. Сезонные изменения в природе. Части растения (называние, краткая характеристика значения для жизни растения): корень, стебель, лист, цветок, плод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r>
                        <a:rPr lang="ru-RU" sz="1200" dirty="0" smtClean="0"/>
                        <a:t> , семя.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defRPr/>
                      </a:pPr>
                      <a:endParaRPr lang="ru-RU" sz="12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Использовать</a:t>
                      </a:r>
                      <a:r>
                        <a:rPr lang="ru-RU" sz="1200" b="1" baseline="0" dirty="0" smtClean="0"/>
                        <a:t> пособие «Опыты и эксперименты» 1-2 класс </a:t>
                      </a:r>
                      <a:r>
                        <a:rPr lang="ru-RU" sz="1200" b="1" baseline="0" dirty="0" err="1" smtClean="0"/>
                        <a:t>Дорохина</a:t>
                      </a:r>
                      <a:r>
                        <a:rPr lang="ru-RU" sz="1200" b="1" baseline="0" dirty="0" smtClean="0"/>
                        <a:t> Н.Н., Паршина О.А.  (темы «Живая и неживая природа», «Температура и термометр», «Осадки. Явления природы»</a:t>
                      </a:r>
                      <a:r>
                        <a:rPr lang="ru-RU" sz="1200" b="1" dirty="0" smtClean="0"/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baseline="0" dirty="0" smtClean="0"/>
                        <a:t>использовать материал учебника </a:t>
                      </a:r>
                      <a:r>
                        <a:rPr lang="ru-RU" sz="1200" b="1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«Естествознание. Азбука экологии» 1 класс Шпотова Т.В. (тема «В некотором царстве. Растения»)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baseline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539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Отсутствуют отдельные элементы содержания «Рабочее место школьника. Правила безопасной работы на  учебном месте, режим труда и  отдыха.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Включить материал о рабочем месте школьника и правилах безопасной работы на учебном месте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 тему «Наш класс в школе»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7038092"/>
                  </a:ext>
                </a:extLst>
              </a:tr>
              <a:tr h="383539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Отсутствуют отдельные элементы содержания «Безопасность в сети Интернет (электронный дневник и электронные ресурсы школы) в  условиях контролируемого доступа в  Интернет»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Использовать материалы пособия «Информационная безопасность, или Как вести себя в Сети» Сиденко А.Г.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1868244"/>
                  </a:ext>
                </a:extLst>
              </a:tr>
            </a:tbl>
          </a:graphicData>
        </a:graphic>
      </p:graphicFrame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55" y="1066548"/>
            <a:ext cx="1088298" cy="1384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78" name="Picture 2" descr="Изображение Опыты и эксперименты в начальной школе. 1-2 класс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42" y="4067869"/>
            <a:ext cx="1817815" cy="2432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0" name="Picture 4" descr="Изображение Естествознание. Азбука экологии. 1 класс. Учебн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491" y="4067868"/>
            <a:ext cx="1835164" cy="2449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2" name="Picture 6" descr="Изображение Информационная безопасность, или Как вести себя в Сети.  2 - 4 класс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489" y="4075572"/>
            <a:ext cx="1851595" cy="2442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87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23" descr="U:\DF_Hudred\_ВЕНТАНА\38327\cover\cover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31" y="2293142"/>
            <a:ext cx="836980" cy="1040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2"/>
            <a:ext cx="12192000" cy="97559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335361" y="231397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</p:grp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79794" y="785444"/>
            <a:ext cx="1141683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1770318" y="97179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2041321" y="242318"/>
            <a:ext cx="9217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СИСТЕМА «НАЧАЛЬНАЯ ШКОЛА ХХ</a:t>
            </a:r>
            <a:r>
              <a:rPr lang="en-US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I </a:t>
            </a: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ВЕКА»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258562" y="4921738"/>
            <a:ext cx="4116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ctr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Единственный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комплект, который был отмечен премией Президента РФ в области образования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.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943567" y="1644699"/>
            <a:ext cx="5649719" cy="2952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spcBef>
                <a:spcPts val="1067"/>
              </a:spcBef>
              <a:buClr>
                <a:srgbClr val="0073B8"/>
              </a:buClr>
              <a:buSzPct val="66000"/>
              <a:defRPr/>
            </a:pPr>
            <a:endParaRPr lang="ru-RU" sz="1400" dirty="0" smtClean="0">
              <a:solidFill>
                <a:schemeClr val="tx1">
                  <a:lumMod val="85000"/>
                  <a:lumOff val="15000"/>
                </a:schemeClr>
              </a:solidFill>
              <a:ea typeface="Open Sans" pitchFamily="34" charset="0"/>
              <a:cs typeface="Open Sans" pitchFamily="34" charset="0"/>
            </a:endParaRPr>
          </a:p>
          <a:p>
            <a:pPr marL="285750" indent="-285750" defTabSz="914377"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Развитие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личности школьника, формирование учебной деятельности в соответствии с индивидуальными возможностями и особенностями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каждого</a:t>
            </a:r>
          </a:p>
          <a:p>
            <a:pPr marL="285750" indent="-285750" defTabSz="914377"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ea typeface="Open Sans" pitchFamily="34" charset="0"/>
              <a:cs typeface="Open Sans" pitchFamily="34" charset="0"/>
            </a:endParaRPr>
          </a:p>
          <a:p>
            <a:pPr marL="285750" indent="-285750" defTabSz="914377"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Развитие не только предметных,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но и </a:t>
            </a:r>
            <a:r>
              <a:rPr lang="ru-RU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метапредметных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 умений, гибкого мышления, продуктивной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деятельности</a:t>
            </a:r>
            <a:endParaRPr lang="ru-RU" sz="1400" dirty="0" smtClean="0">
              <a:solidFill>
                <a:schemeClr val="tx1">
                  <a:lumMod val="85000"/>
                  <a:lumOff val="15000"/>
                </a:schemeClr>
              </a:solidFill>
              <a:ea typeface="Open Sans" pitchFamily="34" charset="0"/>
              <a:cs typeface="Open Sans" pitchFamily="34" charset="0"/>
            </a:endParaRPr>
          </a:p>
          <a:p>
            <a:pPr defTabSz="914377">
              <a:spcBef>
                <a:spcPts val="1067"/>
              </a:spcBef>
              <a:buClr>
                <a:srgbClr val="0073B8"/>
              </a:buClr>
              <a:buSzPct val="66000"/>
              <a:defRPr/>
            </a:pP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ea typeface="Open Sans" pitchFamily="34" charset="0"/>
              <a:cs typeface="Open Sans" pitchFamily="34" charset="0"/>
            </a:endParaRPr>
          </a:p>
          <a:p>
            <a:pPr marL="285750" indent="-285750" defTabSz="914377"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Приоритет проблемно-исследовательской деятельности, основанной на инициативе и самостоятельности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школьников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5470" y="5451839"/>
            <a:ext cx="2402187" cy="1339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8276" y="879138"/>
            <a:ext cx="815327" cy="1073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69600" y="877587"/>
            <a:ext cx="819821" cy="1059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1751" y="891897"/>
            <a:ext cx="814443" cy="1045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Picture 2" descr="D:\Downloads\cover1__w600 (4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5406" y="3675327"/>
            <a:ext cx="830137" cy="1070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9" descr="D:\Downloads\cover1__w600 (11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37017" y="3675932"/>
            <a:ext cx="845394" cy="1070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68166" y="3675327"/>
            <a:ext cx="858625" cy="1099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44066" y="3675327"/>
            <a:ext cx="867958" cy="1099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Picture 2" descr="D:\Downloads\cover1__w600 (12)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4881" y="5095257"/>
            <a:ext cx="814236" cy="1052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Picture 8" descr="D:\Downloads\cover1__w600 (18)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45431" y="5117052"/>
            <a:ext cx="819945" cy="1052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Рисунок 54" descr="D:\Downloads\cover1__w600 (1)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069929" y="5096225"/>
            <a:ext cx="867958" cy="1051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Рисунок 55" descr="D:\Downloads\cover1__w600.jp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257445" y="5106638"/>
            <a:ext cx="862900" cy="1031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7" name="Прямоугольник 56"/>
          <p:cNvSpPr/>
          <p:nvPr/>
        </p:nvSpPr>
        <p:spPr>
          <a:xfrm>
            <a:off x="5888046" y="1168257"/>
            <a:ext cx="59973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smtClean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УСПЕХУ МОЖНО НАУЧИТЬ</a:t>
            </a:r>
            <a:endParaRPr lang="ru-RU" sz="2000" b="1" dirty="0">
              <a:solidFill>
                <a:srgbClr val="2D2B8D"/>
              </a:solidFill>
              <a:latin typeface="Calibri" pitchFamily="34" charset="0"/>
              <a:ea typeface="Open Sans Condensed" pitchFamily="34" charset="0"/>
              <a:cs typeface="Calibri" pitchFamily="34" charset="0"/>
            </a:endParaRPr>
          </a:p>
        </p:txBody>
      </p:sp>
      <p:pic>
        <p:nvPicPr>
          <p:cNvPr id="178178" name="Picture 2" descr="Изображение Литературное чтение. 1 класс. Учебник. В 2 ч. Часть 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165" y="2310509"/>
            <a:ext cx="858625" cy="1041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8"/>
          <a:srcRect l="24391" t="20625" r="45450" b="12158"/>
          <a:stretch/>
        </p:blipFill>
        <p:spPr>
          <a:xfrm>
            <a:off x="4232418" y="2304370"/>
            <a:ext cx="879606" cy="104790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415406" y="2027267"/>
            <a:ext cx="17059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54">
              <a:defRPr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№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ФПУ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1.1.1.1.1.2.1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 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" name="AutoShape 2" descr="https://assets.website-files.com/59c2702b7333f20001b0ef40/5a1c9b2c07d9180001e33050_trophy%20(1)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5" descr="https://assets.website-files.com/59c2702b7333f20001b0ef40/5a1c9b2c07d9180001e33050_trophy%20(1)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assets.website-files.com/59c2702b7333f20001b0ef40/5a1c9b2c07d9180001e33050_trophy%20(1)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084577" y="2011132"/>
            <a:ext cx="229568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54">
              <a:defRPr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№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ФПУ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1.1.1.1.1.2.2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– 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1.1.1.1.1.2.5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 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084577" y="3422630"/>
            <a:ext cx="229568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54">
              <a:defRPr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№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ФПУ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1.1.1.1.2.7.1 – 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1.1.1.1.2.7.4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400229" y="3422630"/>
            <a:ext cx="24001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54">
              <a:defRPr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№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ФПУ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1.1.1.1.2.13.1 – 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1.1.1.1.2.13.4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415406" y="4829405"/>
            <a:ext cx="24001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54">
              <a:defRPr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№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ФПУ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1.1.1.3.1.11.1 – 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1.1.1.3.1.11.4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084577" y="4827883"/>
            <a:ext cx="24001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54">
              <a:defRPr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№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ФПУ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1.1.1.3.1.6.1 – 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1.1.1.3.1.6.4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434881" y="6253912"/>
            <a:ext cx="24001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54">
              <a:defRPr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№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ФПУ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1.1.1.4.1.1.1 – 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1.1.1.4.1.1.4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084577" y="6253912"/>
            <a:ext cx="24001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54">
              <a:defRPr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№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ФПУ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1.1.1.7.1.3.1 – 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1.1.1.7.1.3.4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572" y="2244047"/>
            <a:ext cx="772886" cy="217796"/>
          </a:xfrm>
          <a:prstGeom prst="rect">
            <a:avLst/>
          </a:prstGeom>
        </p:spPr>
      </p:pic>
      <p:pic>
        <p:nvPicPr>
          <p:cNvPr id="69" name="Picture 22" descr="U:\DF_Hudred\_ВЕНТАНА\38542\cover\cover1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76" y="2303609"/>
            <a:ext cx="774616" cy="1038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25"/>
          <p:cNvSpPr>
            <a:spLocks noEditPoints="1"/>
          </p:cNvSpPr>
          <p:nvPr/>
        </p:nvSpPr>
        <p:spPr bwMode="auto">
          <a:xfrm>
            <a:off x="5857172" y="5008045"/>
            <a:ext cx="356494" cy="350605"/>
          </a:xfrm>
          <a:custGeom>
            <a:avLst/>
            <a:gdLst/>
            <a:ahLst/>
            <a:cxnLst>
              <a:cxn ang="0">
                <a:pos x="814" y="1069"/>
              </a:cxn>
              <a:cxn ang="0">
                <a:pos x="834" y="1085"/>
              </a:cxn>
              <a:cxn ang="0">
                <a:pos x="830" y="1105"/>
              </a:cxn>
              <a:cxn ang="0">
                <a:pos x="804" y="1115"/>
              </a:cxn>
              <a:cxn ang="0">
                <a:pos x="203" y="1111"/>
              </a:cxn>
              <a:cxn ang="0">
                <a:pos x="189" y="1091"/>
              </a:cxn>
              <a:cxn ang="0">
                <a:pos x="203" y="1073"/>
              </a:cxn>
              <a:cxn ang="0">
                <a:pos x="450" y="682"/>
              </a:cxn>
              <a:cxn ang="0">
                <a:pos x="601" y="686"/>
              </a:cxn>
              <a:cxn ang="0">
                <a:pos x="613" y="704"/>
              </a:cxn>
              <a:cxn ang="0">
                <a:pos x="601" y="721"/>
              </a:cxn>
              <a:cxn ang="0">
                <a:pos x="583" y="725"/>
              </a:cxn>
              <a:cxn ang="0">
                <a:pos x="637" y="882"/>
              </a:cxn>
              <a:cxn ang="0">
                <a:pos x="764" y="1012"/>
              </a:cxn>
              <a:cxn ang="0">
                <a:pos x="267" y="1012"/>
              </a:cxn>
              <a:cxn ang="0">
                <a:pos x="394" y="882"/>
              </a:cxn>
              <a:cxn ang="0">
                <a:pos x="450" y="725"/>
              </a:cxn>
              <a:cxn ang="0">
                <a:pos x="426" y="715"/>
              </a:cxn>
              <a:cxn ang="0">
                <a:pos x="422" y="698"/>
              </a:cxn>
              <a:cxn ang="0">
                <a:pos x="440" y="684"/>
              </a:cxn>
              <a:cxn ang="0">
                <a:pos x="259" y="171"/>
              </a:cxn>
              <a:cxn ang="0">
                <a:pos x="74" y="117"/>
              </a:cxn>
              <a:cxn ang="0">
                <a:pos x="143" y="284"/>
              </a:cxn>
              <a:cxn ang="0">
                <a:pos x="249" y="393"/>
              </a:cxn>
              <a:cxn ang="0">
                <a:pos x="287" y="189"/>
              </a:cxn>
              <a:cxn ang="0">
                <a:pos x="738" y="105"/>
              </a:cxn>
              <a:cxn ang="0">
                <a:pos x="736" y="262"/>
              </a:cxn>
              <a:cxn ang="0">
                <a:pos x="806" y="362"/>
              </a:cxn>
              <a:cxn ang="0">
                <a:pos x="901" y="234"/>
              </a:cxn>
              <a:cxn ang="0">
                <a:pos x="808" y="117"/>
              </a:cxn>
              <a:cxn ang="0">
                <a:pos x="738" y="105"/>
              </a:cxn>
              <a:cxn ang="0">
                <a:pos x="334" y="290"/>
              </a:cxn>
              <a:cxn ang="0">
                <a:pos x="279" y="473"/>
              </a:cxn>
              <a:cxn ang="0">
                <a:pos x="302" y="521"/>
              </a:cxn>
              <a:cxn ang="0">
                <a:pos x="382" y="570"/>
              </a:cxn>
              <a:cxn ang="0">
                <a:pos x="350" y="497"/>
              </a:cxn>
              <a:cxn ang="0">
                <a:pos x="332" y="475"/>
              </a:cxn>
              <a:cxn ang="0">
                <a:pos x="398" y="202"/>
              </a:cxn>
              <a:cxn ang="0">
                <a:pos x="167" y="0"/>
              </a:cxn>
              <a:cxn ang="0">
                <a:pos x="816" y="53"/>
              </a:cxn>
              <a:cxn ang="0">
                <a:pos x="997" y="153"/>
              </a:cxn>
              <a:cxn ang="0">
                <a:pos x="923" y="320"/>
              </a:cxn>
              <a:cxn ang="0">
                <a:pos x="786" y="457"/>
              </a:cxn>
              <a:cxn ang="0">
                <a:pos x="740" y="578"/>
              </a:cxn>
              <a:cxn ang="0">
                <a:pos x="609" y="648"/>
              </a:cxn>
              <a:cxn ang="0">
                <a:pos x="456" y="658"/>
              </a:cxn>
              <a:cxn ang="0">
                <a:pos x="312" y="608"/>
              </a:cxn>
              <a:cxn ang="0">
                <a:pos x="211" y="499"/>
              </a:cxn>
              <a:cxn ang="0">
                <a:pos x="129" y="371"/>
              </a:cxn>
              <a:cxn ang="0">
                <a:pos x="36" y="214"/>
              </a:cxn>
              <a:cxn ang="0">
                <a:pos x="0" y="53"/>
              </a:cxn>
              <a:cxn ang="0">
                <a:pos x="167" y="0"/>
              </a:cxn>
            </a:cxnLst>
            <a:rect l="0" t="0" r="r" b="b"/>
            <a:pathLst>
              <a:path w="1015" h="1115">
                <a:moveTo>
                  <a:pt x="221" y="1069"/>
                </a:moveTo>
                <a:lnTo>
                  <a:pt x="804" y="1069"/>
                </a:lnTo>
                <a:lnTo>
                  <a:pt x="814" y="1069"/>
                </a:lnTo>
                <a:lnTo>
                  <a:pt x="822" y="1073"/>
                </a:lnTo>
                <a:lnTo>
                  <a:pt x="830" y="1079"/>
                </a:lnTo>
                <a:lnTo>
                  <a:pt x="834" y="1085"/>
                </a:lnTo>
                <a:lnTo>
                  <a:pt x="836" y="1091"/>
                </a:lnTo>
                <a:lnTo>
                  <a:pt x="834" y="1099"/>
                </a:lnTo>
                <a:lnTo>
                  <a:pt x="830" y="1105"/>
                </a:lnTo>
                <a:lnTo>
                  <a:pt x="822" y="1111"/>
                </a:lnTo>
                <a:lnTo>
                  <a:pt x="814" y="1113"/>
                </a:lnTo>
                <a:lnTo>
                  <a:pt x="804" y="1115"/>
                </a:lnTo>
                <a:lnTo>
                  <a:pt x="221" y="1115"/>
                </a:lnTo>
                <a:lnTo>
                  <a:pt x="211" y="1113"/>
                </a:lnTo>
                <a:lnTo>
                  <a:pt x="203" y="1111"/>
                </a:lnTo>
                <a:lnTo>
                  <a:pt x="195" y="1105"/>
                </a:lnTo>
                <a:lnTo>
                  <a:pt x="191" y="1099"/>
                </a:lnTo>
                <a:lnTo>
                  <a:pt x="189" y="1091"/>
                </a:lnTo>
                <a:lnTo>
                  <a:pt x="191" y="1085"/>
                </a:lnTo>
                <a:lnTo>
                  <a:pt x="195" y="1079"/>
                </a:lnTo>
                <a:lnTo>
                  <a:pt x="203" y="1073"/>
                </a:lnTo>
                <a:lnTo>
                  <a:pt x="211" y="1069"/>
                </a:lnTo>
                <a:lnTo>
                  <a:pt x="221" y="1069"/>
                </a:lnTo>
                <a:close/>
                <a:moveTo>
                  <a:pt x="450" y="682"/>
                </a:moveTo>
                <a:lnTo>
                  <a:pt x="585" y="682"/>
                </a:lnTo>
                <a:lnTo>
                  <a:pt x="593" y="684"/>
                </a:lnTo>
                <a:lnTo>
                  <a:pt x="601" y="686"/>
                </a:lnTo>
                <a:lnTo>
                  <a:pt x="607" y="692"/>
                </a:lnTo>
                <a:lnTo>
                  <a:pt x="611" y="698"/>
                </a:lnTo>
                <a:lnTo>
                  <a:pt x="613" y="704"/>
                </a:lnTo>
                <a:lnTo>
                  <a:pt x="611" y="709"/>
                </a:lnTo>
                <a:lnTo>
                  <a:pt x="607" y="715"/>
                </a:lnTo>
                <a:lnTo>
                  <a:pt x="601" y="721"/>
                </a:lnTo>
                <a:lnTo>
                  <a:pt x="593" y="723"/>
                </a:lnTo>
                <a:lnTo>
                  <a:pt x="585" y="725"/>
                </a:lnTo>
                <a:lnTo>
                  <a:pt x="583" y="725"/>
                </a:lnTo>
                <a:lnTo>
                  <a:pt x="589" y="779"/>
                </a:lnTo>
                <a:lnTo>
                  <a:pt x="609" y="833"/>
                </a:lnTo>
                <a:lnTo>
                  <a:pt x="637" y="882"/>
                </a:lnTo>
                <a:lnTo>
                  <a:pt x="674" y="928"/>
                </a:lnTo>
                <a:lnTo>
                  <a:pt x="716" y="972"/>
                </a:lnTo>
                <a:lnTo>
                  <a:pt x="764" y="1012"/>
                </a:lnTo>
                <a:lnTo>
                  <a:pt x="764" y="1057"/>
                </a:lnTo>
                <a:lnTo>
                  <a:pt x="267" y="1057"/>
                </a:lnTo>
                <a:lnTo>
                  <a:pt x="267" y="1012"/>
                </a:lnTo>
                <a:lnTo>
                  <a:pt x="314" y="972"/>
                </a:lnTo>
                <a:lnTo>
                  <a:pt x="358" y="928"/>
                </a:lnTo>
                <a:lnTo>
                  <a:pt x="394" y="882"/>
                </a:lnTo>
                <a:lnTo>
                  <a:pt x="422" y="833"/>
                </a:lnTo>
                <a:lnTo>
                  <a:pt x="442" y="779"/>
                </a:lnTo>
                <a:lnTo>
                  <a:pt x="450" y="725"/>
                </a:lnTo>
                <a:lnTo>
                  <a:pt x="440" y="723"/>
                </a:lnTo>
                <a:lnTo>
                  <a:pt x="432" y="721"/>
                </a:lnTo>
                <a:lnTo>
                  <a:pt x="426" y="715"/>
                </a:lnTo>
                <a:lnTo>
                  <a:pt x="422" y="709"/>
                </a:lnTo>
                <a:lnTo>
                  <a:pt x="422" y="704"/>
                </a:lnTo>
                <a:lnTo>
                  <a:pt x="422" y="698"/>
                </a:lnTo>
                <a:lnTo>
                  <a:pt x="426" y="692"/>
                </a:lnTo>
                <a:lnTo>
                  <a:pt x="434" y="686"/>
                </a:lnTo>
                <a:lnTo>
                  <a:pt x="440" y="684"/>
                </a:lnTo>
                <a:lnTo>
                  <a:pt x="450" y="682"/>
                </a:lnTo>
                <a:close/>
                <a:moveTo>
                  <a:pt x="277" y="105"/>
                </a:moveTo>
                <a:lnTo>
                  <a:pt x="259" y="171"/>
                </a:lnTo>
                <a:lnTo>
                  <a:pt x="197" y="153"/>
                </a:lnTo>
                <a:lnTo>
                  <a:pt x="207" y="117"/>
                </a:lnTo>
                <a:lnTo>
                  <a:pt x="74" y="117"/>
                </a:lnTo>
                <a:lnTo>
                  <a:pt x="90" y="179"/>
                </a:lnTo>
                <a:lnTo>
                  <a:pt x="113" y="234"/>
                </a:lnTo>
                <a:lnTo>
                  <a:pt x="143" y="284"/>
                </a:lnTo>
                <a:lnTo>
                  <a:pt x="173" y="324"/>
                </a:lnTo>
                <a:lnTo>
                  <a:pt x="209" y="362"/>
                </a:lnTo>
                <a:lnTo>
                  <a:pt x="249" y="393"/>
                </a:lnTo>
                <a:lnTo>
                  <a:pt x="265" y="330"/>
                </a:lnTo>
                <a:lnTo>
                  <a:pt x="277" y="262"/>
                </a:lnTo>
                <a:lnTo>
                  <a:pt x="287" y="189"/>
                </a:lnTo>
                <a:lnTo>
                  <a:pt x="289" y="109"/>
                </a:lnTo>
                <a:lnTo>
                  <a:pt x="277" y="105"/>
                </a:lnTo>
                <a:close/>
                <a:moveTo>
                  <a:pt x="738" y="105"/>
                </a:moveTo>
                <a:lnTo>
                  <a:pt x="724" y="109"/>
                </a:lnTo>
                <a:lnTo>
                  <a:pt x="728" y="189"/>
                </a:lnTo>
                <a:lnTo>
                  <a:pt x="736" y="262"/>
                </a:lnTo>
                <a:lnTo>
                  <a:pt x="748" y="330"/>
                </a:lnTo>
                <a:lnTo>
                  <a:pt x="766" y="393"/>
                </a:lnTo>
                <a:lnTo>
                  <a:pt x="806" y="362"/>
                </a:lnTo>
                <a:lnTo>
                  <a:pt x="839" y="324"/>
                </a:lnTo>
                <a:lnTo>
                  <a:pt x="871" y="284"/>
                </a:lnTo>
                <a:lnTo>
                  <a:pt x="901" y="234"/>
                </a:lnTo>
                <a:lnTo>
                  <a:pt x="923" y="179"/>
                </a:lnTo>
                <a:lnTo>
                  <a:pt x="941" y="117"/>
                </a:lnTo>
                <a:lnTo>
                  <a:pt x="808" y="117"/>
                </a:lnTo>
                <a:lnTo>
                  <a:pt x="818" y="153"/>
                </a:lnTo>
                <a:lnTo>
                  <a:pt x="756" y="171"/>
                </a:lnTo>
                <a:lnTo>
                  <a:pt x="738" y="105"/>
                </a:lnTo>
                <a:close/>
                <a:moveTo>
                  <a:pt x="354" y="97"/>
                </a:moveTo>
                <a:lnTo>
                  <a:pt x="348" y="194"/>
                </a:lnTo>
                <a:lnTo>
                  <a:pt x="334" y="290"/>
                </a:lnTo>
                <a:lnTo>
                  <a:pt x="310" y="379"/>
                </a:lnTo>
                <a:lnTo>
                  <a:pt x="281" y="465"/>
                </a:lnTo>
                <a:lnTo>
                  <a:pt x="279" y="473"/>
                </a:lnTo>
                <a:lnTo>
                  <a:pt x="281" y="481"/>
                </a:lnTo>
                <a:lnTo>
                  <a:pt x="289" y="503"/>
                </a:lnTo>
                <a:lnTo>
                  <a:pt x="302" y="521"/>
                </a:lnTo>
                <a:lnTo>
                  <a:pt x="316" y="536"/>
                </a:lnTo>
                <a:lnTo>
                  <a:pt x="350" y="556"/>
                </a:lnTo>
                <a:lnTo>
                  <a:pt x="382" y="570"/>
                </a:lnTo>
                <a:lnTo>
                  <a:pt x="398" y="521"/>
                </a:lnTo>
                <a:lnTo>
                  <a:pt x="374" y="511"/>
                </a:lnTo>
                <a:lnTo>
                  <a:pt x="350" y="497"/>
                </a:lnTo>
                <a:lnTo>
                  <a:pt x="342" y="491"/>
                </a:lnTo>
                <a:lnTo>
                  <a:pt x="336" y="483"/>
                </a:lnTo>
                <a:lnTo>
                  <a:pt x="332" y="475"/>
                </a:lnTo>
                <a:lnTo>
                  <a:pt x="362" y="389"/>
                </a:lnTo>
                <a:lnTo>
                  <a:pt x="384" y="300"/>
                </a:lnTo>
                <a:lnTo>
                  <a:pt x="398" y="202"/>
                </a:lnTo>
                <a:lnTo>
                  <a:pt x="406" y="97"/>
                </a:lnTo>
                <a:lnTo>
                  <a:pt x="354" y="97"/>
                </a:lnTo>
                <a:close/>
                <a:moveTo>
                  <a:pt x="167" y="0"/>
                </a:moveTo>
                <a:lnTo>
                  <a:pt x="847" y="0"/>
                </a:lnTo>
                <a:lnTo>
                  <a:pt x="834" y="27"/>
                </a:lnTo>
                <a:lnTo>
                  <a:pt x="816" y="53"/>
                </a:lnTo>
                <a:lnTo>
                  <a:pt x="1015" y="53"/>
                </a:lnTo>
                <a:lnTo>
                  <a:pt x="1009" y="89"/>
                </a:lnTo>
                <a:lnTo>
                  <a:pt x="997" y="153"/>
                </a:lnTo>
                <a:lnTo>
                  <a:pt x="979" y="214"/>
                </a:lnTo>
                <a:lnTo>
                  <a:pt x="955" y="270"/>
                </a:lnTo>
                <a:lnTo>
                  <a:pt x="923" y="320"/>
                </a:lnTo>
                <a:lnTo>
                  <a:pt x="885" y="371"/>
                </a:lnTo>
                <a:lnTo>
                  <a:pt x="839" y="417"/>
                </a:lnTo>
                <a:lnTo>
                  <a:pt x="786" y="457"/>
                </a:lnTo>
                <a:lnTo>
                  <a:pt x="804" y="499"/>
                </a:lnTo>
                <a:lnTo>
                  <a:pt x="776" y="542"/>
                </a:lnTo>
                <a:lnTo>
                  <a:pt x="740" y="578"/>
                </a:lnTo>
                <a:lnTo>
                  <a:pt x="700" y="608"/>
                </a:lnTo>
                <a:lnTo>
                  <a:pt x="656" y="632"/>
                </a:lnTo>
                <a:lnTo>
                  <a:pt x="609" y="648"/>
                </a:lnTo>
                <a:lnTo>
                  <a:pt x="559" y="658"/>
                </a:lnTo>
                <a:lnTo>
                  <a:pt x="507" y="662"/>
                </a:lnTo>
                <a:lnTo>
                  <a:pt x="456" y="658"/>
                </a:lnTo>
                <a:lnTo>
                  <a:pt x="406" y="648"/>
                </a:lnTo>
                <a:lnTo>
                  <a:pt x="358" y="632"/>
                </a:lnTo>
                <a:lnTo>
                  <a:pt x="312" y="608"/>
                </a:lnTo>
                <a:lnTo>
                  <a:pt x="273" y="578"/>
                </a:lnTo>
                <a:lnTo>
                  <a:pt x="239" y="542"/>
                </a:lnTo>
                <a:lnTo>
                  <a:pt x="211" y="499"/>
                </a:lnTo>
                <a:lnTo>
                  <a:pt x="227" y="457"/>
                </a:lnTo>
                <a:lnTo>
                  <a:pt x="175" y="417"/>
                </a:lnTo>
                <a:lnTo>
                  <a:pt x="129" y="371"/>
                </a:lnTo>
                <a:lnTo>
                  <a:pt x="90" y="320"/>
                </a:lnTo>
                <a:lnTo>
                  <a:pt x="60" y="270"/>
                </a:lnTo>
                <a:lnTo>
                  <a:pt x="36" y="214"/>
                </a:lnTo>
                <a:lnTo>
                  <a:pt x="16" y="153"/>
                </a:lnTo>
                <a:lnTo>
                  <a:pt x="4" y="89"/>
                </a:lnTo>
                <a:lnTo>
                  <a:pt x="0" y="53"/>
                </a:lnTo>
                <a:lnTo>
                  <a:pt x="197" y="53"/>
                </a:lnTo>
                <a:lnTo>
                  <a:pt x="181" y="27"/>
                </a:lnTo>
                <a:lnTo>
                  <a:pt x="167" y="0"/>
                </a:lnTo>
                <a:close/>
              </a:path>
            </a:pathLst>
          </a:custGeom>
          <a:solidFill>
            <a:srgbClr val="2D3494"/>
          </a:solidFill>
          <a:ln w="0">
            <a:noFill/>
            <a:prstDash val="solid"/>
            <a:round/>
            <a:headEnd/>
            <a:tailEnd/>
          </a:ln>
          <a:extLst/>
        </p:spPr>
        <p:txBody>
          <a:bodyPr lIns="84406" tIns="42203" rIns="84406" bIns="42203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62">
              <a:latin typeface="+mn-lt"/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20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2"/>
            <a:ext cx="12192000" cy="97559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335361" y="231397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</p:grp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79794" y="785444"/>
            <a:ext cx="1141683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1770318" y="97179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9F5709B-B4CB-384B-B9A0-15686840CA06}"/>
              </a:ext>
            </a:extLst>
          </p:cNvPr>
          <p:cNvSpPr/>
          <p:nvPr/>
        </p:nvSpPr>
        <p:spPr>
          <a:xfrm>
            <a:off x="1989977" y="253238"/>
            <a:ext cx="97234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ЛИТЕРАТУРНОЕ ЧТЕНИЕ. ЕФРОСИНИНА Л.А. И ДР. – </a:t>
            </a:r>
            <a:r>
              <a:rPr lang="ru-RU" sz="2000" b="1" dirty="0" smtClean="0">
                <a:solidFill>
                  <a:srgbClr val="FF6699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СНОВА В ФПУ</a:t>
            </a:r>
            <a:endParaRPr lang="ru-RU" sz="2000" b="1" dirty="0">
              <a:solidFill>
                <a:srgbClr val="FF6699"/>
              </a:solidFill>
              <a:latin typeface="Calibri" pitchFamily="34" charset="0"/>
              <a:ea typeface="Open Sans Condensed" pitchFamily="34" charset="0"/>
              <a:cs typeface="Calibri" pitchFamily="34" charset="0"/>
            </a:endParaRPr>
          </a:p>
        </p:txBody>
      </p:sp>
      <p:pic>
        <p:nvPicPr>
          <p:cNvPr id="24" name="Picture 22" descr="U:\DF_Hudred\_ВЕНТАНА\38542\cover\cover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96" y="1450496"/>
            <a:ext cx="1425965" cy="1910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3" descr="U:\DF_Hudred\_ВЕНТАНА\38327\cover\cover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601" y="1448376"/>
            <a:ext cx="1451875" cy="1915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603877"/>
              </p:ext>
            </p:extLst>
          </p:nvPr>
        </p:nvGraphicFramePr>
        <p:xfrm>
          <a:off x="461607" y="4143695"/>
          <a:ext cx="5567525" cy="1623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5717">
                  <a:extLst>
                    <a:ext uri="{9D8B030D-6E8A-4147-A177-3AD203B41FA5}">
                      <a16:colId xmlns:a16="http://schemas.microsoft.com/office/drawing/2014/main" val="3669150609"/>
                    </a:ext>
                  </a:extLst>
                </a:gridCol>
                <a:gridCol w="2139043">
                  <a:extLst>
                    <a:ext uri="{9D8B030D-6E8A-4147-A177-3AD203B41FA5}">
                      <a16:colId xmlns:a16="http://schemas.microsoft.com/office/drawing/2014/main" val="892373509"/>
                    </a:ext>
                  </a:extLst>
                </a:gridCol>
                <a:gridCol w="587829">
                  <a:extLst>
                    <a:ext uri="{9D8B030D-6E8A-4147-A177-3AD203B41FA5}">
                      <a16:colId xmlns:a16="http://schemas.microsoft.com/office/drawing/2014/main" val="753614388"/>
                    </a:ext>
                  </a:extLst>
                </a:gridCol>
                <a:gridCol w="1934936">
                  <a:extLst>
                    <a:ext uri="{9D8B030D-6E8A-4147-A177-3AD203B41FA5}">
                      <a16:colId xmlns:a16="http://schemas.microsoft.com/office/drawing/2014/main" val="2740690258"/>
                    </a:ext>
                  </a:extLst>
                </a:gridCol>
              </a:tblGrid>
              <a:tr h="177443"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Open Sans" pitchFamily="34" charset="0"/>
                          <a:cs typeface="Open Sans" pitchFamily="34" charset="0"/>
                        </a:rPr>
                        <a:t>№ ФПУ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Open Sans" pitchFamily="34" charset="0"/>
                          <a:cs typeface="Open Sans" pitchFamily="34" charset="0"/>
                        </a:rPr>
                        <a:t>НАИМЕНОВАНИЕ УЧЕБНИКА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Open Sans" pitchFamily="34" charset="0"/>
                          <a:cs typeface="Open Sans" pitchFamily="34" charset="0"/>
                        </a:rPr>
                        <a:t>КЛАССЫ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Open Sans" pitchFamily="34" charset="0"/>
                          <a:cs typeface="Open Sans" pitchFamily="34" charset="0"/>
                        </a:rPr>
                        <a:t>АВТОРЫ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632325"/>
                  </a:ext>
                </a:extLst>
              </a:tr>
              <a:tr h="278798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1.1.1.1.</a:t>
                      </a:r>
                      <a:r>
                        <a:rPr lang="en-US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ru-RU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.13.1</a:t>
                      </a:r>
                      <a:endParaRPr lang="ru-RU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Литературное чтение</a:t>
                      </a:r>
                    </a:p>
                  </a:txBody>
                  <a:tcPr marL="54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Л.А.Ефросинина, </a:t>
                      </a:r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М.В.Долгих</a:t>
                      </a:r>
                      <a:endParaRPr lang="ru-RU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950474"/>
                  </a:ext>
                </a:extLst>
              </a:tr>
              <a:tr h="379689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1.1.1.1.</a:t>
                      </a:r>
                      <a:r>
                        <a:rPr lang="en-US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ru-RU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.13.2</a:t>
                      </a:r>
                      <a:endParaRPr lang="ru-RU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Литературное чтение (в 2 частях)</a:t>
                      </a:r>
                    </a:p>
                  </a:txBody>
                  <a:tcPr marL="54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</a:t>
                      </a:r>
                      <a:endParaRPr lang="ru-RU" sz="1100" dirty="0"/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Л.А.Ефросинина, </a:t>
                      </a:r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М.В.Долгих</a:t>
                      </a:r>
                      <a:endParaRPr lang="ru-RU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8783861"/>
                  </a:ext>
                </a:extLst>
              </a:tr>
              <a:tr h="379689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1.1.1.1.</a:t>
                      </a:r>
                      <a:r>
                        <a:rPr lang="en-US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ru-RU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.13.3</a:t>
                      </a:r>
                      <a:endParaRPr lang="ru-RU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Литературное чтение (в 2 частях)</a:t>
                      </a:r>
                    </a:p>
                  </a:txBody>
                  <a:tcPr marL="54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</a:t>
                      </a:r>
                      <a:endParaRPr lang="ru-RU" sz="1100" dirty="0"/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Л.А.Ефросинина, </a:t>
                      </a:r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М.В.Долгих</a:t>
                      </a:r>
                      <a:endParaRPr lang="ru-RU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708997"/>
                  </a:ext>
                </a:extLst>
              </a:tr>
              <a:tr h="379689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1.1.1.1.</a:t>
                      </a:r>
                      <a:r>
                        <a:rPr lang="en-US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ru-RU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.13.4</a:t>
                      </a:r>
                      <a:endParaRPr lang="ru-RU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Литературное чтение (в 2 частях)</a:t>
                      </a:r>
                    </a:p>
                  </a:txBody>
                  <a:tcPr marL="54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</a:t>
                      </a:r>
                      <a:endParaRPr lang="ru-RU" sz="1100" dirty="0"/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Л.А.Ефросинина, </a:t>
                      </a:r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М.В.Долгих</a:t>
                      </a:r>
                      <a:endParaRPr lang="ru-RU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619674"/>
                  </a:ext>
                </a:extLst>
              </a:tr>
            </a:tbl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6348904" y="1448376"/>
            <a:ext cx="5147726" cy="34317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44" indent="-285744" defTabSz="914354"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Расширение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круга детского чтения на основе принципов преемственности и перспективности</a:t>
            </a:r>
          </a:p>
          <a:p>
            <a:pPr marL="285744" indent="-285744" defTabSz="914354"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Формирование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читательских умений при использовании ассоциативного и сравнительно-сопоставительного анализов художественных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 и информационных текстов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ea typeface="Open Sans" pitchFamily="34" charset="0"/>
              <a:cs typeface="Open Sans" pitchFamily="34" charset="0"/>
            </a:endParaRPr>
          </a:p>
          <a:p>
            <a:pPr marL="285744" indent="-285744" defTabSz="914354"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Развитие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эмоциональной отзывчивости на литературное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произведение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ea typeface="Open Sans" pitchFamily="34" charset="0"/>
              <a:cs typeface="Open Sans" pitchFamily="34" charset="0"/>
            </a:endParaRPr>
          </a:p>
          <a:p>
            <a:pPr marL="285744" indent="-285744" defTabSz="914354"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Сочетание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работы над художественным произведением и детской книгой как особым объектом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изучения</a:t>
            </a:r>
            <a:endParaRPr lang="en-US" sz="1200" dirty="0" smtClean="0">
              <a:solidFill>
                <a:schemeClr val="tx1">
                  <a:lumMod val="85000"/>
                  <a:lumOff val="15000"/>
                </a:schemeClr>
              </a:solidFill>
              <a:ea typeface="Open Sans" pitchFamily="34" charset="0"/>
              <a:cs typeface="Open Sans" pitchFamily="34" charset="0"/>
            </a:endParaRPr>
          </a:p>
          <a:p>
            <a:pPr defTabSz="914354">
              <a:spcBef>
                <a:spcPts val="1067"/>
              </a:spcBef>
              <a:buClr>
                <a:srgbClr val="0073B8"/>
              </a:buClr>
              <a:buSzPct val="66000"/>
            </a:pPr>
            <a:endParaRPr lang="en-US" sz="1200" dirty="0" smtClean="0">
              <a:solidFill>
                <a:schemeClr val="tx1">
                  <a:lumMod val="85000"/>
                  <a:lumOff val="15000"/>
                </a:schemeClr>
              </a:solidFill>
              <a:ea typeface="Open Sans" pitchFamily="34" charset="0"/>
              <a:cs typeface="Open Sans" pitchFamily="34" charset="0"/>
            </a:endParaRPr>
          </a:p>
          <a:p>
            <a:pPr defTabSz="914354">
              <a:spcBef>
                <a:spcPts val="1067"/>
              </a:spcBef>
              <a:buClr>
                <a:srgbClr val="0073B8"/>
              </a:buClr>
              <a:buSzPct val="66000"/>
            </a:pPr>
            <a:endParaRPr lang="ru-RU" sz="1200" dirty="0" smtClean="0">
              <a:solidFill>
                <a:schemeClr val="tx1">
                  <a:lumMod val="85000"/>
                  <a:lumOff val="15000"/>
                </a:schemeClr>
              </a:solidFill>
              <a:ea typeface="Open Sans" pitchFamily="34" charset="0"/>
              <a:cs typeface="Open Sans" pitchFamily="34" charset="0"/>
            </a:endParaRPr>
          </a:p>
          <a:p>
            <a:pPr defTabSz="914354">
              <a:spcBef>
                <a:spcPts val="1067"/>
              </a:spcBef>
              <a:buClr>
                <a:srgbClr val="0073B8"/>
              </a:buClr>
              <a:buSzPct val="66000"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Учебники доработаны и обновлены в содержательной части: </a:t>
            </a:r>
            <a:r>
              <a:rPr lang="ru-RU" sz="1200" dirty="0"/>
              <a:t>включены произведения народов России, современных авторов, расширена работа с текстами научно-познавательной </a:t>
            </a:r>
            <a:r>
              <a:rPr lang="ru-RU" sz="1200" dirty="0" smtClean="0"/>
              <a:t>направленности; предложены новые рубрики; введён раздел «Страница Книгочея».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70464" y="6470886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67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1712422" y="134588"/>
            <a:ext cx="6451600" cy="469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Структура программы НОО</a:t>
            </a:r>
            <a:endParaRPr lang="en-US" sz="2000" b="1" dirty="0">
              <a:solidFill>
                <a:srgbClr val="2D2B8D"/>
              </a:solidFill>
              <a:latin typeface="Calibri" pitchFamily="34" charset="0"/>
              <a:ea typeface="Open Sans Condensed" pitchFamily="34" charset="0"/>
              <a:cs typeface="Calibri" pitchFamily="34" charset="0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1289" y="755810"/>
            <a:ext cx="5537200" cy="0"/>
          </a:xfrm>
          <a:prstGeom prst="line">
            <a:avLst/>
          </a:prstGeom>
          <a:ln w="9525" cap="flat">
            <a:solidFill>
              <a:srgbClr val="2E309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Google Shape;627;p46"/>
          <p:cNvSpPr/>
          <p:nvPr/>
        </p:nvSpPr>
        <p:spPr>
          <a:xfrm rot="5340408" flipH="1">
            <a:off x="2520756" y="3555453"/>
            <a:ext cx="1199980" cy="1199980"/>
          </a:xfrm>
          <a:prstGeom prst="blockArc">
            <a:avLst>
              <a:gd name="adj1" fmla="val 5179522"/>
              <a:gd name="adj2" fmla="val 5154282"/>
              <a:gd name="adj3" fmla="val 842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627;p46"/>
          <p:cNvSpPr/>
          <p:nvPr/>
        </p:nvSpPr>
        <p:spPr>
          <a:xfrm rot="5340408" flipH="1">
            <a:off x="2520756" y="3563763"/>
            <a:ext cx="1199980" cy="1199980"/>
          </a:xfrm>
          <a:prstGeom prst="blockArc">
            <a:avLst>
              <a:gd name="adj1" fmla="val 7919292"/>
              <a:gd name="adj2" fmla="val 5154282"/>
              <a:gd name="adj3" fmla="val 8425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632;p46"/>
          <p:cNvSpPr txBox="1"/>
          <p:nvPr/>
        </p:nvSpPr>
        <p:spPr>
          <a:xfrm>
            <a:off x="2673346" y="3888753"/>
            <a:ext cx="894800" cy="5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algn="ctr"/>
            <a:r>
              <a:rPr lang="ru-RU" sz="2400" b="1" dirty="0">
                <a:latin typeface="Yu Gothic UI Light" panose="020B0300000000000000" pitchFamily="34" charset="-128"/>
                <a:ea typeface="Yu Gothic UI Light" panose="020B0300000000000000" pitchFamily="34" charset="-128"/>
                <a:cs typeface="Roboto Condensed"/>
                <a:sym typeface="Roboto Condensed"/>
              </a:rPr>
              <a:t>80/20</a:t>
            </a:r>
            <a:endParaRPr sz="2400" b="1" dirty="0">
              <a:latin typeface="Yu Gothic UI Light" panose="020B0300000000000000" pitchFamily="34" charset="-128"/>
              <a:ea typeface="Yu Gothic UI Light" panose="020B0300000000000000" pitchFamily="34" charset="-128"/>
              <a:cs typeface="Roboto Condensed"/>
              <a:sym typeface="Roboto Condensed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5718" y="820518"/>
            <a:ext cx="65020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/>
            </a:r>
            <a:b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Обязательная часть.</a:t>
            </a:r>
            <a:b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Часть, формируемая участниками образовательных отношений из перечня предметов, курсов, модулей</a:t>
            </a:r>
          </a:p>
          <a:p>
            <a:pPr algn="ctr"/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( в том числе внеурочной деятельности), предлагаемых организацией для выбора.</a:t>
            </a:r>
          </a:p>
          <a:p>
            <a:pPr algn="ctr"/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/>
            </a:r>
            <a:b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r>
              <a:rPr lang="ru-RU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Сохраняется соотношение: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764445" y="3052057"/>
            <a:ext cx="9144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НОО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TextBox 2"/>
          <p:cNvSpPr txBox="1"/>
          <p:nvPr/>
        </p:nvSpPr>
        <p:spPr>
          <a:xfrm>
            <a:off x="7597635" y="852308"/>
            <a:ext cx="42303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Программа НОО </a:t>
            </a:r>
            <a:r>
              <a:rPr lang="ru-RU" sz="1400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включает </a:t>
            </a:r>
            <a:r>
              <a:rPr lang="ru-RU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3 раздела:</a:t>
            </a:r>
            <a:br>
              <a:rPr lang="ru-RU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</a:br>
            <a:endParaRPr lang="ru-RU" sz="14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44" name="TextBox 4"/>
          <p:cNvSpPr txBox="1"/>
          <p:nvPr/>
        </p:nvSpPr>
        <p:spPr>
          <a:xfrm>
            <a:off x="7682133" y="1329114"/>
            <a:ext cx="2665642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>
              <a:buFont typeface="Courier New" panose="02070309020205020404" pitchFamily="49" charset="0"/>
              <a:buChar char="o"/>
            </a:pPr>
            <a:r>
              <a:rPr lang="ru-RU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целевой</a:t>
            </a:r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  (пояснительная записка; планируемые результаты; систему оценки)</a:t>
            </a:r>
            <a:b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endParaRPr lang="ru-RU" sz="1400" dirty="0"/>
          </a:p>
        </p:txBody>
      </p:sp>
      <p:sp>
        <p:nvSpPr>
          <p:cNvPr id="45" name="TextBox 4"/>
          <p:cNvSpPr txBox="1"/>
          <p:nvPr/>
        </p:nvSpPr>
        <p:spPr>
          <a:xfrm>
            <a:off x="7597634" y="2388270"/>
            <a:ext cx="2834639" cy="1938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>
              <a:buFont typeface="Courier New" panose="02070309020205020404" pitchFamily="49" charset="0"/>
              <a:buChar char="o"/>
            </a:pPr>
            <a:r>
              <a:rPr lang="ru-RU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содержательный </a:t>
            </a:r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(рабочие программы учебных предметов, курсов, модулей, в том числе внеурочной деятельности; программу формирования УУД; рабочую программу воспитания; программу коррекционной работы)</a:t>
            </a:r>
            <a:b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</a:br>
            <a:endParaRPr lang="ru-RU" sz="1400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46" name="TextBox 4"/>
          <p:cNvSpPr txBox="1"/>
          <p:nvPr/>
        </p:nvSpPr>
        <p:spPr>
          <a:xfrm>
            <a:off x="7682133" y="4480213"/>
            <a:ext cx="2946400" cy="1508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>
              <a:buFont typeface="Courier New" panose="02070309020205020404" pitchFamily="49" charset="0"/>
              <a:buChar char="o"/>
            </a:pPr>
            <a:r>
              <a:rPr lang="ru-RU" sz="1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организационный </a:t>
            </a:r>
            <a:r>
              <a:rPr lang="ru-RU" sz="1400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(учебный план; план внеурочной деятельности, календарный учебный график; календарный план воспитательной работы, характеристику условий реализации программ)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flipH="1">
            <a:off x="7459133" y="2264997"/>
            <a:ext cx="4368802" cy="370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7544249" y="4311335"/>
            <a:ext cx="428368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4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796535" y="-63743"/>
            <a:ext cx="9000000" cy="71923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Соответствие содержания учебника разделам примерной рабочей программы</a:t>
            </a:r>
            <a:endParaRPr sz="2000" b="1" dirty="0">
              <a:solidFill>
                <a:srgbClr val="2D2B8D"/>
              </a:solidFill>
              <a:latin typeface="Calibri" pitchFamily="34" charset="0"/>
              <a:ea typeface="Open Sans Condensed" pitchFamily="34" charset="0"/>
              <a:cs typeface="Calibri" pitchFamily="34" charset="0"/>
            </a:endParaRPr>
          </a:p>
        </p:txBody>
      </p:sp>
      <p:sp>
        <p:nvSpPr>
          <p:cNvPr id="6" name="Прямоугольник 37"/>
          <p:cNvSpPr/>
          <p:nvPr/>
        </p:nvSpPr>
        <p:spPr bwMode="auto">
          <a:xfrm>
            <a:off x="0" y="6615410"/>
            <a:ext cx="2718261" cy="16318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0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© АО «Издательство «Просвещение», </a:t>
            </a:r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cs typeface="Times New Roman"/>
              </a:rPr>
              <a:t>2022</a:t>
            </a:r>
            <a:endParaRPr dirty="0"/>
          </a:p>
        </p:txBody>
      </p:sp>
      <p:grpSp>
        <p:nvGrpSpPr>
          <p:cNvPr id="7" name="Группа 7"/>
          <p:cNvGrpSpPr/>
          <p:nvPr/>
        </p:nvGrpSpPr>
        <p:grpSpPr bwMode="auto">
          <a:xfrm>
            <a:off x="240696" y="194744"/>
            <a:ext cx="1268959" cy="438774"/>
            <a:chOff x="254664" y="195485"/>
            <a:chExt cx="951719" cy="329080"/>
          </a:xfrm>
        </p:grpSpPr>
        <p:sp>
          <p:nvSpPr>
            <p:cNvPr id="8" name="Freeform 6"/>
            <p:cNvSpPr/>
            <p:nvPr/>
          </p:nvSpPr>
          <p:spPr bwMode="auto">
            <a:xfrm>
              <a:off x="257798" y="350100"/>
              <a:ext cx="362509" cy="20893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 extrusionOk="0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839695" y="350100"/>
              <a:ext cx="362509" cy="20893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 extrusionOk="0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254664" y="425319"/>
              <a:ext cx="82531" cy="7730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 extrusionOk="0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351821" y="425319"/>
              <a:ext cx="56413" cy="77307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 extrusionOk="0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423905" y="424274"/>
              <a:ext cx="76262" cy="79396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 extrusionOk="0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517928" y="424274"/>
              <a:ext cx="69993" cy="79396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 extrusionOk="0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603594" y="425319"/>
              <a:ext cx="60591" cy="77307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 extrusionOk="0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681945" y="425319"/>
              <a:ext cx="56413" cy="77307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 extrusionOk="0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754030" y="425319"/>
              <a:ext cx="119095" cy="99246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 extrusionOk="0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884617" y="425319"/>
              <a:ext cx="57457" cy="77307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 extrusionOk="0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957746" y="425319"/>
              <a:ext cx="81486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1052814" y="425319"/>
              <a:ext cx="82531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/>
            <p:nvPr/>
          </p:nvSpPr>
          <p:spPr bwMode="auto">
            <a:xfrm>
              <a:off x="1147881" y="425319"/>
              <a:ext cx="58502" cy="77307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 extrusionOk="0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654784" y="195485"/>
              <a:ext cx="151480" cy="19117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 extrusionOk="0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2" name="Прямая соединительная линия 23"/>
          <p:cNvCxnSpPr>
            <a:cxnSpLocks/>
          </p:cNvCxnSpPr>
          <p:nvPr/>
        </p:nvCxnSpPr>
        <p:spPr bwMode="auto">
          <a:xfrm>
            <a:off x="1753354" y="-2966"/>
            <a:ext cx="0" cy="604265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1824136"/>
              </p:ext>
            </p:extLst>
          </p:nvPr>
        </p:nvGraphicFramePr>
        <p:xfrm>
          <a:off x="1818866" y="451401"/>
          <a:ext cx="9960269" cy="60876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7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8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4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05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/>
                        <a:t>Содержание учебника </a:t>
                      </a:r>
                      <a:endParaRPr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/>
                        <a:t>Примерная рабочая программа  по предмету</a:t>
                      </a:r>
                      <a:endParaRPr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/>
                        <a:t>Комментарий</a:t>
                      </a:r>
                      <a:endParaRPr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16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Развитие речи.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Развитие речи.  </a:t>
                      </a:r>
                      <a:endParaRPr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/>
                        <a:t>Полностью соответствует элементам содержания ПРП</a:t>
                      </a:r>
                      <a:endParaRPr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16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Слово и предложение. Выделение предложений из речевого потока. Слово как объект изучения, материал для анализа. Значение слова. Различение слова и предложения. Работа с предложением: выделение слов, изменение их порядка, распространение и сокращение предложения.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Слово и предложение. Различение слова и предложения. Работа с предложением: выделение слов, изменение их порядка. Восприятие слова как объекта изучения, материала для анализа. Наблюдение над значением слова.</a:t>
                      </a:r>
                      <a:endParaRPr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/>
                        <a:t>Полностью соответствует элементам содержания ПРП</a:t>
                      </a:r>
                      <a:endParaRPr lang="ru-RU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96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Фонетика.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Фонетика. </a:t>
                      </a:r>
                      <a:endParaRPr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/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0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Графика. Различение звука и буквы: буква как знак звука.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Графика. Различение звука и буквы: буква как знак звука. </a:t>
                      </a:r>
                      <a:endParaRPr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679958"/>
                  </a:ext>
                </a:extLst>
              </a:tr>
              <a:tr h="4879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Чтение.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Чтение. </a:t>
                      </a:r>
                      <a:endParaRPr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7482309"/>
                  </a:ext>
                </a:extLst>
              </a:tr>
              <a:tr h="481420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Письмо.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Письмо.</a:t>
                      </a:r>
                      <a:endParaRPr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2612738"/>
                  </a:ext>
                </a:extLst>
              </a:tr>
              <a:tr h="918623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Орфография и пунктуация. Знакомство с правилами правописания и их применение: раздельное написание слов; 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Орфография и пунктуация. Правила правописания и их применение: раздельное написание слов</a:t>
                      </a:r>
                      <a:endParaRPr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9643494"/>
                  </a:ext>
                </a:extLst>
              </a:tr>
              <a:tr h="918623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Восприятие художественного произведения. Восприятие художественного произведения, читаемого взрослым или одноклассником.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01075284"/>
                  </a:ext>
                </a:extLst>
              </a:tr>
            </a:tbl>
          </a:graphicData>
        </a:graphic>
      </p:graphicFrame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580" y="779386"/>
            <a:ext cx="1105807" cy="1455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788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939822" y="0"/>
            <a:ext cx="9000000" cy="71923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Соответствие содержания учебника разделам примерной рабочей программы</a:t>
            </a:r>
            <a:endParaRPr sz="2000" b="1" dirty="0">
              <a:solidFill>
                <a:srgbClr val="2D2B8D"/>
              </a:solidFill>
              <a:latin typeface="Calibri" pitchFamily="34" charset="0"/>
              <a:ea typeface="Open Sans Condensed" pitchFamily="34" charset="0"/>
              <a:cs typeface="Calibri" pitchFamily="34" charset="0"/>
            </a:endParaRPr>
          </a:p>
        </p:txBody>
      </p:sp>
      <p:sp>
        <p:nvSpPr>
          <p:cNvPr id="6" name="Прямоугольник 37"/>
          <p:cNvSpPr/>
          <p:nvPr/>
        </p:nvSpPr>
        <p:spPr bwMode="auto">
          <a:xfrm>
            <a:off x="0" y="6615410"/>
            <a:ext cx="2718261" cy="16318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000">
                <a:solidFill>
                  <a:schemeClr val="bg1">
                    <a:lumMod val="65000"/>
                  </a:schemeClr>
                </a:solidFill>
                <a:cs typeface="Times New Roman"/>
              </a:rPr>
              <a:t>© АО «Издательство «Просвещение», 2021</a:t>
            </a:r>
            <a:endParaRPr/>
          </a:p>
        </p:txBody>
      </p:sp>
      <p:grpSp>
        <p:nvGrpSpPr>
          <p:cNvPr id="7" name="Группа 7"/>
          <p:cNvGrpSpPr/>
          <p:nvPr/>
        </p:nvGrpSpPr>
        <p:grpSpPr bwMode="auto">
          <a:xfrm>
            <a:off x="240696" y="194744"/>
            <a:ext cx="1268959" cy="438774"/>
            <a:chOff x="254664" y="195485"/>
            <a:chExt cx="951719" cy="329080"/>
          </a:xfrm>
        </p:grpSpPr>
        <p:sp>
          <p:nvSpPr>
            <p:cNvPr id="8" name="Freeform 6"/>
            <p:cNvSpPr/>
            <p:nvPr/>
          </p:nvSpPr>
          <p:spPr bwMode="auto">
            <a:xfrm>
              <a:off x="257798" y="350100"/>
              <a:ext cx="362509" cy="20893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 extrusionOk="0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839695" y="350100"/>
              <a:ext cx="362509" cy="20893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 extrusionOk="0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254664" y="425319"/>
              <a:ext cx="82531" cy="7730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 extrusionOk="0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351821" y="425319"/>
              <a:ext cx="56413" cy="77307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 extrusionOk="0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423905" y="424274"/>
              <a:ext cx="76262" cy="79396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 extrusionOk="0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517928" y="424274"/>
              <a:ext cx="69993" cy="79396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 extrusionOk="0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603594" y="425319"/>
              <a:ext cx="60591" cy="77307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 extrusionOk="0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681945" y="425319"/>
              <a:ext cx="56413" cy="77307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 extrusionOk="0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754030" y="425319"/>
              <a:ext cx="119095" cy="99246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 extrusionOk="0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884617" y="425319"/>
              <a:ext cx="57457" cy="77307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 extrusionOk="0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957746" y="425319"/>
              <a:ext cx="81486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1052814" y="425319"/>
              <a:ext cx="82531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/>
            <p:nvPr/>
          </p:nvSpPr>
          <p:spPr bwMode="auto">
            <a:xfrm>
              <a:off x="1147881" y="425319"/>
              <a:ext cx="58502" cy="77307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 extrusionOk="0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654784" y="195485"/>
              <a:ext cx="151480" cy="19117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 extrusionOk="0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2" name="Прямая соединительная линия 23"/>
          <p:cNvCxnSpPr>
            <a:cxnSpLocks/>
          </p:cNvCxnSpPr>
          <p:nvPr/>
        </p:nvCxnSpPr>
        <p:spPr bwMode="auto">
          <a:xfrm>
            <a:off x="1753354" y="-2966"/>
            <a:ext cx="0" cy="604265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0646855"/>
              </p:ext>
            </p:extLst>
          </p:nvPr>
        </p:nvGraphicFramePr>
        <p:xfrm>
          <a:off x="2842954" y="790274"/>
          <a:ext cx="8958420" cy="4277004"/>
        </p:xfrm>
        <a:graphic>
          <a:graphicData uri="http://schemas.openxmlformats.org/drawingml/2006/table">
            <a:tbl>
              <a:tblPr firstRow="1" bandRow="1"/>
              <a:tblGrid>
                <a:gridCol w="4084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95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4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280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dirty="0"/>
                        <a:t>Содержание учебника </a:t>
                      </a:r>
                      <a:endParaRPr sz="16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dirty="0"/>
                        <a:t>Примерная рабочая программа  по предмету</a:t>
                      </a:r>
                      <a:endParaRPr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dirty="0"/>
                        <a:t>Комментарий</a:t>
                      </a:r>
                      <a:endParaRPr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032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Содержание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представлено в разделе «Развитие речи»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Общие сведения о языке 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Язык как основное средство человеческого общения. Цели и ситуации общения.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9924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Фонетика и орфоэпия.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Фонетика. Орфоэпия.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594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Графика.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Графика.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594"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Слово и предложение. Пунктуация.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Лексика.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79224847"/>
                  </a:ext>
                </a:extLst>
              </a:tr>
              <a:tr h="42259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Синтаксис.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4131585"/>
                  </a:ext>
                </a:extLst>
              </a:tr>
              <a:tr h="422594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Орфография.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Орфография и пунктуация.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393992"/>
                  </a:ext>
                </a:extLst>
              </a:tr>
              <a:tr h="422594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Развитие речи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Развитие речи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7528024"/>
                  </a:ext>
                </a:extLst>
              </a:tr>
            </a:tbl>
          </a:graphicData>
        </a:graphic>
      </p:graphicFrame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142" y="977340"/>
            <a:ext cx="1417690" cy="1832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544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939822" y="0"/>
            <a:ext cx="9000000" cy="71923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Соответствие содержания учебника разделам примерной рабочей программы</a:t>
            </a:r>
            <a:endParaRPr sz="2000" b="1" dirty="0">
              <a:solidFill>
                <a:srgbClr val="2D2B8D"/>
              </a:solidFill>
              <a:latin typeface="Calibri" pitchFamily="34" charset="0"/>
              <a:ea typeface="Open Sans Condensed" pitchFamily="34" charset="0"/>
              <a:cs typeface="Calibri" pitchFamily="34" charset="0"/>
            </a:endParaRPr>
          </a:p>
        </p:txBody>
      </p:sp>
      <p:sp>
        <p:nvSpPr>
          <p:cNvPr id="6" name="Прямоугольник 37"/>
          <p:cNvSpPr/>
          <p:nvPr/>
        </p:nvSpPr>
        <p:spPr bwMode="auto">
          <a:xfrm>
            <a:off x="0" y="6615410"/>
            <a:ext cx="2718261" cy="16318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0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© АО «Издательство «Просвещение», </a:t>
            </a:r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cs typeface="Times New Roman"/>
              </a:rPr>
              <a:t>2022</a:t>
            </a:r>
            <a:endParaRPr dirty="0"/>
          </a:p>
        </p:txBody>
      </p:sp>
      <p:grpSp>
        <p:nvGrpSpPr>
          <p:cNvPr id="7" name="Группа 7"/>
          <p:cNvGrpSpPr/>
          <p:nvPr/>
        </p:nvGrpSpPr>
        <p:grpSpPr bwMode="auto">
          <a:xfrm>
            <a:off x="240696" y="194744"/>
            <a:ext cx="1268959" cy="438774"/>
            <a:chOff x="254664" y="195485"/>
            <a:chExt cx="951719" cy="329080"/>
          </a:xfrm>
        </p:grpSpPr>
        <p:sp>
          <p:nvSpPr>
            <p:cNvPr id="8" name="Freeform 6"/>
            <p:cNvSpPr/>
            <p:nvPr/>
          </p:nvSpPr>
          <p:spPr bwMode="auto">
            <a:xfrm>
              <a:off x="257798" y="350100"/>
              <a:ext cx="362509" cy="20893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 extrusionOk="0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839695" y="350100"/>
              <a:ext cx="362509" cy="20893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 extrusionOk="0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254664" y="425319"/>
              <a:ext cx="82531" cy="7730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 extrusionOk="0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351821" y="425319"/>
              <a:ext cx="56413" cy="77307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 extrusionOk="0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423905" y="424274"/>
              <a:ext cx="76262" cy="79396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 extrusionOk="0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517928" y="424274"/>
              <a:ext cx="69993" cy="79396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 extrusionOk="0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603594" y="425319"/>
              <a:ext cx="60591" cy="77307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 extrusionOk="0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681945" y="425319"/>
              <a:ext cx="56413" cy="77307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 extrusionOk="0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754030" y="425319"/>
              <a:ext cx="119095" cy="99246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 extrusionOk="0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884617" y="425319"/>
              <a:ext cx="57457" cy="77307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 extrusionOk="0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957746" y="425319"/>
              <a:ext cx="81486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1052814" y="425319"/>
              <a:ext cx="82531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/>
            <p:nvPr/>
          </p:nvSpPr>
          <p:spPr bwMode="auto">
            <a:xfrm>
              <a:off x="1147881" y="425319"/>
              <a:ext cx="58502" cy="77307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 extrusionOk="0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654784" y="195485"/>
              <a:ext cx="151480" cy="19117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 extrusionOk="0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2" name="Прямая соединительная линия 23"/>
          <p:cNvCxnSpPr>
            <a:cxnSpLocks/>
          </p:cNvCxnSpPr>
          <p:nvPr/>
        </p:nvCxnSpPr>
        <p:spPr bwMode="auto">
          <a:xfrm>
            <a:off x="1753354" y="-2966"/>
            <a:ext cx="0" cy="604265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5662870"/>
              </p:ext>
            </p:extLst>
          </p:nvPr>
        </p:nvGraphicFramePr>
        <p:xfrm>
          <a:off x="2718261" y="687733"/>
          <a:ext cx="8570306" cy="4510655"/>
        </p:xfrm>
        <a:graphic>
          <a:graphicData uri="http://schemas.openxmlformats.org/drawingml/2006/table">
            <a:tbl>
              <a:tblPr firstRow="1" bandRow="1"/>
              <a:tblGrid>
                <a:gridCol w="3767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01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2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527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dirty="0"/>
                        <a:t>Содержание учебника </a:t>
                      </a:r>
                      <a:endParaRPr sz="16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/>
                        <a:t>Примерная рабочая программа  по предмету</a:t>
                      </a:r>
                      <a:endParaRPr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/>
                        <a:t>Комментарий</a:t>
                      </a:r>
                      <a:endParaRPr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738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Числа и величины. </a:t>
                      </a:r>
                      <a:endParaRPr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Числа и величины. Однозначные и двузначные числа. </a:t>
                      </a:r>
                      <a:endParaRPr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Отсутствует отдельные элементы содержания: понятие «однозначные и двузначные числа»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59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Арифметические действия. Сложение, вычитание, умножение и деление в пределах 20. </a:t>
                      </a:r>
                      <a:endParaRPr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Арифметические действия. Сложение и вычитание чисел в пределах 20. </a:t>
                      </a:r>
                      <a:endParaRPr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Отсутствуют отдельные элементы содержания: понятия «названия компонентов действий»</a:t>
                      </a:r>
                      <a:endParaRPr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59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Текстовые задачи. </a:t>
                      </a:r>
                      <a:endParaRPr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Текстовые задачи. </a:t>
                      </a:r>
                      <a:endParaRPr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6097562"/>
                  </a:ext>
                </a:extLst>
              </a:tr>
              <a:tr h="42259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Пространственные отношения и геометрические фигуры Ось симметрии. Пары симметричных точек, отрезков, многоугольников Фигуры, имеющие одну и несколько осей симметрии.  Определение осей симметрии данной фигуры с помощью перегибания</a:t>
                      </a:r>
                      <a:endParaRPr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Пространственные отношения и геометрические фигуры.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2753365"/>
                  </a:ext>
                </a:extLst>
              </a:tr>
              <a:tr h="42259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Математическая информация.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Математическая информация. 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Полностью соответствует элементам содержания ПРП</a:t>
                      </a:r>
                    </a:p>
                    <a:p>
                      <a:pPr>
                        <a:defRPr/>
                      </a:pPr>
                      <a:endParaRPr lang="ru-RU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3511345"/>
                  </a:ext>
                </a:extLst>
              </a:tr>
            </a:tbl>
          </a:graphicData>
        </a:graphic>
      </p:graphicFrame>
      <p:pic>
        <p:nvPicPr>
          <p:cNvPr id="24" name="Picture 2" descr="D:\Downloads\cover1__w600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099" y="807436"/>
            <a:ext cx="1571667" cy="2027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457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872842" y="194744"/>
            <a:ext cx="9000000" cy="64112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Рекомендации по компенсации отсутствующих элементов содержания </a:t>
            </a:r>
            <a:endParaRPr sz="2000" b="1" dirty="0">
              <a:solidFill>
                <a:srgbClr val="2D2B8D"/>
              </a:solidFill>
              <a:latin typeface="Calibri" pitchFamily="34" charset="0"/>
              <a:ea typeface="Open Sans Condensed" pitchFamily="34" charset="0"/>
              <a:cs typeface="Calibri" pitchFamily="34" charset="0"/>
            </a:endParaRPr>
          </a:p>
        </p:txBody>
      </p:sp>
      <p:sp>
        <p:nvSpPr>
          <p:cNvPr id="5" name="Прямоугольник 37"/>
          <p:cNvSpPr/>
          <p:nvPr/>
        </p:nvSpPr>
        <p:spPr bwMode="auto">
          <a:xfrm>
            <a:off x="0" y="6615410"/>
            <a:ext cx="2718261" cy="16318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0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© АО «Издательство «Просвещение», </a:t>
            </a:r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cs typeface="Times New Roman"/>
              </a:rPr>
              <a:t>2022</a:t>
            </a:r>
            <a:endParaRPr dirty="0"/>
          </a:p>
        </p:txBody>
      </p:sp>
      <p:grpSp>
        <p:nvGrpSpPr>
          <p:cNvPr id="6" name="Группа 4"/>
          <p:cNvGrpSpPr/>
          <p:nvPr/>
        </p:nvGrpSpPr>
        <p:grpSpPr bwMode="auto">
          <a:xfrm>
            <a:off x="240696" y="194744"/>
            <a:ext cx="1268959" cy="438774"/>
            <a:chOff x="254664" y="195485"/>
            <a:chExt cx="951719" cy="329080"/>
          </a:xfrm>
        </p:grpSpPr>
        <p:sp>
          <p:nvSpPr>
            <p:cNvPr id="7" name="Freeform 6"/>
            <p:cNvSpPr/>
            <p:nvPr/>
          </p:nvSpPr>
          <p:spPr bwMode="auto">
            <a:xfrm>
              <a:off x="257798" y="350100"/>
              <a:ext cx="362509" cy="20893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 extrusionOk="0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839695" y="350100"/>
              <a:ext cx="362509" cy="20893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 extrusionOk="0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254664" y="425319"/>
              <a:ext cx="82531" cy="7730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 extrusionOk="0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351821" y="425319"/>
              <a:ext cx="56413" cy="77307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 extrusionOk="0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0"/>
            <p:cNvSpPr>
              <a:spLocks noEditPoints="1"/>
            </p:cNvSpPr>
            <p:nvPr/>
          </p:nvSpPr>
          <p:spPr bwMode="auto">
            <a:xfrm>
              <a:off x="423905" y="424274"/>
              <a:ext cx="76262" cy="79396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 extrusionOk="0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517928" y="424274"/>
              <a:ext cx="69993" cy="79396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 extrusionOk="0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603594" y="425319"/>
              <a:ext cx="60591" cy="77307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 extrusionOk="0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681945" y="425319"/>
              <a:ext cx="56413" cy="77307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 extrusionOk="0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754030" y="425319"/>
              <a:ext cx="119095" cy="99246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 extrusionOk="0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884617" y="425319"/>
              <a:ext cx="57457" cy="77307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 extrusionOk="0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957746" y="425319"/>
              <a:ext cx="81486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1052814" y="425319"/>
              <a:ext cx="82531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1147881" y="425319"/>
              <a:ext cx="58502" cy="77307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 extrusionOk="0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654784" y="195485"/>
              <a:ext cx="151480" cy="19117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 extrusionOk="0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1" name="Прямая соединительная линия 21"/>
          <p:cNvCxnSpPr>
            <a:cxnSpLocks/>
          </p:cNvCxnSpPr>
          <p:nvPr/>
        </p:nvCxnSpPr>
        <p:spPr bwMode="auto">
          <a:xfrm>
            <a:off x="1753354" y="-2966"/>
            <a:ext cx="0" cy="604265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Объект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0696312"/>
              </p:ext>
            </p:extLst>
          </p:nvPr>
        </p:nvGraphicFramePr>
        <p:xfrm>
          <a:off x="2219497" y="1026847"/>
          <a:ext cx="9458723" cy="1938019"/>
        </p:xfrm>
        <a:graphic>
          <a:graphicData uri="http://schemas.openxmlformats.org/drawingml/2006/table">
            <a:tbl>
              <a:tblPr firstRow="1" bandRow="1"/>
              <a:tblGrid>
                <a:gridCol w="4473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5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5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/>
                        <a:t>Отсутствующие элементы содержания</a:t>
                      </a:r>
                      <a:endParaRPr sz="1200" dirty="0"/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/>
                        <a:t>Рекомендации по компенсации</a:t>
                      </a:r>
                      <a:endParaRPr sz="1200"/>
                    </a:p>
                    <a:p>
                      <a:pPr algn="ctr">
                        <a:defRPr/>
                      </a:pPr>
                      <a:r>
                        <a:rPr lang="ru-RU" sz="1200"/>
                        <a:t>(при отсутствии элементов содержания)</a:t>
                      </a:r>
                      <a:endParaRPr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53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Отсутствует отдельные элементы содержания: понятие «однозначные и двузначные числа»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Включить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понятия «однозначные числа и двузначные числа»  в изучаемые темы. </a:t>
                      </a:r>
                      <a:endParaRPr lang="ru-RU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baseline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53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Отсутствуют отдельные элементы содержания: понятия «названия компонентов действий»</a:t>
                      </a:r>
                      <a:endParaRPr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Включить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понятия «названия компонентов действий»  в изучаемые темы. </a:t>
                      </a:r>
                      <a:endParaRPr lang="ru-RU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7038092"/>
                  </a:ext>
                </a:extLst>
              </a:tr>
              <a:tr h="383539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1868244"/>
                  </a:ext>
                </a:extLst>
              </a:tr>
            </a:tbl>
          </a:graphicData>
        </a:graphic>
      </p:graphicFrame>
      <p:pic>
        <p:nvPicPr>
          <p:cNvPr id="25" name="Picture 2" descr="D:\Downloads\cover1__w600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099" y="807436"/>
            <a:ext cx="1571667" cy="2027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259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939822" y="0"/>
            <a:ext cx="9000000" cy="71923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Соответствие содержания учебника </a:t>
            </a:r>
            <a:r>
              <a:rPr lang="ru-RU" sz="2000" b="1" dirty="0" smtClean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разделам </a:t>
            </a: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примерной рабочей программы</a:t>
            </a:r>
            <a:endParaRPr sz="2000" b="1" dirty="0">
              <a:solidFill>
                <a:srgbClr val="2D2B8D"/>
              </a:solidFill>
              <a:latin typeface="Calibri" pitchFamily="34" charset="0"/>
              <a:ea typeface="Open Sans Condensed" pitchFamily="34" charset="0"/>
              <a:cs typeface="Calibri" pitchFamily="34" charset="0"/>
            </a:endParaRPr>
          </a:p>
        </p:txBody>
      </p:sp>
      <p:sp>
        <p:nvSpPr>
          <p:cNvPr id="6" name="Прямоугольник 37"/>
          <p:cNvSpPr/>
          <p:nvPr/>
        </p:nvSpPr>
        <p:spPr bwMode="auto">
          <a:xfrm>
            <a:off x="0" y="6615410"/>
            <a:ext cx="2718261" cy="16318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0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© АО «Издательство «Просвещение», </a:t>
            </a:r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cs typeface="Times New Roman"/>
              </a:rPr>
              <a:t>2022</a:t>
            </a:r>
            <a:endParaRPr dirty="0"/>
          </a:p>
        </p:txBody>
      </p:sp>
      <p:grpSp>
        <p:nvGrpSpPr>
          <p:cNvPr id="7" name="Группа 7"/>
          <p:cNvGrpSpPr/>
          <p:nvPr/>
        </p:nvGrpSpPr>
        <p:grpSpPr bwMode="auto">
          <a:xfrm>
            <a:off x="240696" y="194744"/>
            <a:ext cx="1268959" cy="438774"/>
            <a:chOff x="254664" y="195485"/>
            <a:chExt cx="951719" cy="329080"/>
          </a:xfrm>
        </p:grpSpPr>
        <p:sp>
          <p:nvSpPr>
            <p:cNvPr id="8" name="Freeform 6"/>
            <p:cNvSpPr/>
            <p:nvPr/>
          </p:nvSpPr>
          <p:spPr bwMode="auto">
            <a:xfrm>
              <a:off x="257798" y="350100"/>
              <a:ext cx="362509" cy="20893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 extrusionOk="0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839695" y="350100"/>
              <a:ext cx="362509" cy="20893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 extrusionOk="0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254664" y="425319"/>
              <a:ext cx="82531" cy="7730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 extrusionOk="0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351821" y="425319"/>
              <a:ext cx="56413" cy="77307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 extrusionOk="0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423905" y="424274"/>
              <a:ext cx="76262" cy="79396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 extrusionOk="0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517928" y="424274"/>
              <a:ext cx="69993" cy="79396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 extrusionOk="0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603594" y="425319"/>
              <a:ext cx="60591" cy="77307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 extrusionOk="0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681945" y="425319"/>
              <a:ext cx="56413" cy="77307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 extrusionOk="0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754030" y="425319"/>
              <a:ext cx="119095" cy="99246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 extrusionOk="0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884617" y="425319"/>
              <a:ext cx="57457" cy="77307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 extrusionOk="0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957746" y="425319"/>
              <a:ext cx="81486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1052814" y="425319"/>
              <a:ext cx="82531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/>
            <p:nvPr/>
          </p:nvSpPr>
          <p:spPr bwMode="auto">
            <a:xfrm>
              <a:off x="1147881" y="425319"/>
              <a:ext cx="58502" cy="77307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 extrusionOk="0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654784" y="195485"/>
              <a:ext cx="151480" cy="19117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 extrusionOk="0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2" name="Прямая соединительная линия 23"/>
          <p:cNvCxnSpPr>
            <a:cxnSpLocks/>
          </p:cNvCxnSpPr>
          <p:nvPr/>
        </p:nvCxnSpPr>
        <p:spPr bwMode="auto">
          <a:xfrm>
            <a:off x="1753354" y="-2966"/>
            <a:ext cx="0" cy="604265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7300958"/>
              </p:ext>
            </p:extLst>
          </p:nvPr>
        </p:nvGraphicFramePr>
        <p:xfrm>
          <a:off x="1753354" y="601299"/>
          <a:ext cx="10200236" cy="4023392"/>
        </p:xfrm>
        <a:graphic>
          <a:graphicData uri="http://schemas.openxmlformats.org/drawingml/2006/table">
            <a:tbl>
              <a:tblPr firstRow="1" bandRow="1"/>
              <a:tblGrid>
                <a:gridCol w="3542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8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89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466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/>
                        <a:t>Содержание учебника </a:t>
                      </a:r>
                      <a:endParaRPr sz="110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/>
                        <a:t>Примерная рабочая программа  по предмету</a:t>
                      </a:r>
                      <a:endParaRPr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/>
                        <a:t>Комментарий</a:t>
                      </a:r>
                      <a:endParaRPr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2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/>
                      </a:pPr>
                      <a:r>
                        <a:rPr lang="ru-RU" sz="1100" dirty="0" smtClean="0"/>
                        <a:t>Введение. Этот удивительный мир. Мы — школьники. Я и другие люди.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dirty="0" smtClean="0"/>
                        <a:t>Труд людей. Семья. Наша страна — Россия. Родной край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 и общество</a:t>
                      </a:r>
                      <a:endParaRPr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Отсутствуют отдельные элементы содержания «Рабочее место школьника. Правила безопасной работы на  учебном месте, режим труда и  отдыха"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46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Труд людей. Родная природа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 и природа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Отсутствуют отдельные элементы содержания 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«Погода и термометр.</a:t>
                      </a:r>
                      <a:r>
                        <a:rPr lang="ru-RU" sz="1100" b="1" dirty="0" smtClean="0"/>
                        <a:t> Определение температуры воздуха (воды) по термометру.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1" dirty="0" smtClean="0"/>
                        <a:t>Части растения (называние, краткая характеристика значения для жизни растения): корень, стебель, лист, цветок, плод, семя.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7586984"/>
                  </a:ext>
                </a:extLst>
              </a:tr>
              <a:tr h="157820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/>
                      </a:pPr>
                      <a:r>
                        <a:rPr lang="ru-RU" sz="1100" dirty="0" smtClean="0"/>
                        <a:t>Твоё здоровье. Наша страна — Россия. Родной край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Правила безопасной жизни</a:t>
                      </a:r>
                      <a:endParaRPr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Отсутствуют отдельные элементы содержания «Безопасность в сети Интернет (электронный дневник и электронные ресурсы школы) в  условиях контролируемого доступа в  Интернет»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6278803"/>
                  </a:ext>
                </a:extLst>
              </a:tr>
            </a:tbl>
          </a:graphicData>
        </a:graphic>
      </p:graphicFrame>
      <p:pic>
        <p:nvPicPr>
          <p:cNvPr id="24" name="Picture 2" descr="D:\Downloads\cover1__w600 (1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750" y="913956"/>
            <a:ext cx="1239070" cy="1602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031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872842" y="194744"/>
            <a:ext cx="9000000" cy="64112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Рекомендации по компенсации отсутствующих элементов содержания</a:t>
            </a:r>
            <a:endParaRPr sz="2000" b="1" dirty="0">
              <a:solidFill>
                <a:srgbClr val="2D2B8D"/>
              </a:solidFill>
              <a:latin typeface="Calibri" pitchFamily="34" charset="0"/>
              <a:ea typeface="Open Sans Condensed" pitchFamily="34" charset="0"/>
              <a:cs typeface="Calibri" pitchFamily="34" charset="0"/>
            </a:endParaRPr>
          </a:p>
        </p:txBody>
      </p:sp>
      <p:sp>
        <p:nvSpPr>
          <p:cNvPr id="5" name="Прямоугольник 37"/>
          <p:cNvSpPr/>
          <p:nvPr/>
        </p:nvSpPr>
        <p:spPr bwMode="auto">
          <a:xfrm>
            <a:off x="0" y="6615410"/>
            <a:ext cx="2718261" cy="16318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0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© АО «Издательство «Просвещение», </a:t>
            </a:r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cs typeface="Times New Roman"/>
              </a:rPr>
              <a:t>2022</a:t>
            </a:r>
            <a:endParaRPr dirty="0"/>
          </a:p>
        </p:txBody>
      </p:sp>
      <p:grpSp>
        <p:nvGrpSpPr>
          <p:cNvPr id="6" name="Группа 4"/>
          <p:cNvGrpSpPr/>
          <p:nvPr/>
        </p:nvGrpSpPr>
        <p:grpSpPr bwMode="auto">
          <a:xfrm>
            <a:off x="240696" y="194744"/>
            <a:ext cx="1268959" cy="438774"/>
            <a:chOff x="254664" y="195485"/>
            <a:chExt cx="951719" cy="329080"/>
          </a:xfrm>
        </p:grpSpPr>
        <p:sp>
          <p:nvSpPr>
            <p:cNvPr id="7" name="Freeform 6"/>
            <p:cNvSpPr/>
            <p:nvPr/>
          </p:nvSpPr>
          <p:spPr bwMode="auto">
            <a:xfrm>
              <a:off x="257798" y="350100"/>
              <a:ext cx="362509" cy="20893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 extrusionOk="0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839695" y="350100"/>
              <a:ext cx="362509" cy="20893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 extrusionOk="0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254664" y="425319"/>
              <a:ext cx="82531" cy="7730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 extrusionOk="0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351821" y="425319"/>
              <a:ext cx="56413" cy="77307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 extrusionOk="0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0"/>
            <p:cNvSpPr>
              <a:spLocks noEditPoints="1"/>
            </p:cNvSpPr>
            <p:nvPr/>
          </p:nvSpPr>
          <p:spPr bwMode="auto">
            <a:xfrm>
              <a:off x="423905" y="424274"/>
              <a:ext cx="76262" cy="79396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 extrusionOk="0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517928" y="424274"/>
              <a:ext cx="69993" cy="79396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 extrusionOk="0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603594" y="425319"/>
              <a:ext cx="60591" cy="77307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 extrusionOk="0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681945" y="425319"/>
              <a:ext cx="56413" cy="77307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 extrusionOk="0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754030" y="425319"/>
              <a:ext cx="119095" cy="99246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 extrusionOk="0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884617" y="425319"/>
              <a:ext cx="57457" cy="77307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 extrusionOk="0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957746" y="425319"/>
              <a:ext cx="81486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1052814" y="425319"/>
              <a:ext cx="82531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1147881" y="425319"/>
              <a:ext cx="58502" cy="77307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 extrusionOk="0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654784" y="195485"/>
              <a:ext cx="151480" cy="19117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 extrusionOk="0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1" name="Прямая соединительная линия 21"/>
          <p:cNvCxnSpPr>
            <a:cxnSpLocks/>
          </p:cNvCxnSpPr>
          <p:nvPr/>
        </p:nvCxnSpPr>
        <p:spPr bwMode="auto">
          <a:xfrm>
            <a:off x="1753354" y="-2966"/>
            <a:ext cx="0" cy="604265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Объект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1309985"/>
              </p:ext>
            </p:extLst>
          </p:nvPr>
        </p:nvGraphicFramePr>
        <p:xfrm>
          <a:off x="2219497" y="1026847"/>
          <a:ext cx="9458723" cy="2926080"/>
        </p:xfrm>
        <a:graphic>
          <a:graphicData uri="http://schemas.openxmlformats.org/drawingml/2006/table">
            <a:tbl>
              <a:tblPr firstRow="1" bandRow="1"/>
              <a:tblGrid>
                <a:gridCol w="4473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5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53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/>
                        <a:t>Отсутствующие элементы содержания</a:t>
                      </a:r>
                      <a:endParaRPr sz="1200" dirty="0"/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/>
                        <a:t>Рекомендации по компенсации</a:t>
                      </a:r>
                      <a:endParaRPr sz="1200"/>
                    </a:p>
                    <a:p>
                      <a:pPr algn="ctr">
                        <a:defRPr/>
                      </a:pPr>
                      <a:r>
                        <a:rPr lang="ru-RU" sz="1200"/>
                        <a:t>(при отсутствии элементов содержания)</a:t>
                      </a:r>
                      <a:endParaRPr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5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Погода и термометр. Наблюдение за погодой своего края. Сезонные изменения в природе. Части растения (называние, краткая характеристика значения для жизни растения): корень, стебель, лист, цветок, плод , семя.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defRPr/>
                      </a:pPr>
                      <a:endParaRPr lang="ru-RU" sz="12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Использовать</a:t>
                      </a:r>
                      <a:r>
                        <a:rPr lang="ru-RU" sz="1200" b="1" baseline="0" dirty="0" smtClean="0"/>
                        <a:t> пособие «Опыты и эксперименты» 1-2 класс </a:t>
                      </a:r>
                      <a:r>
                        <a:rPr lang="ru-RU" sz="1200" b="1" baseline="0" dirty="0" err="1" smtClean="0"/>
                        <a:t>Дорохина</a:t>
                      </a:r>
                      <a:r>
                        <a:rPr lang="ru-RU" sz="1200" b="1" baseline="0" dirty="0" smtClean="0"/>
                        <a:t> Н.Н., Паршина О.А.  (темы «Живая и неживая природа», «Температура и термометр», «Осадки. Явления природы»</a:t>
                      </a:r>
                      <a:r>
                        <a:rPr lang="ru-RU" sz="1200" b="1" dirty="0" smtClean="0"/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baseline="0" dirty="0" smtClean="0"/>
                        <a:t>использовать материал учебника </a:t>
                      </a:r>
                      <a:r>
                        <a:rPr lang="ru-RU" sz="1200" b="1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«Естествознание. Азбука экологии» 1 класс Шпотова Т.В. (тема «В некотором царстве. Растения»)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baseline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539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Отсутствуют отдельные элементы содержания «Рабочее место школьника. Правила безопасной работы на  учебном месте, режим труда и  отдыха.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Включить материал о рабочем месте школьника и правилах безопасной работы на учебном месте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 тему 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7038092"/>
                  </a:ext>
                </a:extLst>
              </a:tr>
              <a:tr h="383539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Отсутствуют отдельные элементы содержания «Безопасность в сети Интернет (электронный дневник и электронные ресурсы школы) в  условиях контролируемого доступа в  Интернет»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Использовать материалы пособия «Информационная безопасность, или Как вести себя в Сети» Сиденко А.Г.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1868244"/>
                  </a:ext>
                </a:extLst>
              </a:tr>
            </a:tbl>
          </a:graphicData>
        </a:graphic>
      </p:graphicFrame>
      <p:pic>
        <p:nvPicPr>
          <p:cNvPr id="178178" name="Picture 2" descr="Изображение Опыты и эксперименты в начальной школе. 1-2 класс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206" y="4055389"/>
            <a:ext cx="1817815" cy="2432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0" name="Picture 4" descr="Изображение Естествознание. Азбука экологии. 1 класс. Учебни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855" y="4063092"/>
            <a:ext cx="1835164" cy="2449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2" name="Picture 6" descr="Изображение Информационная безопасность, или Как вести себя в Сети.  2 - 4 класс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853" y="4063092"/>
            <a:ext cx="1851595" cy="2442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:\Downloads\cover1__w600 (1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750" y="913956"/>
            <a:ext cx="1239070" cy="1602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801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/>
          <p:cNvGrpSpPr/>
          <p:nvPr/>
        </p:nvGrpSpPr>
        <p:grpSpPr>
          <a:xfrm>
            <a:off x="335361" y="231397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</p:grp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79794" y="785444"/>
            <a:ext cx="1141683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1770318" y="97179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819238" y="274351"/>
            <a:ext cx="9677392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000" b="1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defRPr>
            </a:lvl1pPr>
          </a:lstStyle>
          <a:p>
            <a:r>
              <a:rPr lang="ru-RU" dirty="0"/>
              <a:t>НАЧАЛЬНОЕ ОБЩЕЕ </a:t>
            </a:r>
            <a:r>
              <a:rPr lang="ru-RU" dirty="0" smtClean="0"/>
              <a:t>ОБРАЗОВАНИЕ. УНИВЕРСАЛЬНЫЕ ЛИНИ</a:t>
            </a:r>
            <a:r>
              <a:rPr lang="ru-RU" dirty="0"/>
              <a:t>И</a:t>
            </a:r>
            <a:r>
              <a:rPr lang="ru-RU" dirty="0" smtClean="0"/>
              <a:t> УМК</a:t>
            </a:r>
            <a:endParaRPr lang="ru-RU" dirty="0"/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600634"/>
              </p:ext>
            </p:extLst>
          </p:nvPr>
        </p:nvGraphicFramePr>
        <p:xfrm>
          <a:off x="655735" y="1096384"/>
          <a:ext cx="11168657" cy="4408134"/>
        </p:xfrm>
        <a:graphic>
          <a:graphicData uri="http://schemas.openxmlformats.org/drawingml/2006/table">
            <a:tbl>
              <a:tblPr/>
              <a:tblGrid>
                <a:gridCol w="2442371">
                  <a:extLst>
                    <a:ext uri="{9D8B030D-6E8A-4147-A177-3AD203B41FA5}">
                      <a16:colId xmlns:a16="http://schemas.microsoft.com/office/drawing/2014/main" val="152928745"/>
                    </a:ext>
                  </a:extLst>
                </a:gridCol>
                <a:gridCol w="8726286">
                  <a:extLst>
                    <a:ext uri="{9D8B030D-6E8A-4147-A177-3AD203B41FA5}">
                      <a16:colId xmlns:a16="http://schemas.microsoft.com/office/drawing/2014/main" val="2898738426"/>
                    </a:ext>
                  </a:extLst>
                </a:gridCol>
              </a:tblGrid>
              <a:tr h="584798">
                <a:tc>
                  <a:txBody>
                    <a:bodyPr/>
                    <a:lstStyle/>
                    <a:p>
                      <a:pPr algn="r" fontAlgn="ctr"/>
                      <a:endParaRPr lang="ru-RU" sz="1200" b="1" i="0" u="none" strike="noStrike" dirty="0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15" marR="10315" marT="1031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libri" panose="020F0502020204030204" pitchFamily="34" charset="0"/>
                        </a:rPr>
                        <a:t>УНИВЕРСАЛЬНЫЕ</a:t>
                      </a:r>
                      <a:r>
                        <a:rPr lang="ru-RU" sz="1500" b="1" i="0" u="none" strike="noStrike" baseline="0" dirty="0" smtClean="0">
                          <a:solidFill>
                            <a:srgbClr val="003366"/>
                          </a:solidFill>
                          <a:effectLst/>
                          <a:latin typeface="Calibri" panose="020F0502020204030204" pitchFamily="34" charset="0"/>
                        </a:rPr>
                        <a:t> ЛИНИИ УМК*</a:t>
                      </a:r>
                      <a:endParaRPr lang="ru-RU" sz="1500" b="1" i="0" u="none" strike="noStrike" dirty="0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15" marR="10315" marT="1031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391618"/>
                  </a:ext>
                </a:extLst>
              </a:tr>
              <a:tr h="661968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libri" panose="020F0502020204030204" pitchFamily="34" charset="0"/>
                        </a:rPr>
                        <a:t>РОДНОЙ</a:t>
                      </a:r>
                      <a:r>
                        <a:rPr lang="ru-RU" sz="1500" b="1" i="0" u="none" strike="noStrike" baseline="0" dirty="0" smtClean="0">
                          <a:solidFill>
                            <a:srgbClr val="003366"/>
                          </a:solidFill>
                          <a:effectLst/>
                          <a:latin typeface="Calibri" panose="020F0502020204030204" pitchFamily="34" charset="0"/>
                        </a:rPr>
                        <a:t> (РУССКИЙ) ЯЗЫК</a:t>
                      </a:r>
                      <a:endParaRPr lang="ru-RU" sz="1500" b="1" i="0" u="none" strike="noStrike" dirty="0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74" marR="116961" marT="1031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500" b="0" i="0" u="none" strike="noStrike" kern="1200" baseline="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«Русский родной язык» </a:t>
                      </a:r>
                      <a:r>
                        <a:rPr lang="ru-RU" sz="1500" b="0" i="0" u="none" strike="noStrike" kern="1200" baseline="0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О.М.Александрова</a:t>
                      </a:r>
                      <a:r>
                        <a:rPr lang="ru-RU" sz="1500" b="0" i="0" u="none" strike="noStrike" kern="1200" baseline="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500" b="0" i="0" u="none" strike="noStrike" kern="1200" baseline="0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Л.А.Вербицкая</a:t>
                      </a:r>
                      <a:r>
                        <a:rPr lang="ru-RU" sz="1500" b="0" i="0" u="none" strike="noStrike" kern="1200" baseline="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500" b="0" i="0" u="none" strike="noStrike" kern="1200" baseline="0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С.И.Богданов</a:t>
                      </a:r>
                      <a:r>
                        <a:rPr lang="ru-RU" sz="1500" b="0" i="0" u="none" strike="noStrike" kern="1200" baseline="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500" b="0" i="0" u="none" strike="noStrike" kern="1200" baseline="0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Е.И.Казакова</a:t>
                      </a:r>
                      <a:r>
                        <a:rPr lang="ru-RU" sz="1500" b="0" i="0" u="none" strike="noStrike" kern="1200" baseline="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500" b="0" i="0" u="none" strike="noStrike" kern="1200" baseline="0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М.И.Кузнецова</a:t>
                      </a:r>
                      <a:r>
                        <a:rPr lang="ru-RU" sz="1500" b="0" i="0" u="none" strike="noStrike" kern="1200" baseline="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500" b="0" i="0" u="none" strike="noStrike" kern="1200" baseline="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Л.В.Петленко, </a:t>
                      </a:r>
                      <a:r>
                        <a:rPr lang="ru-RU" sz="1500" b="0" i="0" u="none" strike="noStrike" kern="1200" baseline="0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В.Ю.Романова</a:t>
                      </a:r>
                      <a:r>
                        <a:rPr lang="ru-RU" sz="1500" b="0" i="0" u="none" strike="noStrike" kern="1200" baseline="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500" b="0" i="0" u="none" strike="noStrike" kern="1200" baseline="0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Л.Я.Рябинина</a:t>
                      </a:r>
                      <a:r>
                        <a:rPr lang="ru-RU" sz="1500" b="0" i="0" u="none" strike="noStrike" kern="1200" baseline="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500" b="0" i="0" u="none" strike="noStrike" kern="1200" baseline="0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О.В.Соколова</a:t>
                      </a:r>
                      <a:r>
                        <a:rPr lang="ru-RU" sz="1500" b="0" i="0" u="none" strike="noStrike" kern="1200" baseline="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(1-4)</a:t>
                      </a:r>
                    </a:p>
                  </a:txBody>
                  <a:tcPr marL="77974" marR="10315" marT="10315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5866"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libri" panose="020F0502020204030204" pitchFamily="34" charset="0"/>
                        </a:rPr>
                        <a:t>ЛИТЕРАТУРНОЕ</a:t>
                      </a:r>
                      <a:r>
                        <a:rPr lang="ru-RU" sz="1500" b="1" i="0" u="none" strike="noStrike" baseline="0" dirty="0" smtClean="0">
                          <a:solidFill>
                            <a:srgbClr val="003366"/>
                          </a:solidFill>
                          <a:effectLst/>
                          <a:latin typeface="Calibri" panose="020F0502020204030204" pitchFamily="34" charset="0"/>
                        </a:rPr>
                        <a:t> ЧТЕНИЕ НА РОДНОМ (РУССКОМ) ЯЗЫКЕ</a:t>
                      </a:r>
                      <a:endParaRPr lang="ru-RU" sz="1500" b="1" i="0" u="none" strike="noStrike" dirty="0" smtClean="0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74" marR="116961" marT="1031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kern="1200" baseline="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«Литературное чтение на родном русском языке». Учебное пособие.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kern="1200" baseline="0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О.М.Александрова</a:t>
                      </a:r>
                      <a:r>
                        <a:rPr lang="ru-RU" sz="1500" b="0" i="0" u="none" strike="noStrike" kern="1200" baseline="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ru-RU" sz="1500" b="0" i="0" u="none" strike="noStrike" kern="1200" baseline="0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М.И.Кузнецова</a:t>
                      </a:r>
                      <a:r>
                        <a:rPr lang="ru-RU" sz="1500" b="0" i="0" u="none" strike="noStrike" kern="1200" baseline="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ru-RU" sz="1500" b="0" i="0" u="none" strike="noStrike" kern="1200" baseline="0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В.Ю.Романова</a:t>
                      </a:r>
                      <a:r>
                        <a:rPr lang="ru-RU" sz="1500" b="0" i="0" u="none" strike="noStrike" kern="1200" baseline="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ru-RU" sz="1500" b="0" i="0" u="none" strike="noStrike" kern="1200" baseline="0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Л.А.Рябинина</a:t>
                      </a:r>
                      <a:r>
                        <a:rPr lang="ru-RU" sz="1500" b="0" i="0" u="none" strike="noStrike" kern="1200" baseline="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ru-RU" sz="1500" b="0" i="0" u="none" strike="noStrike" kern="1200" baseline="0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О.В.Соколова</a:t>
                      </a:r>
                      <a:r>
                        <a:rPr lang="ru-RU" sz="1500" b="0" i="0" u="none" strike="noStrike" kern="1200" baseline="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 (1-4)</a:t>
                      </a:r>
                    </a:p>
                  </a:txBody>
                  <a:tcPr marL="77974" marR="10315" marT="10315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4375">
                <a:tc rowSpan="4"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libri" panose="020F0502020204030204" pitchFamily="34" charset="0"/>
                        </a:rPr>
                        <a:t>ОРКСЭ</a:t>
                      </a:r>
                      <a:endParaRPr lang="ru-RU" sz="1500" b="1" i="0" u="none" strike="noStrike" dirty="0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74" marR="116961" marT="1031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dirty="0" err="1" smtClean="0">
                          <a:solidFill>
                            <a:srgbClr val="00339A"/>
                          </a:solidFill>
                          <a:latin typeface="+mn-lt"/>
                        </a:rPr>
                        <a:t>А.В.Кураев</a:t>
                      </a:r>
                      <a:r>
                        <a:rPr lang="ru-RU" sz="1500" b="0" dirty="0" smtClean="0">
                          <a:solidFill>
                            <a:srgbClr val="00339A"/>
                          </a:solidFill>
                          <a:latin typeface="+mn-lt"/>
                        </a:rPr>
                        <a:t>, </a:t>
                      </a:r>
                      <a:r>
                        <a:rPr lang="ru-RU" sz="1500" b="0" dirty="0" err="1" smtClean="0">
                          <a:solidFill>
                            <a:srgbClr val="00339A"/>
                          </a:solidFill>
                          <a:latin typeface="+mn-lt"/>
                        </a:rPr>
                        <a:t>А.Л.</a:t>
                      </a:r>
                      <a:r>
                        <a:rPr lang="ru-RU" sz="1500" b="0" i="0" u="none" strike="noStrike" cap="none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Беглов</a:t>
                      </a:r>
                      <a:r>
                        <a:rPr lang="ru-RU" sz="1500" b="0" i="0" u="none" strike="noStrike" cap="none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ru-RU" sz="1500" b="0" i="0" u="none" strike="noStrike" cap="none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Е.В.Саплина</a:t>
                      </a:r>
                      <a:r>
                        <a:rPr lang="ru-RU" sz="1500" b="0" i="0" u="none" strike="noStrike" cap="none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ru-RU" sz="1500" b="0" i="0" u="none" strike="noStrike" cap="none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Е.В.Токарева</a:t>
                      </a:r>
                      <a:r>
                        <a:rPr lang="ru-RU" sz="1500" b="0" i="0" u="none" strike="noStrike" cap="none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и др.</a:t>
                      </a:r>
                      <a:r>
                        <a:rPr lang="ru-RU" sz="1500" b="0" i="0" u="none" strike="noStrike" cap="none" baseline="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(4) </a:t>
                      </a:r>
                    </a:p>
                    <a:p>
                      <a:pPr algn="l" fontAlgn="b"/>
                      <a:r>
                        <a:rPr lang="ru-RU" sz="1500" b="0" i="0" u="none" strike="noStrike" cap="none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А.И.Шемшурина</a:t>
                      </a:r>
                      <a:r>
                        <a:rPr lang="ru-RU" sz="1500" b="0" i="0" u="none" strike="noStrike" cap="none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. и др. (4)</a:t>
                      </a:r>
                      <a:endParaRPr lang="ru-RU" sz="1500" b="0" i="0" u="none" strike="noStrike" dirty="0">
                        <a:solidFill>
                          <a:srgbClr val="00339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74" marR="10315" marT="10315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785370"/>
                  </a:ext>
                </a:extLst>
              </a:tr>
              <a:tr h="5334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err="1" smtClean="0">
                          <a:solidFill>
                            <a:srgbClr val="00339A"/>
                          </a:solidFill>
                          <a:latin typeface="+mn-lt"/>
                        </a:rPr>
                        <a:t>Е.В.Саплина</a:t>
                      </a:r>
                      <a:r>
                        <a:rPr lang="ru-RU" sz="1500" b="0" dirty="0" smtClean="0">
                          <a:solidFill>
                            <a:srgbClr val="00339A"/>
                          </a:solidFill>
                          <a:latin typeface="+mn-lt"/>
                        </a:rPr>
                        <a:t>, </a:t>
                      </a:r>
                      <a:r>
                        <a:rPr lang="ru-RU" sz="1500" b="0" dirty="0" err="1" smtClean="0">
                          <a:solidFill>
                            <a:srgbClr val="00339A"/>
                          </a:solidFill>
                          <a:latin typeface="+mn-lt"/>
                        </a:rPr>
                        <a:t>А.И.Саплин</a:t>
                      </a:r>
                      <a:r>
                        <a:rPr lang="ru-RU" sz="1500" b="0" dirty="0" smtClean="0">
                          <a:solidFill>
                            <a:srgbClr val="00339A"/>
                          </a:solidFill>
                          <a:latin typeface="+mn-lt"/>
                        </a:rPr>
                        <a:t> (4)</a:t>
                      </a:r>
                    </a:p>
                  </a:txBody>
                  <a:tcPr marL="77974" marR="10315" marT="10315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530500"/>
                  </a:ext>
                </a:extLst>
              </a:tr>
              <a:tr h="5428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err="1" smtClean="0">
                          <a:solidFill>
                            <a:srgbClr val="00339A"/>
                          </a:solidFill>
                          <a:latin typeface="+mn-lt"/>
                        </a:rPr>
                        <a:t>Р.Б.Амиров</a:t>
                      </a:r>
                      <a:r>
                        <a:rPr lang="ru-RU" sz="1500" b="0" dirty="0" smtClean="0">
                          <a:solidFill>
                            <a:srgbClr val="00339A"/>
                          </a:solidFill>
                          <a:latin typeface="+mn-lt"/>
                        </a:rPr>
                        <a:t>, </a:t>
                      </a:r>
                      <a:r>
                        <a:rPr lang="ru-RU" sz="1500" b="0" dirty="0" err="1" smtClean="0">
                          <a:solidFill>
                            <a:srgbClr val="00339A"/>
                          </a:solidFill>
                          <a:latin typeface="+mn-lt"/>
                        </a:rPr>
                        <a:t>О.В.Воскресенский</a:t>
                      </a:r>
                      <a:r>
                        <a:rPr lang="ru-RU" sz="1500" b="0" dirty="0" smtClean="0">
                          <a:solidFill>
                            <a:srgbClr val="00339A"/>
                          </a:solidFill>
                          <a:latin typeface="+mn-lt"/>
                        </a:rPr>
                        <a:t>, </a:t>
                      </a:r>
                      <a:r>
                        <a:rPr lang="ru-RU" sz="1500" b="0" dirty="0" err="1" smtClean="0">
                          <a:solidFill>
                            <a:srgbClr val="00339A"/>
                          </a:solidFill>
                          <a:latin typeface="+mn-lt"/>
                        </a:rPr>
                        <a:t>Т.М.Горбачёва</a:t>
                      </a:r>
                      <a:r>
                        <a:rPr lang="ru-RU" sz="1500" b="0" dirty="0" smtClean="0">
                          <a:solidFill>
                            <a:srgbClr val="00339A"/>
                          </a:solidFill>
                          <a:latin typeface="+mn-lt"/>
                        </a:rPr>
                        <a:t> и др.(4)</a:t>
                      </a:r>
                    </a:p>
                  </a:txBody>
                  <a:tcPr marL="77974" marR="10315" marT="10315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8991"/>
                  </a:ext>
                </a:extLst>
              </a:tr>
              <a:tr h="5949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err="1" smtClean="0">
                          <a:solidFill>
                            <a:srgbClr val="00339A"/>
                          </a:solidFill>
                          <a:latin typeface="+mn-lt"/>
                        </a:rPr>
                        <a:t>Н.Ф.Виноградова</a:t>
                      </a:r>
                      <a:r>
                        <a:rPr lang="ru-RU" sz="1500" b="0" dirty="0" smtClean="0">
                          <a:solidFill>
                            <a:srgbClr val="00339A"/>
                          </a:solidFill>
                          <a:latin typeface="+mn-lt"/>
                        </a:rPr>
                        <a:t> (4)</a:t>
                      </a:r>
                    </a:p>
                  </a:txBody>
                  <a:tcPr marL="77974" marR="10315" marT="10315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230766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099" y="2393758"/>
            <a:ext cx="939711" cy="3369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975" y="4937207"/>
            <a:ext cx="1046835" cy="2949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73331" y="6615346"/>
            <a:ext cx="9218669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defRPr kumimoji="0" sz="10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Calibri"/>
              </a:defRPr>
            </a:lvl1pPr>
          </a:lstStyle>
          <a:p>
            <a:r>
              <a:rPr lang="ru-RU" b="0" dirty="0"/>
              <a:t>*- подходят для работы с любым комплектом/ образовательной системой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49226" y="5891332"/>
            <a:ext cx="149453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39A"/>
                </a:solidFill>
              </a:rPr>
              <a:t>в ФПУ</a:t>
            </a:r>
            <a:endParaRPr lang="ru-RU" sz="1400" dirty="0">
              <a:solidFill>
                <a:srgbClr val="00339A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82084" y="5892114"/>
            <a:ext cx="149453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339A"/>
                </a:solidFill>
              </a:rPr>
              <a:t>Учебное пособие </a:t>
            </a:r>
            <a:endParaRPr lang="ru-RU" sz="1400" dirty="0">
              <a:solidFill>
                <a:srgbClr val="00339A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02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/>
          <p:cNvGrpSpPr/>
          <p:nvPr/>
        </p:nvGrpSpPr>
        <p:grpSpPr>
          <a:xfrm>
            <a:off x="335361" y="231397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</p:grp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79794" y="785444"/>
            <a:ext cx="1141683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1770318" y="97179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168537" y="801600"/>
            <a:ext cx="11944073" cy="712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spcBef>
                <a:spcPts val="1067"/>
              </a:spcBef>
              <a:buClr>
                <a:srgbClr val="0073B8"/>
              </a:buClr>
              <a:buSzPct val="66000"/>
              <a:defRPr/>
            </a:pPr>
            <a:r>
              <a:rPr lang="ru-RU" sz="2000" b="1" dirty="0" smtClean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Оба курса созданы под руководством </a:t>
            </a:r>
            <a:r>
              <a:rPr lang="ru-RU" sz="2000" b="1" dirty="0" err="1" smtClean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О.М.Александровой</a:t>
            </a: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 и тесно взаимосвязаны </a:t>
            </a:r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658" y="1794249"/>
            <a:ext cx="1464502" cy="2008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4"/>
          <a:srcRect l="40555" t="15136" r="25667" b="4864"/>
          <a:stretch/>
        </p:blipFill>
        <p:spPr>
          <a:xfrm>
            <a:off x="4652314" y="2259630"/>
            <a:ext cx="1488260" cy="1982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933061"/>
              </p:ext>
            </p:extLst>
          </p:nvPr>
        </p:nvGraphicFramePr>
        <p:xfrm>
          <a:off x="200991" y="4748940"/>
          <a:ext cx="7691835" cy="1581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8259">
                  <a:extLst>
                    <a:ext uri="{9D8B030D-6E8A-4147-A177-3AD203B41FA5}">
                      <a16:colId xmlns:a16="http://schemas.microsoft.com/office/drawing/2014/main" val="1147910596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892373509"/>
                    </a:ext>
                  </a:extLst>
                </a:gridCol>
                <a:gridCol w="809625">
                  <a:extLst>
                    <a:ext uri="{9D8B030D-6E8A-4147-A177-3AD203B41FA5}">
                      <a16:colId xmlns:a16="http://schemas.microsoft.com/office/drawing/2014/main" val="753614388"/>
                    </a:ext>
                  </a:extLst>
                </a:gridCol>
                <a:gridCol w="3254151">
                  <a:extLst>
                    <a:ext uri="{9D8B030D-6E8A-4147-A177-3AD203B41FA5}">
                      <a16:colId xmlns:a16="http://schemas.microsoft.com/office/drawing/2014/main" val="2740690258"/>
                    </a:ext>
                  </a:extLst>
                </a:gridCol>
              </a:tblGrid>
              <a:tr h="3440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Open Sans" pitchFamily="34" charset="0"/>
                          <a:cs typeface="Open Sans" pitchFamily="34" charset="0"/>
                        </a:rPr>
                        <a:t>№ ФПУ</a:t>
                      </a: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Open Sans" pitchFamily="34" charset="0"/>
                          <a:cs typeface="Open Sans" pitchFamily="34" charset="0"/>
                        </a:rPr>
                        <a:t>НАИМЕНОВАНИЕ УЧЕБНИКА 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+mn-lt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Open Sans" pitchFamily="34" charset="0"/>
                          <a:cs typeface="Open Sans" pitchFamily="34" charset="0"/>
                        </a:rPr>
                        <a:t>КЛАССЫ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+mn-lt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Open Sans" pitchFamily="34" charset="0"/>
                          <a:cs typeface="Open Sans" pitchFamily="34" charset="0"/>
                        </a:rPr>
                        <a:t>АВТОРЫ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+mn-lt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632325"/>
                  </a:ext>
                </a:extLst>
              </a:tr>
              <a:tr h="498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FuturaPT-Book"/>
                        </a:rPr>
                        <a:t>Учебное пособие* </a:t>
                      </a: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FuturaPT-Book"/>
                        </a:rPr>
                        <a:t>Литературное чтение на родном русском языке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FuturaPT-Book"/>
                        </a:rPr>
                        <a:t>1, 2, 3, 4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FuturaPT-Book"/>
                        </a:rPr>
                        <a:t>О.М.Александрова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FuturaPT-Book"/>
                        </a:rPr>
                        <a:t>,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FuturaPT-Book"/>
                        </a:rPr>
                        <a:t>М.И.Кузнецова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FuturaPT-Book"/>
                        </a:rPr>
                        <a:t>,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FuturaPT-Book"/>
                        </a:rPr>
                        <a:t>В.Ю.Романова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FuturaPT-Book"/>
                        </a:rPr>
                        <a:t>,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FuturaPT-Book"/>
                        </a:rPr>
                        <a:t>Л.А.Рябинина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FuturaPT-Book"/>
                        </a:rPr>
                        <a:t>,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FuturaPT-Book"/>
                        </a:rPr>
                        <a:t>О.В.Соколова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950474"/>
                  </a:ext>
                </a:extLst>
              </a:tr>
              <a:tr h="7023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FuturaPT-Book"/>
                        </a:rPr>
                        <a:t>1.2.1.1.1.22.1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FuturaPT-Book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FuturaPT-Book"/>
                        </a:rPr>
                        <a:t>1.2.1.1.1.22.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FuturaPT-Book"/>
                        </a:rPr>
                        <a:t>2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FuturaPT-Book"/>
                        </a:rPr>
                        <a:t>1.2.1.1.1.22.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FuturaPT-Book"/>
                        </a:rPr>
                        <a:t>3</a:t>
                      </a:r>
                      <a:endParaRPr lang="ru-RU" sz="1100" kern="1200" dirty="0" smtClean="0">
                        <a:solidFill>
                          <a:schemeClr val="tx1"/>
                        </a:solidFill>
                        <a:latin typeface="+mn-lt"/>
                        <a:ea typeface="Calibri" panose="020F0502020204030204" pitchFamily="34" charset="0"/>
                        <a:cs typeface="FuturaPT-Book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FuturaPT-Book"/>
                        </a:rPr>
                        <a:t>1.2.1.1.1.22.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FuturaPT-Book"/>
                        </a:rPr>
                        <a:t>4</a:t>
                      </a:r>
                      <a:endParaRPr lang="ru-RU" sz="1100" kern="1200" dirty="0" smtClean="0">
                        <a:solidFill>
                          <a:schemeClr val="tx1"/>
                        </a:solidFill>
                        <a:latin typeface="+mn-lt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FuturaPT-Book"/>
                        </a:rPr>
                        <a:t>Русский родной язык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FuturaPT-Book"/>
                        </a:rPr>
                        <a:t>1, 2, 3, 4</a:t>
                      </a:r>
                      <a:endParaRPr lang="ru-RU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FuturaPT-Book"/>
                        </a:rPr>
                        <a:t>О.М.Александрова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FuturaPT-Book"/>
                        </a:rPr>
                        <a:t>,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FuturaPT-Book"/>
                        </a:rPr>
                        <a:t>Л.А.Вербицкая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FuturaPT-Book"/>
                        </a:rPr>
                        <a:t>,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FuturaPT-Book"/>
                        </a:rPr>
                        <a:t>С.И.Богданов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FuturaPT-Book"/>
                        </a:rPr>
                        <a:t>,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FuturaPT-Book"/>
                        </a:rPr>
                        <a:t>Е.И.Казакова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FuturaPT-Book"/>
                        </a:rPr>
                        <a:t>,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FuturaPT-Book"/>
                        </a:rPr>
                        <a:t>М.И.Кузнецова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FuturaPT-Book"/>
                        </a:rPr>
                        <a:t>, Л.В.Петленко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Calibri" panose="020F0502020204030204" pitchFamily="34" charset="0"/>
                        <a:cs typeface="FuturaPT-Book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601699"/>
                  </a:ext>
                </a:extLst>
              </a:tr>
            </a:tbl>
          </a:graphicData>
        </a:graphic>
      </p:graphicFrame>
      <p:pic>
        <p:nvPicPr>
          <p:cNvPr id="73" name="Picture 2" descr="Изображение Русский родной язык. 1 класс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88" y="1744758"/>
            <a:ext cx="1504977" cy="2033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Изображение Русский родной язык. 4 класс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604" y="2157725"/>
            <a:ext cx="1535721" cy="2070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Прямоугольник 74"/>
          <p:cNvSpPr/>
          <p:nvPr/>
        </p:nvSpPr>
        <p:spPr>
          <a:xfrm>
            <a:off x="6628711" y="1886269"/>
            <a:ext cx="52145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ru-RU" sz="1400" b="1" dirty="0" smtClean="0">
              <a:solidFill>
                <a:srgbClr val="2D2B8D"/>
              </a:solidFill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  <a:p>
            <a:pPr lvl="0">
              <a:defRPr/>
            </a:pPr>
            <a:r>
              <a:rPr lang="ru-RU" sz="1400" b="1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 </a:t>
            </a:r>
            <a:endParaRPr lang="ru-RU" sz="1400" b="1" dirty="0">
              <a:solidFill>
                <a:srgbClr val="2D2B8D"/>
              </a:solidFill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6755261" y="2252451"/>
            <a:ext cx="4557523" cy="1526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377"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В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структуре обоих УМК для 1-4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класса  единые проблемно-тематических блоки отражают культурно-исторический подход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ea typeface="Open Sans" pitchFamily="34" charset="0"/>
              <a:cs typeface="Open Sans" pitchFamily="34" charset="0"/>
            </a:endParaRPr>
          </a:p>
          <a:p>
            <a:pPr marL="285750" indent="-285750" defTabSz="914377"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Члены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авторского коллектива – разработчики Примерной программы по учебному предмету «Литературное чтение на родном (русском) языке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» и «Русский родной язык»,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опубликованной на сайте </a:t>
            </a:r>
            <a:r>
              <a:rPr lang="en-US" sz="1200" b="1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fgosreestr.ru</a:t>
            </a:r>
            <a:endParaRPr lang="ru-RU" sz="1200" b="1" dirty="0">
              <a:solidFill>
                <a:srgbClr val="2D2B8D"/>
              </a:solidFill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2883631" y="6582103"/>
            <a:ext cx="8959607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kumimoji="0" lang="ru-RU" sz="1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* </a:t>
            </a:r>
            <a:r>
              <a:rPr lang="ru-RU" sz="1000" dirty="0">
                <a:latin typeface="Calibri"/>
              </a:rPr>
              <a:t>В соответствии </a:t>
            </a:r>
            <a:r>
              <a:rPr lang="ru-RU" sz="1000" dirty="0" smtClean="0">
                <a:latin typeface="Calibri"/>
              </a:rPr>
              <a:t>с </a:t>
            </a:r>
            <a:r>
              <a:rPr lang="ru-RU" sz="1000" dirty="0" smtClean="0"/>
              <a:t>ст</a:t>
            </a:r>
            <a:r>
              <a:rPr lang="ru-RU" sz="1000" dirty="0"/>
              <a:t>. 8 п. 3, ст. 18 п. </a:t>
            </a:r>
            <a:r>
              <a:rPr lang="ru-RU" sz="1000" dirty="0" smtClean="0"/>
              <a:t>4 № </a:t>
            </a:r>
            <a:r>
              <a:rPr lang="ru-RU" sz="1000" dirty="0"/>
              <a:t>273-ФЗ </a:t>
            </a:r>
            <a:r>
              <a:rPr lang="ru-RU" sz="1000" dirty="0" smtClean="0">
                <a:latin typeface="Calibri"/>
              </a:rPr>
              <a:t>РФ организации </a:t>
            </a:r>
            <a:r>
              <a:rPr lang="ru-RU" sz="1000" dirty="0">
                <a:latin typeface="Calibri"/>
              </a:rPr>
              <a:t>имеют возможность </a:t>
            </a:r>
            <a:r>
              <a:rPr lang="ru-RU" sz="1000" dirty="0" smtClean="0"/>
              <a:t>приобретать</a:t>
            </a:r>
            <a:r>
              <a:rPr lang="ru-RU" sz="1000" dirty="0"/>
              <a:t> </a:t>
            </a:r>
            <a:r>
              <a:rPr lang="ru-RU" sz="1000" dirty="0" smtClean="0"/>
              <a:t>учебные пособия </a:t>
            </a:r>
            <a:r>
              <a:rPr lang="ru-RU" sz="1000" dirty="0" smtClean="0">
                <a:latin typeface="Calibri"/>
              </a:rPr>
              <a:t>за бюджет</a:t>
            </a:r>
            <a:endParaRPr lang="ru-RU" sz="1000" dirty="0">
              <a:latin typeface="Calibri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873320" y="313921"/>
            <a:ext cx="9439464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sz="2000" b="1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РУССКИЙ РОДНОЙ ЯЗЫК И ЛИТЕРАТУРНОЕ ЧТЕНИЕ НА РОДНОМ (РУССКОМ) ЯЗЫКЕ</a:t>
            </a:r>
            <a:endParaRPr lang="ru-RU" sz="2000" b="1" dirty="0">
              <a:solidFill>
                <a:srgbClr val="2D2B8D"/>
              </a:solidFill>
              <a:ea typeface="Open Sans Condensed" pitchFamily="34" charset="0"/>
              <a:cs typeface="Open Sans Condensed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07" y="1447800"/>
            <a:ext cx="1841142" cy="660235"/>
          </a:xfrm>
          <a:prstGeom prst="rect">
            <a:avLst/>
          </a:prstGeom>
        </p:spPr>
      </p:pic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39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/>
          <p:cNvGrpSpPr/>
          <p:nvPr/>
        </p:nvGrpSpPr>
        <p:grpSpPr>
          <a:xfrm>
            <a:off x="335361" y="231397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</p:grp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79794" y="785444"/>
            <a:ext cx="1141683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1770318" y="97179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9F5709B-B4CB-384B-B9A0-15686840CA06}"/>
              </a:ext>
            </a:extLst>
          </p:cNvPr>
          <p:cNvSpPr/>
          <p:nvPr/>
        </p:nvSpPr>
        <p:spPr>
          <a:xfrm>
            <a:off x="1770318" y="111466"/>
            <a:ext cx="103454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Н.Ф. ВИНОГРАДОВА И ДР. ОСНОВЫ РЕЛИГИОЗНЫХ КУЛЬТУР И СВЕТСКОЙ ЭТИКИ (4) – </a:t>
            </a:r>
          </a:p>
          <a:p>
            <a:r>
              <a:rPr lang="ru-RU" sz="2000" b="1" dirty="0" smtClean="0">
                <a:solidFill>
                  <a:srgbClr val="FF6699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СНОВА В ФПУ </a:t>
            </a:r>
            <a:endParaRPr lang="ru-RU" sz="2000" b="1" dirty="0">
              <a:solidFill>
                <a:srgbClr val="FF6699"/>
              </a:solidFill>
              <a:latin typeface="Calibri" pitchFamily="34" charset="0"/>
              <a:ea typeface="Open Sans Condensed" pitchFamily="34" charset="0"/>
              <a:cs typeface="Calibri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284593" y="1616245"/>
            <a:ext cx="4983357" cy="17158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285744" indent="-285744" defTabSz="914354"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ru-RU" dirty="0"/>
              <a:t>Доступное для возраста учащихся изложение теоретического материала</a:t>
            </a:r>
          </a:p>
          <a:p>
            <a:r>
              <a:rPr lang="ru-RU" dirty="0"/>
              <a:t>Современный и разнообразный методический аппарат, ориентированный на всестороннее раскрытие способностей ребенка</a:t>
            </a:r>
          </a:p>
          <a:p>
            <a:r>
              <a:rPr lang="ru-RU" dirty="0"/>
              <a:t>Наличие исследовательских и проектных заданий, заданий на развитие коммуникативных навыков, умения работать в команде</a:t>
            </a:r>
          </a:p>
          <a:p>
            <a:r>
              <a:rPr lang="ru-RU" dirty="0"/>
              <a:t>Возможность организации различных форм </a:t>
            </a:r>
            <a:r>
              <a:rPr lang="ru-RU" dirty="0" smtClean="0"/>
              <a:t>обучения</a:t>
            </a:r>
            <a:endParaRPr lang="ru-RU" dirty="0"/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92" y="1665876"/>
            <a:ext cx="1609937" cy="210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703" y="1619437"/>
            <a:ext cx="1624761" cy="2125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0" name="Таблица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178050"/>
              </p:ext>
            </p:extLst>
          </p:nvPr>
        </p:nvGraphicFramePr>
        <p:xfrm>
          <a:off x="611858" y="4340219"/>
          <a:ext cx="6150892" cy="1704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498">
                  <a:extLst>
                    <a:ext uri="{9D8B030D-6E8A-4147-A177-3AD203B41FA5}">
                      <a16:colId xmlns:a16="http://schemas.microsoft.com/office/drawing/2014/main" val="3669150609"/>
                    </a:ext>
                  </a:extLst>
                </a:gridCol>
                <a:gridCol w="2416582">
                  <a:extLst>
                    <a:ext uri="{9D8B030D-6E8A-4147-A177-3AD203B41FA5}">
                      <a16:colId xmlns:a16="http://schemas.microsoft.com/office/drawing/2014/main" val="892373509"/>
                    </a:ext>
                  </a:extLst>
                </a:gridCol>
                <a:gridCol w="693629">
                  <a:extLst>
                    <a:ext uri="{9D8B030D-6E8A-4147-A177-3AD203B41FA5}">
                      <a16:colId xmlns:a16="http://schemas.microsoft.com/office/drawing/2014/main" val="753614388"/>
                    </a:ext>
                  </a:extLst>
                </a:gridCol>
                <a:gridCol w="2122183">
                  <a:extLst>
                    <a:ext uri="{9D8B030D-6E8A-4147-A177-3AD203B41FA5}">
                      <a16:colId xmlns:a16="http://schemas.microsoft.com/office/drawing/2014/main" val="2740690258"/>
                    </a:ext>
                  </a:extLst>
                </a:gridCol>
              </a:tblGrid>
              <a:tr h="325670"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Open Sans" pitchFamily="34" charset="0"/>
                          <a:cs typeface="Open Sans" pitchFamily="34" charset="0"/>
                        </a:rPr>
                        <a:t>№ ФПУ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+mn-lt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Open Sans" pitchFamily="34" charset="0"/>
                          <a:cs typeface="Open Sans" pitchFamily="34" charset="0"/>
                        </a:rPr>
                        <a:t>НАИМЕНОВАНИЕ УЧЕБНИКА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+mn-lt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Open Sans" pitchFamily="34" charset="0"/>
                          <a:cs typeface="Open Sans" pitchFamily="34" charset="0"/>
                        </a:rPr>
                        <a:t>КЛАССЫ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+mn-lt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Open Sans" pitchFamily="34" charset="0"/>
                          <a:cs typeface="Open Sans" pitchFamily="34" charset="0"/>
                        </a:rPr>
                        <a:t>АВТОРЫ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+mn-lt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632325"/>
                  </a:ext>
                </a:extLst>
              </a:tr>
              <a:tr h="323259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1.1.1.5.1.6.1</a:t>
                      </a:r>
                    </a:p>
                  </a:txBody>
                  <a:tcPr marL="54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Основы православной культуры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(в 2 частях)</a:t>
                      </a:r>
                    </a:p>
                  </a:txBody>
                  <a:tcPr marL="54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Н.Ф.Виноградова, </a:t>
                      </a:r>
                      <a:r>
                        <a:rPr lang="ru-RU" sz="11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В.И.Власенко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ru-RU" sz="11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А.В.Поляков</a:t>
                      </a:r>
                      <a:endParaRPr lang="ru-RU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950474"/>
                  </a:ext>
                </a:extLst>
              </a:tr>
              <a:tr h="323259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1.1.1.5.1.7.1</a:t>
                      </a:r>
                    </a:p>
                  </a:txBody>
                  <a:tcPr marL="54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Основы исламской культуры 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ru-RU" sz="11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(в 2 частях)</a:t>
                      </a:r>
                    </a:p>
                  </a:txBody>
                  <a:tcPr marL="54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Н.Ф.Виноградова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ru-RU" sz="11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В.И.Власенко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А.В. Поляков</a:t>
                      </a:r>
                    </a:p>
                  </a:txBody>
                  <a:tcPr marL="54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301524"/>
                  </a:ext>
                </a:extLst>
              </a:tr>
              <a:tr h="323259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1.1.1.5.1.8.1</a:t>
                      </a:r>
                    </a:p>
                  </a:txBody>
                  <a:tcPr marL="54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Основы мировых религиозных культур (в 2 частях)</a:t>
                      </a:r>
                    </a:p>
                  </a:txBody>
                  <a:tcPr marL="54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Н.Ф.Виноградова, </a:t>
                      </a:r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В.И.Власенко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А.В.Поляков</a:t>
                      </a:r>
                      <a:endParaRPr lang="ru-RU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341098"/>
                  </a:ext>
                </a:extLst>
              </a:tr>
              <a:tr h="323259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1.1.1.5.1.9.1</a:t>
                      </a:r>
                    </a:p>
                  </a:txBody>
                  <a:tcPr marL="54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Основы светской этики (в 2 частях)</a:t>
                      </a:r>
                    </a:p>
                  </a:txBody>
                  <a:tcPr marL="54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Н.Ф.Виноградова, </a:t>
                      </a:r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В.И.Власенко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А.В.Поляков</a:t>
                      </a:r>
                      <a:endParaRPr lang="ru-RU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998950"/>
                  </a:ext>
                </a:extLst>
              </a:tr>
            </a:tbl>
          </a:graphicData>
        </a:graphic>
      </p:graphicFrame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7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/>
          <p:cNvGrpSpPr/>
          <p:nvPr/>
        </p:nvGrpSpPr>
        <p:grpSpPr>
          <a:xfrm>
            <a:off x="335361" y="231397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</p:grp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79794" y="785444"/>
            <a:ext cx="1141683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1770318" y="97179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799553" y="41259"/>
            <a:ext cx="9697077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defRPr>
            </a:lvl1pPr>
          </a:lstStyle>
          <a:p>
            <a:r>
              <a:rPr lang="ru-RU" sz="2000" dirty="0" smtClean="0">
                <a:latin typeface="Calibri" pitchFamily="34" charset="0"/>
                <a:cs typeface="Calibri" pitchFamily="34" charset="0"/>
              </a:rPr>
              <a:t>НАЧАЛЬНОЕ ОБРАЗОВАНИЕ</a:t>
            </a:r>
          </a:p>
          <a:p>
            <a:r>
              <a:rPr lang="ru-RU" sz="2000" dirty="0" smtClean="0">
                <a:latin typeface="Calibri" pitchFamily="34" charset="0"/>
                <a:cs typeface="Calibri" pitchFamily="34" charset="0"/>
              </a:rPr>
              <a:t>Часть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, формируемая участниками образовательных отношений</a:t>
            </a: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174551"/>
              </p:ext>
            </p:extLst>
          </p:nvPr>
        </p:nvGraphicFramePr>
        <p:xfrm>
          <a:off x="209550" y="1083444"/>
          <a:ext cx="11639550" cy="4519524"/>
        </p:xfrm>
        <a:graphic>
          <a:graphicData uri="http://schemas.openxmlformats.org/drawingml/2006/table">
            <a:tbl>
              <a:tblPr/>
              <a:tblGrid>
                <a:gridCol w="1897580">
                  <a:extLst>
                    <a:ext uri="{9D8B030D-6E8A-4147-A177-3AD203B41FA5}">
                      <a16:colId xmlns:a16="http://schemas.microsoft.com/office/drawing/2014/main" val="2926919199"/>
                    </a:ext>
                  </a:extLst>
                </a:gridCol>
                <a:gridCol w="1388545">
                  <a:extLst>
                    <a:ext uri="{9D8B030D-6E8A-4147-A177-3AD203B41FA5}">
                      <a16:colId xmlns:a16="http://schemas.microsoft.com/office/drawing/2014/main" val="951857452"/>
                    </a:ext>
                  </a:extLst>
                </a:gridCol>
                <a:gridCol w="1331397">
                  <a:extLst>
                    <a:ext uri="{9D8B030D-6E8A-4147-A177-3AD203B41FA5}">
                      <a16:colId xmlns:a16="http://schemas.microsoft.com/office/drawing/2014/main" val="2813967338"/>
                    </a:ext>
                  </a:extLst>
                </a:gridCol>
                <a:gridCol w="1392619">
                  <a:extLst>
                    <a:ext uri="{9D8B030D-6E8A-4147-A177-3AD203B41FA5}">
                      <a16:colId xmlns:a16="http://schemas.microsoft.com/office/drawing/2014/main" val="2918999174"/>
                    </a:ext>
                  </a:extLst>
                </a:gridCol>
                <a:gridCol w="1432362">
                  <a:extLst>
                    <a:ext uri="{9D8B030D-6E8A-4147-A177-3AD203B41FA5}">
                      <a16:colId xmlns:a16="http://schemas.microsoft.com/office/drawing/2014/main" val="2130443983"/>
                    </a:ext>
                  </a:extLst>
                </a:gridCol>
                <a:gridCol w="1347440">
                  <a:extLst>
                    <a:ext uri="{9D8B030D-6E8A-4147-A177-3AD203B41FA5}">
                      <a16:colId xmlns:a16="http://schemas.microsoft.com/office/drawing/2014/main" val="1804985558"/>
                    </a:ext>
                  </a:extLst>
                </a:gridCol>
                <a:gridCol w="1291685">
                  <a:extLst>
                    <a:ext uri="{9D8B030D-6E8A-4147-A177-3AD203B41FA5}">
                      <a16:colId xmlns:a16="http://schemas.microsoft.com/office/drawing/2014/main" val="528321811"/>
                    </a:ext>
                  </a:extLst>
                </a:gridCol>
                <a:gridCol w="1557922">
                  <a:extLst>
                    <a:ext uri="{9D8B030D-6E8A-4147-A177-3AD203B41FA5}">
                      <a16:colId xmlns:a16="http://schemas.microsoft.com/office/drawing/2014/main" val="714191981"/>
                    </a:ext>
                  </a:extLst>
                </a:gridCol>
              </a:tblGrid>
              <a:tr h="280116">
                <a:tc>
                  <a:txBody>
                    <a:bodyPr/>
                    <a:lstStyle/>
                    <a:p>
                      <a:pPr algn="r" fontAlgn="b"/>
                      <a:endParaRPr lang="ru-RU" sz="1200" b="1" i="0" u="none" strike="noStrike" kern="1200" dirty="0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13" marR="162241" marT="9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 smtClean="0">
                          <a:solidFill>
                            <a:srgbClr val="00336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Авторы. НАИМЕНОВАНИЕ УЧЕБНИКА</a:t>
                      </a:r>
                    </a:p>
                  </a:txBody>
                  <a:tcPr marL="9013" marR="9013" marT="90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13" marR="9013" marT="90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013" marR="9013" marT="90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013" marR="9013" marT="90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013" marR="9013" marT="90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013" marR="9013" marT="90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013" marR="9013" marT="90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651209"/>
                  </a:ext>
                </a:extLst>
              </a:tr>
              <a:tr h="1183987">
                <a:tc>
                  <a:txBody>
                    <a:bodyPr/>
                    <a:lstStyle/>
                    <a:p>
                      <a:pPr algn="r"/>
                      <a:r>
                        <a:rPr lang="ru-RU" sz="1500" b="1" i="0" u="none" strike="noStrike" kern="1200" dirty="0" smtClean="0">
                          <a:solidFill>
                            <a:srgbClr val="00336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ИНФОРМАТИКА</a:t>
                      </a:r>
                      <a:endParaRPr lang="ru-RU" sz="1500" b="1" i="0" u="none" strike="noStrike" kern="1200" dirty="0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13" marR="162241" marT="9013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noProof="0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А.В.Горячев</a:t>
                      </a:r>
                      <a:r>
                        <a:rPr lang="ru-RU" sz="1400" b="0" kern="1200" noProof="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ru-RU" sz="1400" b="0" kern="1200" noProof="0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Д.И.Павлов</a:t>
                      </a:r>
                      <a:r>
                        <a:rPr lang="ru-RU" sz="1400" b="0" kern="1200" noProof="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и др. Информатика </a:t>
                      </a:r>
                      <a:endParaRPr lang="en-US" sz="1400" b="0" kern="1200" noProof="0" dirty="0" smtClean="0">
                        <a:solidFill>
                          <a:srgbClr val="00339A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noProof="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(2-4)</a:t>
                      </a:r>
                    </a:p>
                  </a:txBody>
                  <a:tcPr marL="72000" marR="9013" marT="9013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Н.В.Матвеева</a:t>
                      </a:r>
                      <a:r>
                        <a:rPr lang="ru-RU" sz="1400" b="0" kern="120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400" b="0" kern="1200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Е.Н.Челак</a:t>
                      </a:r>
                      <a:r>
                        <a:rPr lang="en-US" sz="1400" b="0" kern="120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kern="120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и</a:t>
                      </a:r>
                      <a:r>
                        <a:rPr lang="ru-RU" sz="1400" b="0" kern="1200" baseline="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 др.</a:t>
                      </a:r>
                      <a:endParaRPr lang="ru-RU" sz="1400" b="0" kern="1200" dirty="0" smtClean="0">
                        <a:solidFill>
                          <a:srgbClr val="00339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noProof="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Информатика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noProof="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(2-4)</a:t>
                      </a:r>
                    </a:p>
                  </a:txBody>
                  <a:tcPr marL="72000" marR="9013" marT="9013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А.В.Могилев</a:t>
                      </a:r>
                      <a:r>
                        <a:rPr lang="ru-RU" sz="1400" b="0" kern="120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400" b="0" kern="1200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М.С.Цветкова</a:t>
                      </a:r>
                      <a:r>
                        <a:rPr lang="ru-RU" sz="1400" b="0" kern="120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400" b="0" kern="120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kern="1200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В.Н.Могилева</a:t>
                      </a:r>
                      <a:r>
                        <a:rPr lang="ru-RU" sz="1400" b="0" kern="120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 Информатика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(3-4)</a:t>
                      </a:r>
                    </a:p>
                  </a:txBody>
                  <a:tcPr marL="72000" marR="9013" marT="9013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М.А.Плаксин</a:t>
                      </a:r>
                      <a:r>
                        <a:rPr lang="ru-RU" sz="1400" b="0" kern="120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400" b="0" kern="1200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Н.Г.Иванова</a:t>
                      </a:r>
                      <a:r>
                        <a:rPr lang="ru-RU" sz="1400" b="0" kern="120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400" b="0" kern="1200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О.А.Русакова</a:t>
                      </a:r>
                      <a:r>
                        <a:rPr lang="ru-RU" sz="1400" b="0" kern="120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. Информатика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(3-4)</a:t>
                      </a:r>
                    </a:p>
                  </a:txBody>
                  <a:tcPr marL="72000" marR="9013" marT="9013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 smtClean="0">
                        <a:solidFill>
                          <a:srgbClr val="00339A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А.Л.Семенов</a:t>
                      </a:r>
                      <a:r>
                        <a:rPr lang="ru-RU" sz="1400" b="0" kern="120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ru-RU" sz="1400" b="0" kern="1200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Т.А.Рудченко</a:t>
                      </a:r>
                      <a:r>
                        <a:rPr lang="ru-RU" sz="1400" b="0" kern="120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. Информатика (3-4)</a:t>
                      </a:r>
                    </a:p>
                  </a:txBody>
                  <a:tcPr marL="72000" marR="9013" marT="9013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 smtClean="0">
                        <a:solidFill>
                          <a:srgbClr val="00339A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Т.А.Рудченко</a:t>
                      </a:r>
                      <a:r>
                        <a:rPr lang="ru-RU" sz="1400" b="0" kern="120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ru-RU" sz="1400" b="0" kern="1200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А.Л.Семенов</a:t>
                      </a:r>
                      <a:r>
                        <a:rPr lang="ru-RU" sz="1400" b="0" kern="120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. Информатика (1- 4)</a:t>
                      </a:r>
                    </a:p>
                  </a:txBody>
                  <a:tcPr marL="72000" marR="9013" marT="9013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 smtClean="0">
                        <a:solidFill>
                          <a:srgbClr val="00339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М.С.Цветкова</a:t>
                      </a:r>
                      <a:r>
                        <a:rPr lang="ru-RU" sz="1400" b="0" kern="120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, 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Е.В.Якушина</a:t>
                      </a:r>
                      <a:endParaRPr lang="ru-RU" sz="1400" b="0" kern="1200" dirty="0" smtClean="0">
                        <a:solidFill>
                          <a:srgbClr val="00339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Информационная безопасность (2-4)</a:t>
                      </a:r>
                    </a:p>
                  </a:txBody>
                  <a:tcPr marL="72000" marR="9013" marT="9013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1260720"/>
                  </a:ext>
                </a:extLst>
              </a:tr>
              <a:tr h="75993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i="0" u="none" strike="noStrike" kern="1200" dirty="0" smtClean="0">
                          <a:solidFill>
                            <a:srgbClr val="00336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ТЕХНОЛОГИЯ</a:t>
                      </a:r>
                    </a:p>
                  </a:txBody>
                  <a:tcPr marL="9013" marR="162241" marT="9013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Д.И.Павлов</a:t>
                      </a:r>
                      <a:r>
                        <a:rPr lang="ru-RU" sz="1400" b="0" kern="120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 , М.Ю. Ревякин, под ред. </a:t>
                      </a:r>
                      <a:r>
                        <a:rPr lang="ru-RU" sz="1400" b="0" kern="1200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Л.Л.Босовой</a:t>
                      </a:r>
                      <a:r>
                        <a:rPr lang="ru-RU" sz="1400" b="0" kern="120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400" b="0" kern="1200" baseline="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kern="120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Робототехника (1-4)</a:t>
                      </a:r>
                    </a:p>
                  </a:txBody>
                  <a:tcPr marL="72000" marR="9013" marT="9013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9013" marT="9013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9013" marT="9013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9013" marT="9013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9013" marT="9013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9013" marT="9013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9013" marT="901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9938">
                <a:tc>
                  <a:txBody>
                    <a:bodyPr/>
                    <a:lstStyle/>
                    <a:p>
                      <a:pPr algn="r"/>
                      <a:r>
                        <a:rPr lang="ru-RU" sz="1500" b="1" i="0" u="none" strike="noStrike" kern="1200" dirty="0" smtClean="0">
                          <a:solidFill>
                            <a:srgbClr val="00336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ИЗОБРАЗИТЕЛЬНОЕ ИСКУССТВО</a:t>
                      </a:r>
                      <a:endParaRPr lang="ru-RU" sz="1500" b="1" i="0" u="none" strike="noStrike" kern="1200" dirty="0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13" marR="162241" marT="9013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Н.Л. Селиванов,</a:t>
                      </a:r>
                      <a:r>
                        <a:rPr lang="ru-RU" sz="1400" b="0" kern="1200" baseline="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 Т.В. </a:t>
                      </a:r>
                      <a:r>
                        <a:rPr lang="ru-RU" sz="1400" b="0" kern="120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Селиванова.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Искусство. Основы </a:t>
                      </a:r>
                      <a:r>
                        <a:rPr lang="ru-RU" sz="1400" b="0" kern="1200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инфографики</a:t>
                      </a:r>
                      <a:r>
                        <a:rPr lang="ru-RU" sz="1400" b="0" kern="120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 (1-4)</a:t>
                      </a:r>
                    </a:p>
                  </a:txBody>
                  <a:tcPr marL="72000" marR="9013" marT="9013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9938">
                <a:tc>
                  <a:txBody>
                    <a:bodyPr/>
                    <a:lstStyle/>
                    <a:p>
                      <a:pPr algn="r"/>
                      <a:r>
                        <a:rPr lang="ru-RU" sz="1500" b="1" i="0" u="none" strike="noStrike" kern="1200" dirty="0" smtClean="0">
                          <a:solidFill>
                            <a:srgbClr val="00336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ОКРУЖАЮЩИЙ МИР</a:t>
                      </a:r>
                      <a:endParaRPr lang="ru-RU" sz="1500" b="1" i="0" u="none" strike="noStrike" kern="1200" dirty="0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013" marR="162241" marT="9013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l" fontAlgn="t"/>
                      <a:r>
                        <a:rPr lang="ru-RU" sz="1400" b="0" kern="120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Е.А. Найденова, О.Н. Журавлева и др. Под редакцией В.А. Тишкова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Народы России: дорога дружбы (1-4)</a:t>
                      </a:r>
                    </a:p>
                  </a:txBody>
                  <a:tcPr marL="72000" marR="9013" marT="9013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5607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i="0" u="none" strike="noStrike" kern="1200" dirty="0" smtClean="0">
                          <a:solidFill>
                            <a:srgbClr val="00336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ЕСТЕСТВОЗНАНИЕ</a:t>
                      </a:r>
                    </a:p>
                  </a:txBody>
                  <a:tcPr marL="9013" marR="162241" marT="9013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Т.В.Шпотова</a:t>
                      </a:r>
                      <a:r>
                        <a:rPr lang="ru-RU" sz="1400" b="0" kern="120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400" b="0" kern="1200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И.Г.Харитонова</a:t>
                      </a:r>
                      <a:r>
                        <a:rPr lang="ru-RU" sz="1400" b="0" kern="120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400" b="0" kern="1200" baseline="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kern="120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</a:rPr>
                        <a:t>Азбука экологии (1-4)</a:t>
                      </a:r>
                      <a:endParaRPr lang="ru-RU" sz="1400" b="0" kern="1200" dirty="0">
                        <a:solidFill>
                          <a:srgbClr val="00339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013" marT="9013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1220766"/>
                  </a:ext>
                </a:extLst>
              </a:tr>
            </a:tbl>
          </a:graphicData>
        </a:graphic>
      </p:graphicFrame>
      <p:pic>
        <p:nvPicPr>
          <p:cNvPr id="47" name="Рисунок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784" y="2573816"/>
            <a:ext cx="975230" cy="34971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376" y="3321457"/>
            <a:ext cx="1018614" cy="36527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64" y="4092234"/>
            <a:ext cx="1018614" cy="36527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195" y="1387367"/>
            <a:ext cx="1026966" cy="368272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927" y="1387367"/>
            <a:ext cx="1064803" cy="300057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993" y="1387367"/>
            <a:ext cx="1114681" cy="31411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138445" y="6055203"/>
            <a:ext cx="149453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39A"/>
                </a:solidFill>
              </a:rPr>
              <a:t>в ФПУ</a:t>
            </a:r>
            <a:endParaRPr lang="ru-RU" sz="1400" dirty="0">
              <a:solidFill>
                <a:srgbClr val="00339A"/>
              </a:solidFill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450" y="4854234"/>
            <a:ext cx="1018614" cy="365277"/>
          </a:xfrm>
          <a:prstGeom prst="rect">
            <a:avLst/>
          </a:prstGeom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34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Блок-схема: альтернативный процесс 3"/>
          <p:cNvSpPr/>
          <p:nvPr/>
        </p:nvSpPr>
        <p:spPr bwMode="auto">
          <a:xfrm>
            <a:off x="276571" y="1605297"/>
            <a:ext cx="1965908" cy="2932301"/>
          </a:xfrm>
          <a:prstGeom prst="flowChartAlternateProcess">
            <a:avLst/>
          </a:prstGeom>
          <a:solidFill>
            <a:schemeClr val="bg1"/>
          </a:solidFill>
          <a:ln w="19049" cap="flat" cmpd="sng" algn="ctr">
            <a:solidFill>
              <a:schemeClr val="accent1">
                <a:shade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clip" vert="horz" wrap="square" lIns="91440" tIns="45720" rIns="91440" bIns="45720" numCol="1" spcCol="0" rtlCol="0" fromWordArt="0" anchor="ctr" anchorCtr="0" forceAA="0" compatLnSpc="0"/>
          <a:lstStyle/>
          <a:p>
            <a:pPr>
              <a:defRPr/>
            </a:pPr>
            <a:endParaRPr/>
          </a:p>
        </p:txBody>
      </p:sp>
      <p:sp>
        <p:nvSpPr>
          <p:cNvPr id="5" name="Заголовок 3"/>
          <p:cNvSpPr>
            <a:spLocks noGrp="1"/>
          </p:cNvSpPr>
          <p:nvPr>
            <p:ph type="title"/>
          </p:nvPr>
        </p:nvSpPr>
        <p:spPr bwMode="auto">
          <a:xfrm>
            <a:off x="2000049" y="111996"/>
            <a:ext cx="8877513" cy="633519"/>
          </a:xfrm>
        </p:spPr>
        <p:txBody>
          <a:bodyPr>
            <a:normAutofit/>
          </a:bodyPr>
          <a:lstStyle/>
          <a:p>
            <a:pPr>
              <a:lnSpc>
                <a:spcPts val="4160"/>
              </a:lnSpc>
              <a:defRPr/>
            </a:pP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Когда в ФПУ появятся учебники, соответствующие ФГОС-2021?</a:t>
            </a:r>
            <a:endParaRPr sz="2000" b="1" dirty="0">
              <a:solidFill>
                <a:srgbClr val="2D2B8D"/>
              </a:solidFill>
              <a:latin typeface="Calibri" pitchFamily="34" charset="0"/>
              <a:ea typeface="Open Sans Condensed" pitchFamily="34" charset="0"/>
              <a:cs typeface="Calibri" pitchFamily="34" charset="0"/>
            </a:endParaRPr>
          </a:p>
        </p:txBody>
      </p:sp>
      <p:sp>
        <p:nvSpPr>
          <p:cNvPr id="6" name="Прямоугольник 37"/>
          <p:cNvSpPr/>
          <p:nvPr/>
        </p:nvSpPr>
        <p:spPr bwMode="auto">
          <a:xfrm>
            <a:off x="0" y="6615410"/>
            <a:ext cx="2718261" cy="16318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0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© АО «Издательство «Просвещение», </a:t>
            </a:r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cs typeface="Times New Roman"/>
              </a:rPr>
              <a:t>2022</a:t>
            </a:r>
            <a:endParaRPr lang="ru-RU" sz="1000" dirty="0">
              <a:solidFill>
                <a:schemeClr val="bg1">
                  <a:lumMod val="65000"/>
                </a:schemeClr>
              </a:solidFill>
              <a:cs typeface="Times New Roman"/>
            </a:endParaRPr>
          </a:p>
        </p:txBody>
      </p:sp>
      <p:grpSp>
        <p:nvGrpSpPr>
          <p:cNvPr id="7" name="Группа 10"/>
          <p:cNvGrpSpPr/>
          <p:nvPr/>
        </p:nvGrpSpPr>
        <p:grpSpPr bwMode="auto">
          <a:xfrm>
            <a:off x="240696" y="194744"/>
            <a:ext cx="1268959" cy="438774"/>
            <a:chOff x="254664" y="195485"/>
            <a:chExt cx="951719" cy="329080"/>
          </a:xfrm>
        </p:grpSpPr>
        <p:sp>
          <p:nvSpPr>
            <p:cNvPr id="8" name="Freeform 6"/>
            <p:cNvSpPr/>
            <p:nvPr/>
          </p:nvSpPr>
          <p:spPr bwMode="auto">
            <a:xfrm>
              <a:off x="257798" y="350100"/>
              <a:ext cx="362509" cy="20893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 extrusionOk="0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839695" y="350100"/>
              <a:ext cx="362509" cy="20893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 extrusionOk="0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254664" y="425319"/>
              <a:ext cx="82531" cy="7730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 extrusionOk="0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351821" y="425319"/>
              <a:ext cx="56413" cy="77307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 extrusionOk="0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423905" y="424274"/>
              <a:ext cx="76262" cy="79396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 extrusionOk="0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517928" y="424274"/>
              <a:ext cx="69993" cy="79396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 extrusionOk="0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603594" y="425319"/>
              <a:ext cx="60591" cy="77307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 extrusionOk="0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681945" y="425319"/>
              <a:ext cx="56413" cy="77307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 extrusionOk="0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754030" y="425319"/>
              <a:ext cx="119095" cy="99246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 extrusionOk="0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884617" y="425319"/>
              <a:ext cx="57457" cy="77307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 extrusionOk="0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957746" y="425319"/>
              <a:ext cx="81486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1052814" y="425319"/>
              <a:ext cx="82531" cy="77307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/>
            <p:nvPr/>
          </p:nvSpPr>
          <p:spPr bwMode="auto">
            <a:xfrm>
              <a:off x="1147881" y="425319"/>
              <a:ext cx="58502" cy="77307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 extrusionOk="0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654784" y="195485"/>
              <a:ext cx="151480" cy="19117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 extrusionOk="0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19" tIns="60959" rIns="121919" bIns="609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2" name="Прямая соединительная линия 25"/>
          <p:cNvCxnSpPr>
            <a:cxnSpLocks/>
          </p:cNvCxnSpPr>
          <p:nvPr/>
        </p:nvCxnSpPr>
        <p:spPr bwMode="auto">
          <a:xfrm>
            <a:off x="1753354" y="-2966"/>
            <a:ext cx="0" cy="604266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Шеврон 22"/>
          <p:cNvSpPr/>
          <p:nvPr/>
        </p:nvSpPr>
        <p:spPr bwMode="auto">
          <a:xfrm>
            <a:off x="2194887" y="2916102"/>
            <a:ext cx="484631" cy="484631"/>
          </a:xfrm>
          <a:prstGeom prst="chevro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4" name="Шеврон 23"/>
          <p:cNvSpPr/>
          <p:nvPr/>
        </p:nvSpPr>
        <p:spPr bwMode="auto">
          <a:xfrm>
            <a:off x="4594370" y="2896732"/>
            <a:ext cx="484630" cy="484630"/>
          </a:xfrm>
          <a:prstGeom prst="chevro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5" name="Шеврон 24"/>
          <p:cNvSpPr/>
          <p:nvPr/>
        </p:nvSpPr>
        <p:spPr bwMode="auto">
          <a:xfrm>
            <a:off x="7047036" y="2886640"/>
            <a:ext cx="484630" cy="484630"/>
          </a:xfrm>
          <a:prstGeom prst="chevro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6" name="Блок-схема: альтернативный процесс 25"/>
          <p:cNvSpPr/>
          <p:nvPr/>
        </p:nvSpPr>
        <p:spPr bwMode="auto">
          <a:xfrm>
            <a:off x="2752551" y="1605297"/>
            <a:ext cx="1910079" cy="2932301"/>
          </a:xfrm>
          <a:prstGeom prst="flowChartAlternateProcess">
            <a:avLst/>
          </a:prstGeom>
          <a:solidFill>
            <a:schemeClr val="bg1"/>
          </a:solidFill>
          <a:ln w="19049" cap="flat" cmpd="sng" algn="ctr">
            <a:solidFill>
              <a:schemeClr val="accent1">
                <a:shade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clip" vert="horz" wrap="square" lIns="91440" tIns="45720" rIns="91440" bIns="45720" numCol="1" spcCol="0" rtlCol="0" fromWordArt="0" anchor="ctr" anchorCtr="0" forceAA="0" compatLnSpc="0"/>
          <a:lstStyle/>
          <a:p>
            <a:pPr>
              <a:defRPr/>
            </a:pPr>
            <a:endParaRPr/>
          </a:p>
        </p:txBody>
      </p:sp>
      <p:sp>
        <p:nvSpPr>
          <p:cNvPr id="27" name="Блок-схема: альтернативный процесс 26"/>
          <p:cNvSpPr/>
          <p:nvPr/>
        </p:nvSpPr>
        <p:spPr bwMode="auto">
          <a:xfrm>
            <a:off x="7634157" y="1529542"/>
            <a:ext cx="1882397" cy="3008057"/>
          </a:xfrm>
          <a:prstGeom prst="flowChartAlternateProcess">
            <a:avLst/>
          </a:prstGeom>
          <a:solidFill>
            <a:schemeClr val="bg1"/>
          </a:solidFill>
          <a:ln w="19049" cap="flat" cmpd="sng" algn="ctr">
            <a:solidFill>
              <a:schemeClr val="accent1">
                <a:shade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clip" vert="horz" wrap="square" lIns="91440" tIns="45720" rIns="91440" bIns="45720" numCol="1" spcCol="0" rtlCol="0" fromWordArt="0" anchor="ctr" anchorCtr="0" forceAA="0" compatLnSpc="0"/>
          <a:lstStyle/>
          <a:p>
            <a:pPr>
              <a:defRPr/>
            </a:pPr>
            <a:endParaRPr/>
          </a:p>
        </p:txBody>
      </p:sp>
      <p:sp>
        <p:nvSpPr>
          <p:cNvPr id="28" name="Блок-схема: альтернативный процесс 27"/>
          <p:cNvSpPr/>
          <p:nvPr/>
        </p:nvSpPr>
        <p:spPr bwMode="auto">
          <a:xfrm>
            <a:off x="10111821" y="1493011"/>
            <a:ext cx="1767404" cy="3044589"/>
          </a:xfrm>
          <a:prstGeom prst="flowChartAlternateProcess">
            <a:avLst/>
          </a:prstGeom>
          <a:solidFill>
            <a:schemeClr val="bg1"/>
          </a:solidFill>
          <a:ln w="19049" cap="flat" cmpd="sng" algn="ctr">
            <a:solidFill>
              <a:schemeClr val="accent1">
                <a:shade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clip" vert="horz" wrap="square" lIns="91440" tIns="45720" rIns="91440" bIns="45720" numCol="1" spcCol="0" rtlCol="0" fromWordArt="0" anchor="ctr" anchorCtr="0" forceAA="0" compatLnSpc="0"/>
          <a:lstStyle/>
          <a:p>
            <a:pPr>
              <a:defRPr/>
            </a:pPr>
            <a:endParaRPr/>
          </a:p>
        </p:txBody>
      </p:sp>
      <p:sp>
        <p:nvSpPr>
          <p:cNvPr id="29" name="Блок-схема: альтернативный процесс 28"/>
          <p:cNvSpPr/>
          <p:nvPr/>
        </p:nvSpPr>
        <p:spPr bwMode="auto">
          <a:xfrm>
            <a:off x="5173472" y="1568273"/>
            <a:ext cx="1871749" cy="2969325"/>
          </a:xfrm>
          <a:prstGeom prst="flowChartAlternateProcess">
            <a:avLst/>
          </a:prstGeom>
          <a:solidFill>
            <a:schemeClr val="bg1"/>
          </a:solidFill>
          <a:ln w="19049" cap="flat" cmpd="sng" algn="ctr">
            <a:solidFill>
              <a:schemeClr val="accent1">
                <a:shade val="50000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clip" vert="horz" wrap="square" lIns="91440" tIns="45720" rIns="91440" bIns="45720" numCol="1" spcCol="0" rtlCol="0" fromWordArt="0" anchor="ctr" anchorCtr="0" forceAA="0" compatLnSpc="0"/>
          <a:lstStyle/>
          <a:p>
            <a:pPr>
              <a:defRPr/>
            </a:pPr>
            <a:endParaRPr/>
          </a:p>
        </p:txBody>
      </p:sp>
      <p:sp>
        <p:nvSpPr>
          <p:cNvPr id="30" name="Шеврон 29"/>
          <p:cNvSpPr/>
          <p:nvPr/>
        </p:nvSpPr>
        <p:spPr bwMode="auto">
          <a:xfrm>
            <a:off x="9516555" y="2862956"/>
            <a:ext cx="484630" cy="484630"/>
          </a:xfrm>
          <a:prstGeom prst="chevro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1" name="Прямоугольник 30"/>
          <p:cNvSpPr/>
          <p:nvPr/>
        </p:nvSpPr>
        <p:spPr bwMode="auto">
          <a:xfrm>
            <a:off x="1342270" y="1836964"/>
            <a:ext cx="914400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32" name="Прямоугольник 31"/>
          <p:cNvSpPr/>
          <p:nvPr/>
        </p:nvSpPr>
        <p:spPr bwMode="auto">
          <a:xfrm>
            <a:off x="357751" y="1697554"/>
            <a:ext cx="1835321" cy="258431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ctr">
              <a:defRPr/>
            </a:pPr>
            <a:r>
              <a:rPr sz="1200" dirty="0" err="1"/>
              <a:t>Приказы</a:t>
            </a:r>
            <a:r>
              <a:rPr sz="1200" dirty="0"/>
              <a:t> </a:t>
            </a:r>
            <a:r>
              <a:rPr sz="1200" dirty="0" err="1"/>
              <a:t>Министерства</a:t>
            </a:r>
            <a:r>
              <a:rPr sz="1200" dirty="0"/>
              <a:t> </a:t>
            </a:r>
            <a:r>
              <a:rPr sz="1200" dirty="0" err="1"/>
              <a:t>просвещения</a:t>
            </a:r>
            <a:r>
              <a:rPr sz="1200" dirty="0"/>
              <a:t> РФ </a:t>
            </a:r>
            <a:r>
              <a:rPr sz="1200" dirty="0" err="1"/>
              <a:t>от</a:t>
            </a:r>
            <a:r>
              <a:rPr sz="1200" dirty="0"/>
              <a:t> 31.05.2021 № 286, № 287 </a:t>
            </a:r>
          </a:p>
          <a:p>
            <a:pPr algn="ctr">
              <a:defRPr/>
            </a:pPr>
            <a:r>
              <a:rPr sz="1200" dirty="0" err="1"/>
              <a:t>Об</a:t>
            </a:r>
            <a:r>
              <a:rPr sz="1200" dirty="0"/>
              <a:t> </a:t>
            </a:r>
            <a:r>
              <a:rPr sz="1200" dirty="0" err="1"/>
              <a:t>утверждении</a:t>
            </a:r>
            <a:r>
              <a:rPr sz="1200" dirty="0"/>
              <a:t> </a:t>
            </a:r>
            <a:r>
              <a:rPr sz="1200" dirty="0" err="1"/>
              <a:t>федеральных</a:t>
            </a:r>
            <a:r>
              <a:rPr sz="1200" dirty="0"/>
              <a:t> </a:t>
            </a:r>
            <a:r>
              <a:rPr sz="1200" dirty="0" err="1"/>
              <a:t>государственных</a:t>
            </a:r>
            <a:r>
              <a:rPr sz="1200" dirty="0"/>
              <a:t> </a:t>
            </a:r>
            <a:r>
              <a:rPr sz="1200" dirty="0" err="1"/>
              <a:t>образовательных</a:t>
            </a:r>
            <a:r>
              <a:rPr sz="1200" dirty="0"/>
              <a:t> </a:t>
            </a:r>
            <a:r>
              <a:rPr sz="1200" dirty="0" err="1"/>
              <a:t>стандартов</a:t>
            </a:r>
            <a:r>
              <a:rPr sz="1200" dirty="0"/>
              <a:t> </a:t>
            </a:r>
            <a:r>
              <a:rPr sz="1200" dirty="0" err="1"/>
              <a:t>начального</a:t>
            </a:r>
            <a:r>
              <a:rPr sz="1200" dirty="0"/>
              <a:t> и </a:t>
            </a:r>
            <a:r>
              <a:rPr sz="1200" dirty="0" err="1"/>
              <a:t>основного</a:t>
            </a:r>
            <a:r>
              <a:rPr sz="1200" dirty="0"/>
              <a:t> </a:t>
            </a:r>
            <a:r>
              <a:rPr sz="1200" dirty="0" err="1"/>
              <a:t>общего</a:t>
            </a:r>
            <a:r>
              <a:rPr sz="1200" dirty="0"/>
              <a:t> </a:t>
            </a:r>
            <a:r>
              <a:rPr sz="1200" dirty="0" err="1"/>
              <a:t>образования</a:t>
            </a:r>
            <a:r>
              <a:rPr sz="1200" dirty="0"/>
              <a:t>   </a:t>
            </a:r>
            <a:endParaRPr lang="ru-RU" sz="1200" dirty="0" smtClean="0"/>
          </a:p>
          <a:p>
            <a:pPr algn="ctr">
              <a:defRPr/>
            </a:pPr>
            <a:endParaRPr lang="ru-RU" sz="1200" dirty="0"/>
          </a:p>
          <a:p>
            <a:pPr algn="ctr">
              <a:defRPr/>
            </a:pPr>
            <a:r>
              <a:rPr lang="en-US" sz="1200" dirty="0">
                <a:hlinkClick r:id="rId2"/>
              </a:rPr>
              <a:t>http://</a:t>
            </a:r>
            <a:r>
              <a:rPr lang="en-US" sz="1200" dirty="0" smtClean="0">
                <a:hlinkClick r:id="rId2"/>
              </a:rPr>
              <a:t>publication.pravo.gov.ru/Document/View/0001202107050028</a:t>
            </a:r>
            <a:r>
              <a:rPr lang="ru-RU" sz="1200" dirty="0" smtClean="0"/>
              <a:t> </a:t>
            </a:r>
            <a:endParaRPr sz="1200" dirty="0"/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2841825" y="2032916"/>
            <a:ext cx="1658707" cy="207698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ctr">
              <a:defRPr/>
            </a:pPr>
            <a:r>
              <a:rPr sz="1200" dirty="0" err="1"/>
              <a:t>Протокол</a:t>
            </a:r>
            <a:r>
              <a:rPr sz="1200" dirty="0"/>
              <a:t> ФУМО </a:t>
            </a:r>
            <a:r>
              <a:rPr sz="1200" dirty="0" err="1"/>
              <a:t>по</a:t>
            </a:r>
            <a:r>
              <a:rPr sz="1200" dirty="0"/>
              <a:t> </a:t>
            </a:r>
            <a:r>
              <a:rPr sz="1200" dirty="0" err="1"/>
              <a:t>общему</a:t>
            </a:r>
            <a:r>
              <a:rPr sz="1200" dirty="0"/>
              <a:t> </a:t>
            </a:r>
            <a:r>
              <a:rPr sz="1200" dirty="0" err="1"/>
              <a:t>образованию</a:t>
            </a:r>
            <a:r>
              <a:rPr sz="1200" dirty="0"/>
              <a:t> № 3/21 </a:t>
            </a:r>
            <a:r>
              <a:rPr sz="1200" dirty="0" err="1"/>
              <a:t>от</a:t>
            </a:r>
            <a:r>
              <a:rPr sz="1200" dirty="0"/>
              <a:t> 27.09.2021  </a:t>
            </a:r>
          </a:p>
          <a:p>
            <a:pPr algn="ctr">
              <a:defRPr/>
            </a:pPr>
            <a:r>
              <a:rPr sz="1200" dirty="0" err="1"/>
              <a:t>Одобрены</a:t>
            </a:r>
            <a:r>
              <a:rPr sz="1200" dirty="0"/>
              <a:t> </a:t>
            </a:r>
            <a:r>
              <a:rPr sz="1200" dirty="0" err="1"/>
              <a:t>примерные</a:t>
            </a:r>
            <a:r>
              <a:rPr sz="1200" dirty="0"/>
              <a:t> </a:t>
            </a:r>
            <a:r>
              <a:rPr sz="1200" dirty="0" err="1"/>
              <a:t>рабочие</a:t>
            </a:r>
            <a:r>
              <a:rPr sz="1200" dirty="0"/>
              <a:t> </a:t>
            </a:r>
            <a:r>
              <a:rPr sz="1200" dirty="0" err="1"/>
              <a:t>программы</a:t>
            </a:r>
            <a:r>
              <a:rPr sz="1200" dirty="0"/>
              <a:t> </a:t>
            </a:r>
            <a:r>
              <a:rPr sz="1200" dirty="0" err="1"/>
              <a:t>начального</a:t>
            </a:r>
            <a:r>
              <a:rPr sz="1200" dirty="0"/>
              <a:t> и </a:t>
            </a:r>
            <a:r>
              <a:rPr sz="1200" dirty="0" err="1"/>
              <a:t>основного</a:t>
            </a:r>
            <a:r>
              <a:rPr sz="1200" dirty="0"/>
              <a:t> </a:t>
            </a:r>
            <a:r>
              <a:rPr sz="1200" dirty="0" err="1"/>
              <a:t>общего</a:t>
            </a:r>
            <a:r>
              <a:rPr sz="1200" dirty="0"/>
              <a:t> </a:t>
            </a:r>
            <a:r>
              <a:rPr sz="1200" dirty="0" err="1"/>
              <a:t>образования</a:t>
            </a:r>
            <a:r>
              <a:rPr sz="1200" dirty="0"/>
              <a:t>   </a:t>
            </a:r>
            <a:endParaRPr lang="en-US" sz="1200" dirty="0" smtClean="0"/>
          </a:p>
          <a:p>
            <a:pPr algn="ctr">
              <a:defRPr/>
            </a:pPr>
            <a:endParaRPr lang="en-US" sz="1200" dirty="0"/>
          </a:p>
          <a:p>
            <a:pPr algn="ctr">
              <a:defRPr/>
            </a:pPr>
            <a:endParaRPr lang="ru-RU" sz="1200" dirty="0" smtClean="0">
              <a:hlinkClick r:id="rId3"/>
            </a:endParaRPr>
          </a:p>
          <a:p>
            <a:pPr algn="ctr">
              <a:defRPr/>
            </a:pPr>
            <a:r>
              <a:rPr lang="en-US" sz="1200" dirty="0" smtClean="0">
                <a:hlinkClick r:id="rId3"/>
              </a:rPr>
              <a:t>https</a:t>
            </a:r>
            <a:r>
              <a:rPr lang="en-US" sz="1200" dirty="0">
                <a:hlinkClick r:id="rId3"/>
              </a:rPr>
              <a:t>://edsoo.ru</a:t>
            </a:r>
            <a:r>
              <a:rPr lang="en-US" sz="1200" dirty="0" smtClean="0">
                <a:hlinkClick r:id="rId3"/>
              </a:rPr>
              <a:t>/</a:t>
            </a:r>
            <a:r>
              <a:rPr lang="en-US" sz="1200" dirty="0" smtClean="0"/>
              <a:t> </a:t>
            </a:r>
            <a:r>
              <a:rPr sz="1200" dirty="0" smtClean="0"/>
              <a:t>  </a:t>
            </a:r>
            <a:endParaRPr sz="1200" dirty="0"/>
          </a:p>
        </p:txBody>
      </p:sp>
      <p:sp>
        <p:nvSpPr>
          <p:cNvPr id="34" name="Прямоугольник 33"/>
          <p:cNvSpPr/>
          <p:nvPr/>
        </p:nvSpPr>
        <p:spPr bwMode="auto">
          <a:xfrm>
            <a:off x="5147470" y="2067514"/>
            <a:ext cx="1825421" cy="174364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ctr">
              <a:defRPr/>
            </a:pPr>
            <a:r>
              <a:rPr lang="ru-RU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Приказ Министерства просвещения РФ от 12.11.2021  № 819</a:t>
            </a:r>
            <a:endParaRPr sz="1200" dirty="0"/>
          </a:p>
          <a:p>
            <a:pPr algn="ctr">
              <a:defRPr/>
            </a:pPr>
            <a:r>
              <a:rPr lang="ru-RU" sz="12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 утверждении Порядка формирования федерального перечня учебников </a:t>
            </a:r>
            <a:endParaRPr lang="ru-RU" sz="1200" b="0" i="0" u="none" strike="noStrike" cap="none" spc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>
              <a:defRPr/>
            </a:pPr>
            <a:endParaRPr lang="ru-RU" sz="1200" dirty="0" smtClean="0"/>
          </a:p>
          <a:p>
            <a:pPr algn="ctr">
              <a:defRPr/>
            </a:pPr>
            <a:endParaRPr lang="ru-RU" sz="1200" dirty="0" smtClean="0"/>
          </a:p>
          <a:p>
            <a:pPr algn="ctr">
              <a:defRPr/>
            </a:pPr>
            <a:r>
              <a:rPr lang="en-US" sz="1200" dirty="0">
                <a:hlinkClick r:id="rId4"/>
              </a:rPr>
              <a:t>http://</a:t>
            </a:r>
            <a:r>
              <a:rPr lang="en-US" sz="1200" dirty="0" smtClean="0">
                <a:hlinkClick r:id="rId4"/>
              </a:rPr>
              <a:t>publication.pravo.gov.ru/Document/View/0001202112130035</a:t>
            </a:r>
            <a:endParaRPr lang="ru-RU" sz="1200" dirty="0" smtClean="0"/>
          </a:p>
          <a:p>
            <a:pPr algn="ctr">
              <a:defRPr/>
            </a:pPr>
            <a:endParaRPr sz="1200" dirty="0"/>
          </a:p>
        </p:txBody>
      </p:sp>
      <p:sp>
        <p:nvSpPr>
          <p:cNvPr id="35" name="Прямоугольник 34"/>
          <p:cNvSpPr/>
          <p:nvPr/>
        </p:nvSpPr>
        <p:spPr bwMode="auto">
          <a:xfrm>
            <a:off x="7776421" y="1295209"/>
            <a:ext cx="1875840" cy="228603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ctr">
              <a:defRPr/>
            </a:pPr>
            <a:r>
              <a:rPr sz="1200"/>
              <a:t>   </a:t>
            </a:r>
          </a:p>
        </p:txBody>
      </p:sp>
      <p:sp>
        <p:nvSpPr>
          <p:cNvPr id="36" name="Прямоугольник 35"/>
          <p:cNvSpPr/>
          <p:nvPr/>
        </p:nvSpPr>
        <p:spPr bwMode="auto">
          <a:xfrm>
            <a:off x="10075330" y="2058643"/>
            <a:ext cx="1658707" cy="106413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ctr">
              <a:defRPr/>
            </a:pPr>
            <a:r>
              <a:rPr sz="1200" dirty="0" err="1"/>
              <a:t>Приказ</a:t>
            </a:r>
            <a:r>
              <a:rPr sz="1200" dirty="0"/>
              <a:t> </a:t>
            </a:r>
            <a:r>
              <a:rPr sz="1200" dirty="0" err="1"/>
              <a:t>Министерства</a:t>
            </a:r>
            <a:r>
              <a:rPr sz="1200" dirty="0"/>
              <a:t> </a:t>
            </a:r>
            <a:r>
              <a:rPr sz="1200" dirty="0" err="1"/>
              <a:t>просвещения</a:t>
            </a:r>
            <a:r>
              <a:rPr sz="1200" dirty="0"/>
              <a:t> РФ</a:t>
            </a:r>
          </a:p>
          <a:p>
            <a:pPr algn="ctr">
              <a:defRPr/>
            </a:pPr>
            <a:r>
              <a:rPr sz="1200" dirty="0" err="1"/>
              <a:t>Об</a:t>
            </a:r>
            <a:r>
              <a:rPr sz="1200" dirty="0"/>
              <a:t> </a:t>
            </a:r>
            <a:r>
              <a:rPr sz="1200" dirty="0" err="1"/>
              <a:t>утверждении</a:t>
            </a:r>
            <a:r>
              <a:rPr sz="1200" dirty="0"/>
              <a:t> </a:t>
            </a:r>
            <a:r>
              <a:rPr sz="1200" dirty="0" err="1"/>
              <a:t>федерального</a:t>
            </a:r>
            <a:r>
              <a:rPr sz="1200" dirty="0"/>
              <a:t> </a:t>
            </a:r>
            <a:r>
              <a:rPr sz="1200" dirty="0" err="1"/>
              <a:t>перечня</a:t>
            </a:r>
            <a:r>
              <a:rPr sz="1200" dirty="0"/>
              <a:t> </a:t>
            </a:r>
            <a:r>
              <a:rPr sz="1200" dirty="0" err="1"/>
              <a:t>учебников</a:t>
            </a:r>
            <a:r>
              <a:rPr sz="1200" dirty="0"/>
              <a:t>    </a:t>
            </a:r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623426" y="4559886"/>
            <a:ext cx="1176044" cy="36933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sz="1600" dirty="0" err="1"/>
              <a:t>май</a:t>
            </a:r>
            <a:r>
              <a:rPr sz="1600" dirty="0"/>
              <a:t>, 2021</a:t>
            </a:r>
          </a:p>
        </p:txBody>
      </p:sp>
      <p:sp>
        <p:nvSpPr>
          <p:cNvPr id="38" name="Прямоугольник 37"/>
          <p:cNvSpPr/>
          <p:nvPr/>
        </p:nvSpPr>
        <p:spPr bwMode="auto">
          <a:xfrm>
            <a:off x="2964113" y="4537600"/>
            <a:ext cx="1509668" cy="36933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sz="1600" dirty="0" err="1"/>
              <a:t>сентябрь</a:t>
            </a:r>
            <a:r>
              <a:rPr sz="1600" dirty="0"/>
              <a:t>, 2021</a:t>
            </a:r>
          </a:p>
        </p:txBody>
      </p:sp>
      <p:sp>
        <p:nvSpPr>
          <p:cNvPr id="39" name="Прямоугольник 38"/>
          <p:cNvSpPr/>
          <p:nvPr/>
        </p:nvSpPr>
        <p:spPr bwMode="auto">
          <a:xfrm>
            <a:off x="5347122" y="4594862"/>
            <a:ext cx="1405381" cy="36933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sz="1600" dirty="0" err="1"/>
              <a:t>ноябрь</a:t>
            </a:r>
            <a:r>
              <a:rPr sz="1600" dirty="0"/>
              <a:t>, 2021</a:t>
            </a:r>
          </a:p>
        </p:txBody>
      </p:sp>
      <p:sp>
        <p:nvSpPr>
          <p:cNvPr id="40" name="Прямоугольник 39"/>
          <p:cNvSpPr/>
          <p:nvPr/>
        </p:nvSpPr>
        <p:spPr bwMode="auto">
          <a:xfrm>
            <a:off x="7635613" y="2201514"/>
            <a:ext cx="1658707" cy="106413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ctr">
              <a:defRPr/>
            </a:pPr>
            <a:r>
              <a:rPr lang="ru-RU" sz="1200" dirty="0" smtClean="0"/>
              <a:t>Государственная</a:t>
            </a:r>
            <a:endParaRPr lang="ru-RU" sz="1200" dirty="0"/>
          </a:p>
          <a:p>
            <a:pPr algn="ctr">
              <a:defRPr/>
            </a:pPr>
            <a:r>
              <a:rPr sz="1200" dirty="0" err="1" smtClean="0"/>
              <a:t>экспертиза</a:t>
            </a:r>
            <a:r>
              <a:rPr sz="1200" dirty="0" smtClean="0"/>
              <a:t> </a:t>
            </a:r>
            <a:r>
              <a:rPr sz="1200" dirty="0" err="1" smtClean="0"/>
              <a:t>обновлённых</a:t>
            </a:r>
            <a:r>
              <a:rPr sz="1200" dirty="0" smtClean="0"/>
              <a:t> </a:t>
            </a:r>
            <a:r>
              <a:rPr sz="1200" dirty="0" err="1" smtClean="0"/>
              <a:t>учебников</a:t>
            </a:r>
            <a:r>
              <a:rPr sz="1200" dirty="0" smtClean="0"/>
              <a:t>   </a:t>
            </a:r>
            <a:endParaRPr lang="ru-RU" sz="1200" dirty="0" smtClean="0"/>
          </a:p>
          <a:p>
            <a:pPr algn="ctr">
              <a:defRPr/>
            </a:pPr>
            <a:r>
              <a:rPr lang="ru-RU" sz="1200" dirty="0" smtClean="0"/>
              <a:t>(новый порядок формирования ФПУ)</a:t>
            </a:r>
            <a:r>
              <a:rPr sz="1200" dirty="0" smtClean="0"/>
              <a:t> </a:t>
            </a:r>
            <a:endParaRPr sz="1200" dirty="0"/>
          </a:p>
        </p:txBody>
      </p:sp>
      <p:sp>
        <p:nvSpPr>
          <p:cNvPr id="42" name="Прямоугольник 41"/>
          <p:cNvSpPr/>
          <p:nvPr/>
        </p:nvSpPr>
        <p:spPr bwMode="auto">
          <a:xfrm>
            <a:off x="10219296" y="4554833"/>
            <a:ext cx="1700893" cy="36933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lang="ru-RU" sz="1600" dirty="0" smtClean="0"/>
              <a:t>3-</a:t>
            </a:r>
            <a:r>
              <a:rPr sz="1600" dirty="0" smtClean="0"/>
              <a:t>4 </a:t>
            </a:r>
            <a:r>
              <a:rPr sz="1600" dirty="0" err="1"/>
              <a:t>квартал</a:t>
            </a:r>
            <a:r>
              <a:rPr sz="1600" dirty="0"/>
              <a:t> 2022</a:t>
            </a:r>
          </a:p>
        </p:txBody>
      </p:sp>
      <p:sp>
        <p:nvSpPr>
          <p:cNvPr id="47" name="Прямоугольник 46"/>
          <p:cNvSpPr/>
          <p:nvPr/>
        </p:nvSpPr>
        <p:spPr bwMode="auto">
          <a:xfrm>
            <a:off x="7686020" y="4619896"/>
            <a:ext cx="1864292" cy="36933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lang="ru-RU" sz="1600" dirty="0" smtClean="0"/>
              <a:t>2-3</a:t>
            </a:r>
            <a:r>
              <a:rPr sz="1600" dirty="0" smtClean="0"/>
              <a:t> </a:t>
            </a:r>
            <a:r>
              <a:rPr sz="1600" dirty="0" err="1" smtClean="0"/>
              <a:t>квартал</a:t>
            </a:r>
            <a:r>
              <a:rPr sz="1600" dirty="0" smtClean="0"/>
              <a:t> </a:t>
            </a:r>
            <a:r>
              <a:rPr sz="1600" dirty="0"/>
              <a:t>2022</a:t>
            </a:r>
          </a:p>
        </p:txBody>
      </p:sp>
      <p:sp>
        <p:nvSpPr>
          <p:cNvPr id="44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4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91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Объект 3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9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493" name="Слайд think-cell" r:id="rId6" imgW="360" imgH="360" progId="">
                  <p:embed/>
                </p:oleObj>
              </mc:Choice>
              <mc:Fallback>
                <p:oleObj name="Слайд think-cell" r:id="rId6" imgW="360" imgH="360" progId="">
                  <p:embed/>
                  <p:pic>
                    <p:nvPicPr>
                      <p:cNvPr id="32" name="Объект 3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9" y="1592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Прямоугольник 30" hidden="1"/>
          <p:cNvSpPr/>
          <p:nvPr>
            <p:custDataLst>
              <p:tags r:id="rId3"/>
            </p:custDataLst>
          </p:nvPr>
        </p:nvSpPr>
        <p:spPr bwMode="auto">
          <a:xfrm>
            <a:off x="1524002" y="1"/>
            <a:ext cx="158751" cy="158751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ru-RU" sz="1400" dirty="0">
              <a:solidFill>
                <a:srgbClr val="FFFFFF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44860" y="2030591"/>
            <a:ext cx="170648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44" indent="-285744">
              <a:spcAft>
                <a:spcPts val="1200"/>
              </a:spcAft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200" dirty="0" smtClean="0">
                <a:ea typeface="Open Sans" pitchFamily="34" charset="0"/>
                <a:cs typeface="Open Sans" pitchFamily="34" charset="0"/>
              </a:rPr>
              <a:t>Применение </a:t>
            </a:r>
            <a:r>
              <a:rPr lang="ru-RU" sz="1200" dirty="0">
                <a:ea typeface="Open Sans" pitchFamily="34" charset="0"/>
                <a:cs typeface="Open Sans" pitchFamily="34" charset="0"/>
              </a:rPr>
              <a:t>на практике культуры информационной </a:t>
            </a:r>
            <a:r>
              <a:rPr lang="ru-RU" sz="1200" dirty="0" smtClean="0">
                <a:ea typeface="Open Sans" pitchFamily="34" charset="0"/>
                <a:cs typeface="Open Sans" pitchFamily="34" charset="0"/>
              </a:rPr>
              <a:t>безопасности</a:t>
            </a:r>
            <a:endParaRPr lang="ru-RU" sz="1200" dirty="0"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9F5709B-B4CB-384B-B9A0-15686840CA06}"/>
              </a:ext>
            </a:extLst>
          </p:cNvPr>
          <p:cNvSpPr/>
          <p:nvPr/>
        </p:nvSpPr>
        <p:spPr>
          <a:xfrm>
            <a:off x="1859172" y="200767"/>
            <a:ext cx="73560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ИНФОРМАТИКА. ТЕХНОЛОГИЯ. ИСКУССТВО – </a:t>
            </a:r>
            <a:r>
              <a:rPr lang="ru-RU" sz="2000" b="1" dirty="0" smtClean="0">
                <a:solidFill>
                  <a:srgbClr val="FF6699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НОВИНКИ ФПУ</a:t>
            </a:r>
            <a:endParaRPr lang="ru-RU" sz="2000" b="1" dirty="0">
              <a:solidFill>
                <a:srgbClr val="FF6699"/>
              </a:solidFill>
              <a:latin typeface="Calibri" pitchFamily="34" charset="0"/>
              <a:ea typeface="Open Sans Condensed" pitchFamily="34" charset="0"/>
              <a:cs typeface="Calibri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4" y="1895667"/>
            <a:ext cx="1527336" cy="1988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184569"/>
              </p:ext>
            </p:extLst>
          </p:nvPr>
        </p:nvGraphicFramePr>
        <p:xfrm>
          <a:off x="1604321" y="4935393"/>
          <a:ext cx="6830876" cy="1484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8726">
                  <a:extLst>
                    <a:ext uri="{9D8B030D-6E8A-4147-A177-3AD203B41FA5}">
                      <a16:colId xmlns:a16="http://schemas.microsoft.com/office/drawing/2014/main" val="3669150609"/>
                    </a:ext>
                  </a:extLst>
                </a:gridCol>
                <a:gridCol w="2266950">
                  <a:extLst>
                    <a:ext uri="{9D8B030D-6E8A-4147-A177-3AD203B41FA5}">
                      <a16:colId xmlns:a16="http://schemas.microsoft.com/office/drawing/2014/main" val="89237350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75361438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740690258"/>
                    </a:ext>
                  </a:extLst>
                </a:gridCol>
              </a:tblGrid>
              <a:tr h="312882"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Open Sans" pitchFamily="34" charset="0"/>
                          <a:cs typeface="Open Sans" pitchFamily="34" charset="0"/>
                        </a:rPr>
                        <a:t>№ ФПУ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Open Sans" pitchFamily="34" charset="0"/>
                          <a:cs typeface="Open Sans" pitchFamily="34" charset="0"/>
                        </a:rPr>
                        <a:t>НАИМЕНОВАНИЕ УЧЕБНИКА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Open Sans" pitchFamily="34" charset="0"/>
                          <a:cs typeface="Open Sans" pitchFamily="34" charset="0"/>
                        </a:rPr>
                        <a:t>КЛАССЫ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Open Sans" pitchFamily="34" charset="0"/>
                          <a:cs typeface="Open Sans" pitchFamily="34" charset="0"/>
                        </a:rPr>
                        <a:t>АВТОРЫ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632325"/>
                  </a:ext>
                </a:extLst>
              </a:tr>
              <a:tr h="398966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1.1.1.3.2.3.1 </a:t>
                      </a:r>
                      <a:endParaRPr lang="ru-RU" sz="11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Информационная безопасность.   Правила безопасного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Интернета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2-4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М.С.Цветкова,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Е.В.Якушина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950474"/>
                  </a:ext>
                </a:extLst>
              </a:tr>
              <a:tr h="39896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1.1.1.7.1.13.1</a:t>
                      </a:r>
                    </a:p>
                  </a:txBody>
                  <a:tcPr marL="51435" marR="5143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Робототехника 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(в 4</a:t>
                      </a:r>
                      <a:r>
                        <a:rPr lang="ru-RU" sz="11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частях)</a:t>
                      </a:r>
                    </a:p>
                  </a:txBody>
                  <a:tcPr marL="54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2-4</a:t>
                      </a: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Д.И.Павлов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М.Ю.Ревякин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 ред. </a:t>
                      </a:r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Л.Л.Босовой</a:t>
                      </a:r>
                      <a:endParaRPr lang="ru-RU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57527"/>
                  </a:ext>
                </a:extLst>
              </a:tr>
              <a:tr h="37403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1.1.1.</a:t>
                      </a:r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6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.1.1</a:t>
                      </a:r>
                      <a:r>
                        <a:rPr lang="en-US" sz="1100" b="0" i="0" u="none" strike="noStrike" dirty="0" smtClean="0">
                          <a:effectLst/>
                          <a:latin typeface="+mn-lt"/>
                        </a:rPr>
                        <a:t>1</a:t>
                      </a:r>
                      <a:r>
                        <a:rPr lang="ru-RU" sz="1100" b="0" i="0" u="none" strike="noStrike" dirty="0" smtClean="0">
                          <a:effectLst/>
                          <a:latin typeface="+mn-lt"/>
                        </a:rPr>
                        <a:t>.1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54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Искусство. Основы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инфографики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1-4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Н.Л. Селиванов,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Т.В.Селиванова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250210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9965" y="903190"/>
            <a:ext cx="35674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b="1" dirty="0" err="1" smtClean="0">
                <a:solidFill>
                  <a:srgbClr val="000099"/>
                </a:solidFill>
              </a:rPr>
              <a:t>М.С.Цветкова,Е.В.Якушина</a:t>
            </a:r>
            <a:r>
              <a:rPr lang="ru-RU" b="1" dirty="0" smtClean="0">
                <a:solidFill>
                  <a:srgbClr val="000099"/>
                </a:solidFill>
              </a:rPr>
              <a:t> </a:t>
            </a:r>
          </a:p>
          <a:p>
            <a:pPr fontAlgn="ctr"/>
            <a:r>
              <a:rPr lang="ru-RU" b="1" dirty="0" smtClean="0">
                <a:solidFill>
                  <a:srgbClr val="000099"/>
                </a:solidFill>
              </a:rPr>
              <a:t>Информационная безопасность (2-4)</a:t>
            </a:r>
            <a:endParaRPr lang="ru-RU" b="1" dirty="0">
              <a:solidFill>
                <a:srgbClr val="000099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776769" y="974461"/>
            <a:ext cx="3520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99"/>
                </a:solidFill>
              </a:rPr>
              <a:t>Под </a:t>
            </a:r>
            <a:r>
              <a:rPr lang="ru-RU" b="1" dirty="0">
                <a:solidFill>
                  <a:srgbClr val="000099"/>
                </a:solidFill>
              </a:rPr>
              <a:t>редакцией </a:t>
            </a:r>
            <a:r>
              <a:rPr lang="ru-RU" b="1" dirty="0" err="1" smtClean="0">
                <a:solidFill>
                  <a:srgbClr val="000099"/>
                </a:solidFill>
              </a:rPr>
              <a:t>Л.Л.Босовой</a:t>
            </a:r>
            <a:r>
              <a:rPr lang="ru-RU" b="1" dirty="0" smtClean="0">
                <a:solidFill>
                  <a:srgbClr val="000099"/>
                </a:solidFill>
              </a:rPr>
              <a:t> </a:t>
            </a:r>
          </a:p>
          <a:p>
            <a:r>
              <a:rPr lang="ru-RU" b="1" dirty="0" smtClean="0">
                <a:solidFill>
                  <a:srgbClr val="000099"/>
                </a:solidFill>
              </a:rPr>
              <a:t>Робототехника (2-4)</a:t>
            </a:r>
            <a:endParaRPr lang="ru-RU" dirty="0">
              <a:solidFill>
                <a:srgbClr val="000099"/>
              </a:solidFill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14022C8-6E5B-41E5-9C8D-79CC74192E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6509" y="1916115"/>
            <a:ext cx="1505785" cy="1972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TextBox 47"/>
          <p:cNvSpPr txBox="1"/>
          <p:nvPr/>
        </p:nvSpPr>
        <p:spPr>
          <a:xfrm>
            <a:off x="5419532" y="1943945"/>
            <a:ext cx="2392243" cy="20005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285744" indent="-285744">
              <a:spcAft>
                <a:spcPts val="1200"/>
              </a:spcAft>
              <a:buClr>
                <a:srgbClr val="0073B8"/>
              </a:buClr>
              <a:buSzPct val="66000"/>
              <a:buFont typeface="Franklin Gothic Book" pitchFamily="34" charset="0"/>
              <a:buChar char="►"/>
              <a:defRPr sz="1400">
                <a:ea typeface="Open Sans" pitchFamily="34" charset="0"/>
                <a:cs typeface="Open Sans" pitchFamily="34" charset="0"/>
              </a:defRPr>
            </a:lvl1pPr>
            <a:lvl3pPr marL="742932" lvl="2" indent="-285744">
              <a:spcAft>
                <a:spcPts val="1200"/>
              </a:spcAft>
              <a:buClr>
                <a:srgbClr val="0073B8"/>
              </a:buClr>
              <a:buSzPct val="66000"/>
              <a:buFont typeface="Franklin Gothic Book" pitchFamily="34" charset="0"/>
              <a:buChar char="►"/>
              <a:defRPr sz="1400">
                <a:ea typeface="Open Sans" pitchFamily="34" charset="0"/>
                <a:cs typeface="Open Sans" pitchFamily="34" charset="0"/>
              </a:defRPr>
            </a:lvl3pPr>
          </a:lstStyle>
          <a:p>
            <a:r>
              <a:rPr lang="ru-RU" sz="1200" dirty="0"/>
              <a:t>Способствует формированию практических умений и проектно-исследовательского мышления, развитию всех видов универсальных учебных действий</a:t>
            </a:r>
          </a:p>
          <a:p>
            <a:r>
              <a:rPr lang="ru-RU" sz="1200" dirty="0" smtClean="0"/>
              <a:t>Учащиеся </a:t>
            </a:r>
            <a:r>
              <a:rPr lang="ru-RU" sz="1200" dirty="0"/>
              <a:t>выполняют задания с использованием комплекта учебных конструкторов LEGO </a:t>
            </a:r>
            <a:r>
              <a:rPr lang="ru-RU" sz="1200" dirty="0" err="1"/>
              <a:t>Education</a:t>
            </a:r>
            <a:r>
              <a:rPr lang="ru-RU" sz="1200" dirty="0"/>
              <a:t> </a:t>
            </a:r>
            <a:r>
              <a:rPr lang="ru-RU" sz="1200" dirty="0" err="1"/>
              <a:t>WeDo</a:t>
            </a:r>
            <a:r>
              <a:rPr lang="ru-RU" sz="1200" dirty="0"/>
              <a:t> 2.0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grpSp>
        <p:nvGrpSpPr>
          <p:cNvPr id="41" name="Группа 40"/>
          <p:cNvGrpSpPr/>
          <p:nvPr/>
        </p:nvGrpSpPr>
        <p:grpSpPr>
          <a:xfrm>
            <a:off x="335361" y="231397"/>
            <a:ext cx="1268960" cy="438775"/>
            <a:chOff x="254665" y="195486"/>
            <a:chExt cx="951720" cy="329081"/>
          </a:xfrm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60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</p:grp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79794" y="785444"/>
            <a:ext cx="1141683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1770318" y="97179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Рисунок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691" y="1935463"/>
            <a:ext cx="1478442" cy="1953440"/>
          </a:xfrm>
          <a:prstGeom prst="rect">
            <a:avLst/>
          </a:prstGeom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9819977" y="1935462"/>
            <a:ext cx="2295823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3B8"/>
              </a:buClr>
              <a:buSzPct val="66000"/>
              <a:buFont typeface="Franklin Gothic Book" pitchFamily="34" charset="0"/>
              <a:buChar char="►"/>
              <a:tabLst/>
              <a:defRPr sz="1400">
                <a:ea typeface="Open Sans" pitchFamily="34" charset="0"/>
                <a:cs typeface="Open Sans" pitchFamily="34" charset="0"/>
              </a:defRPr>
            </a:lvl1pPr>
            <a:lvl3pPr marL="742950" lvl="2" indent="-285750">
              <a:spcAft>
                <a:spcPts val="1200"/>
              </a:spcAft>
              <a:buClr>
                <a:srgbClr val="0073B8"/>
              </a:buClr>
              <a:buSzPct val="66000"/>
              <a:buFont typeface="Franklin Gothic Book" pitchFamily="34" charset="0"/>
              <a:buChar char="►"/>
              <a:defRPr sz="1400">
                <a:ea typeface="Open Sans" pitchFamily="34" charset="0"/>
                <a:cs typeface="Open Sans" pitchFamily="34" charset="0"/>
              </a:defRPr>
            </a:lvl3pPr>
          </a:lstStyle>
          <a:p>
            <a:r>
              <a:rPr lang="ru-RU" sz="1200" dirty="0">
                <a:sym typeface="Avenir Book"/>
              </a:rPr>
              <a:t>Расширяет содержание предметной области «Искусство»</a:t>
            </a:r>
          </a:p>
          <a:p>
            <a:r>
              <a:rPr lang="ru-RU" sz="1200" dirty="0" smtClean="0">
                <a:sym typeface="Avenir Book"/>
              </a:rPr>
              <a:t>Содержит </a:t>
            </a:r>
            <a:r>
              <a:rPr lang="ru-RU" sz="1200" dirty="0">
                <a:sym typeface="Avenir Book"/>
              </a:rPr>
              <a:t>задания и проекты по образованию смыслов и  </a:t>
            </a:r>
            <a:r>
              <a:rPr lang="ru-RU" sz="1200" dirty="0" smtClean="0">
                <a:sym typeface="Avenir Book"/>
              </a:rPr>
              <a:t>воспроизведени</a:t>
            </a:r>
            <a:r>
              <a:rPr lang="ru-RU" sz="1200" dirty="0">
                <a:sym typeface="Avenir Book"/>
              </a:rPr>
              <a:t>ю</a:t>
            </a:r>
            <a:r>
              <a:rPr lang="ru-RU" sz="1200" dirty="0" smtClean="0">
                <a:sym typeface="Avenir Book"/>
              </a:rPr>
              <a:t> </a:t>
            </a:r>
            <a:r>
              <a:rPr lang="ru-RU" sz="1200" dirty="0">
                <a:sym typeface="Avenir Book"/>
              </a:rPr>
              <a:t>информации через систему знаков и </a:t>
            </a:r>
            <a:r>
              <a:rPr lang="ru-RU" sz="1200" dirty="0" smtClean="0">
                <a:sym typeface="Avenir Book"/>
              </a:rPr>
              <a:t>символов</a:t>
            </a:r>
            <a:endParaRPr lang="ru-RU" sz="1200" dirty="0">
              <a:sym typeface="Avenir Book"/>
            </a:endParaRPr>
          </a:p>
          <a:p>
            <a:r>
              <a:rPr lang="ru-RU" sz="1200" dirty="0" smtClean="0">
                <a:sym typeface="Avenir Book"/>
              </a:rPr>
              <a:t>Развивает </a:t>
            </a:r>
            <a:r>
              <a:rPr lang="ru-RU" sz="1200" dirty="0">
                <a:sym typeface="Avenir Book"/>
              </a:rPr>
              <a:t>креативное и проектное </a:t>
            </a:r>
            <a:r>
              <a:rPr lang="ru-RU" sz="1200" dirty="0" smtClean="0">
                <a:sym typeface="Avenir Book"/>
              </a:rPr>
              <a:t>мышление</a:t>
            </a:r>
            <a:endParaRPr lang="ru-RU" sz="1200" dirty="0">
              <a:sym typeface="Avenir Book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002624" y="830035"/>
            <a:ext cx="396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b="1" dirty="0" err="1" smtClean="0">
                <a:solidFill>
                  <a:srgbClr val="000099"/>
                </a:solidFill>
              </a:rPr>
              <a:t>Н.Л.Селиванов</a:t>
            </a:r>
            <a:r>
              <a:rPr lang="ru-RU" b="1" dirty="0" smtClean="0">
                <a:solidFill>
                  <a:srgbClr val="000099"/>
                </a:solidFill>
              </a:rPr>
              <a:t>, </a:t>
            </a:r>
            <a:r>
              <a:rPr lang="ru-RU" b="1" dirty="0" err="1" smtClean="0">
                <a:solidFill>
                  <a:srgbClr val="000099"/>
                </a:solidFill>
              </a:rPr>
              <a:t>Т.В.Селиванова</a:t>
            </a:r>
            <a:endParaRPr lang="ru-RU" b="1" dirty="0" smtClean="0">
              <a:solidFill>
                <a:srgbClr val="000099"/>
              </a:solidFill>
            </a:endParaRPr>
          </a:p>
          <a:p>
            <a:pPr fontAlgn="ctr"/>
            <a:r>
              <a:rPr lang="ru-RU" b="1" dirty="0" smtClean="0">
                <a:solidFill>
                  <a:srgbClr val="000099"/>
                </a:solidFill>
              </a:rPr>
              <a:t>Искусство. Основы </a:t>
            </a:r>
            <a:r>
              <a:rPr lang="ru-RU" b="1" dirty="0" err="1" smtClean="0">
                <a:solidFill>
                  <a:srgbClr val="000099"/>
                </a:solidFill>
              </a:rPr>
              <a:t>инфографики</a:t>
            </a:r>
            <a:r>
              <a:rPr lang="ru-RU" b="1" dirty="0" smtClean="0">
                <a:solidFill>
                  <a:srgbClr val="000099"/>
                </a:solidFill>
              </a:rPr>
              <a:t> (1-4)</a:t>
            </a:r>
            <a:endParaRPr lang="ru-RU" b="1" dirty="0">
              <a:solidFill>
                <a:srgbClr val="000099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26317" y="4363443"/>
            <a:ext cx="104410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>
              <a:spcBef>
                <a:spcPts val="1067"/>
              </a:spcBef>
            </a:pP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Курсы могут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быть 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использованы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 урочной и внеурочной деятельности с любым УМК (1 час в неделю)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74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147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5" name="Объект 4" hidden="1">
                        <a:extLst>
                          <a:ext uri="{FF2B5EF4-FFF2-40B4-BE49-F238E27FC236}">
                            <a16:creationId xmlns:a16="http://schemas.microsoft.com/office/drawing/2014/main" id="{30C5398E-7F5A-4524-8CD4-4EAB3A96D7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961" y="1376014"/>
            <a:ext cx="1532002" cy="2024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14" y="3599567"/>
            <a:ext cx="1512225" cy="2024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471" y="3613571"/>
            <a:ext cx="1506981" cy="1996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93" y="1367866"/>
            <a:ext cx="1512225" cy="2024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843578" y="1401821"/>
            <a:ext cx="7748302" cy="1997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44" indent="-285744" defTabSz="914354"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Поможет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заложить основы уважительного отношения к традициям и культуре народов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России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ea typeface="Open Sans" pitchFamily="34" charset="0"/>
              <a:cs typeface="Open Sans" pitchFamily="34" charset="0"/>
            </a:endParaRPr>
          </a:p>
          <a:p>
            <a:pPr marL="285744" indent="-285744" defTabSz="914354"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Поможет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сформировать практические навыки общения в </a:t>
            </a:r>
            <a:r>
              <a:rPr lang="ru-RU" sz="1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полиэтничной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среде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ea typeface="Open Sans" pitchFamily="34" charset="0"/>
              <a:cs typeface="Open Sans" pitchFamily="34" charset="0"/>
            </a:endParaRPr>
          </a:p>
          <a:p>
            <a:pPr marL="285744" indent="-285744" defTabSz="914354"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</a:pP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Расширяет 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и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дополняет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содержание курса «Окружающий мир» </a:t>
            </a:r>
          </a:p>
          <a:p>
            <a:pPr marL="285744" indent="-285744" defTabSz="914354"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Связан с учебными предметами изобразительным искусством, технологией, физкультурой, музыкой, литературным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чтением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ea typeface="Open Sans" pitchFamily="34" charset="0"/>
              <a:cs typeface="Open Sans" pitchFamily="34" charset="0"/>
            </a:endParaRPr>
          </a:p>
          <a:p>
            <a:pPr marL="285744" indent="-285744" defTabSz="914354">
              <a:spcBef>
                <a:spcPts val="1067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Курс может быть </a:t>
            </a:r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использован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rPr>
              <a:t>в урочной и внеурочной деятельности с любым УМК (1 час в неделю)</a:t>
            </a:r>
          </a:p>
          <a:p>
            <a:pPr defTabSz="914354">
              <a:spcBef>
                <a:spcPts val="1067"/>
              </a:spcBef>
              <a:buClr>
                <a:srgbClr val="0073B8"/>
              </a:buClr>
              <a:buSzPct val="66000"/>
            </a:pP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ea typeface="Open Sans" pitchFamily="34" charset="0"/>
              <a:cs typeface="Open Sans" pitchFamily="34" charset="0"/>
            </a:endParaRPr>
          </a:p>
        </p:txBody>
      </p:sp>
      <p:graphicFrame>
        <p:nvGraphicFramePr>
          <p:cNvPr id="42" name="Таблица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033417"/>
              </p:ext>
            </p:extLst>
          </p:nvPr>
        </p:nvGraphicFramePr>
        <p:xfrm>
          <a:off x="3878803" y="4159700"/>
          <a:ext cx="7289940" cy="2054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572">
                  <a:extLst>
                    <a:ext uri="{9D8B030D-6E8A-4147-A177-3AD203B41FA5}">
                      <a16:colId xmlns:a16="http://schemas.microsoft.com/office/drawing/2014/main" val="3669150609"/>
                    </a:ext>
                  </a:extLst>
                </a:gridCol>
                <a:gridCol w="2066925">
                  <a:extLst>
                    <a:ext uri="{9D8B030D-6E8A-4147-A177-3AD203B41FA5}">
                      <a16:colId xmlns:a16="http://schemas.microsoft.com/office/drawing/2014/main" val="892373509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753614388"/>
                    </a:ext>
                  </a:extLst>
                </a:gridCol>
                <a:gridCol w="3615418">
                  <a:extLst>
                    <a:ext uri="{9D8B030D-6E8A-4147-A177-3AD203B41FA5}">
                      <a16:colId xmlns:a16="http://schemas.microsoft.com/office/drawing/2014/main" val="2740690258"/>
                    </a:ext>
                  </a:extLst>
                </a:gridCol>
              </a:tblGrid>
              <a:tr h="331049"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Open Sans" pitchFamily="34" charset="0"/>
                          <a:cs typeface="Open Sans" pitchFamily="34" charset="0"/>
                        </a:rPr>
                        <a:t>№ ФПУ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Open Sans" pitchFamily="34" charset="0"/>
                          <a:cs typeface="Open Sans" pitchFamily="34" charset="0"/>
                        </a:rPr>
                        <a:t>НАИМЕНОВАНИЕ УЧЕБНИКА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Open Sans" pitchFamily="34" charset="0"/>
                          <a:cs typeface="Open Sans" pitchFamily="34" charset="0"/>
                        </a:rPr>
                        <a:t>КЛАССЫ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Open Sans" pitchFamily="34" charset="0"/>
                          <a:cs typeface="Open Sans" pitchFamily="34" charset="0"/>
                        </a:rPr>
                        <a:t>АВТОРЫ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B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632325"/>
                  </a:ext>
                </a:extLst>
              </a:tr>
              <a:tr h="439559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1.1.1.4.1.15.1</a:t>
                      </a:r>
                    </a:p>
                  </a:txBody>
                  <a:tcPr marL="54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latin typeface="+mn-lt"/>
                        </a:rPr>
                        <a:t>Народы</a:t>
                      </a:r>
                      <a:r>
                        <a:rPr lang="ru-RU" sz="1100" baseline="0" dirty="0" smtClean="0">
                          <a:latin typeface="+mn-lt"/>
                        </a:rPr>
                        <a:t> России: дорога дружбы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endParaRPr lang="ru-RU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Е. </a:t>
                      </a:r>
                      <a:r>
                        <a:rPr lang="ru-RU" sz="11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А.Найденова</a:t>
                      </a: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1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О.Н.Журавлева</a:t>
                      </a: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 под ред. </a:t>
                      </a:r>
                      <a:r>
                        <a:rPr lang="ru-RU" sz="11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В.А.Тишкова</a:t>
                      </a:r>
                      <a:endParaRPr lang="ru-RU" sz="11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950474"/>
                  </a:ext>
                </a:extLst>
              </a:tr>
              <a:tr h="40488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1.1.1.4.1.15.2</a:t>
                      </a:r>
                    </a:p>
                  </a:txBody>
                  <a:tcPr marL="54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latin typeface="+mn-lt"/>
                        </a:rPr>
                        <a:t>Народы России: дорога дружбы</a:t>
                      </a: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2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М.Ю.Мартынова</a:t>
                      </a: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1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О.Н.Журавлева</a:t>
                      </a: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 под редакцией </a:t>
                      </a:r>
                      <a:r>
                        <a:rPr lang="ru-RU" sz="11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В.А.Тишкова</a:t>
                      </a: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	</a:t>
                      </a: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522479"/>
                  </a:ext>
                </a:extLst>
              </a:tr>
              <a:tr h="439559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1.1.1.4.1.15.3</a:t>
                      </a:r>
                    </a:p>
                  </a:txBody>
                  <a:tcPr marL="54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latin typeface="+mn-lt"/>
                        </a:rPr>
                        <a:t>Народы России: дорога дружбы</a:t>
                      </a: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3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М.Ю.Мартынова</a:t>
                      </a: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1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О.Н.Журавлева</a:t>
                      </a: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 под редакцией Тишкова В.А. 	</a:t>
                      </a: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166395"/>
                  </a:ext>
                </a:extLst>
              </a:tr>
              <a:tr h="439559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1.1.1.4.1.15.4</a:t>
                      </a:r>
                    </a:p>
                  </a:txBody>
                  <a:tcPr marL="54000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latin typeface="+mn-lt"/>
                        </a:rPr>
                        <a:t>Народы России: дорога дружбы</a:t>
                      </a: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4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С.Н.Рудник</a:t>
                      </a: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1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В.И.Власенко</a:t>
                      </a: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  </a:t>
                      </a:r>
                      <a:r>
                        <a:rPr lang="ru-RU" sz="11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О.Н.Журавлева</a:t>
                      </a: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/под редакцией </a:t>
                      </a:r>
                      <a:r>
                        <a:rPr lang="ru-RU" sz="11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В.А.Тишкова</a:t>
                      </a: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	</a:t>
                      </a:r>
                    </a:p>
                  </a:txBody>
                  <a:tcPr marL="68580" marR="68580"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676107"/>
                  </a:ext>
                </a:extLst>
              </a:tr>
            </a:tbl>
          </a:graphicData>
        </a:graphic>
      </p:graphicFrame>
      <p:grpSp>
        <p:nvGrpSpPr>
          <p:cNvPr id="41" name="Группа 40"/>
          <p:cNvGrpSpPr/>
          <p:nvPr/>
        </p:nvGrpSpPr>
        <p:grpSpPr>
          <a:xfrm>
            <a:off x="335361" y="231397"/>
            <a:ext cx="1268960" cy="438775"/>
            <a:chOff x="254665" y="195486"/>
            <a:chExt cx="951720" cy="329081"/>
          </a:xfrm>
        </p:grpSpPr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7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8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60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</p:grp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79794" y="785444"/>
            <a:ext cx="1141683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1770318" y="97179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770318" y="212876"/>
            <a:ext cx="10488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НАРОДЫ РОССИИ: ДОРОГА ДРУЖБЫ (1-4) – </a:t>
            </a:r>
            <a:r>
              <a:rPr lang="ru-RU" sz="2000" b="1" dirty="0" smtClean="0">
                <a:solidFill>
                  <a:srgbClr val="FF6699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НОВИНКА ФПУ</a:t>
            </a:r>
            <a:endParaRPr lang="ru-RU" sz="2000" b="1" dirty="0">
              <a:solidFill>
                <a:srgbClr val="FF6699"/>
              </a:solidFill>
              <a:latin typeface="Calibri" pitchFamily="34" charset="0"/>
              <a:ea typeface="Open Sans Condensed" pitchFamily="34" charset="0"/>
              <a:cs typeface="Calibri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64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1819516" y="231397"/>
            <a:ext cx="9793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3399"/>
                </a:solidFill>
                <a:latin typeface="Calibri" panose="020F0502020204030204"/>
              </a:rPr>
              <a:t>ЕСТЕСТВОЗНАНИЕ. </a:t>
            </a:r>
            <a:r>
              <a:rPr lang="ru-RU" sz="2000" b="1" dirty="0" smtClean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АЗБУКА ЭКОЛОГИИ (1-4) (ЧИСТАЯ ПЛАНЕТА) – </a:t>
            </a:r>
            <a:r>
              <a:rPr lang="ru-RU" sz="2000" b="1" dirty="0" smtClean="0">
                <a:solidFill>
                  <a:srgbClr val="FF6699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НОВИНКА ФПУ</a:t>
            </a:r>
            <a:endParaRPr lang="ru-RU" sz="2000" b="1" dirty="0">
              <a:solidFill>
                <a:srgbClr val="FF6699"/>
              </a:solidFill>
              <a:latin typeface="Calibri" pitchFamily="34" charset="0"/>
              <a:ea typeface="Open Sans Condensed" pitchFamily="34" charset="0"/>
              <a:cs typeface="Calibri" pitchFamily="34" charset="0"/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692905"/>
              </p:ext>
            </p:extLst>
          </p:nvPr>
        </p:nvGraphicFramePr>
        <p:xfrm>
          <a:off x="662700" y="4377981"/>
          <a:ext cx="5256409" cy="167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9209">
                  <a:extLst>
                    <a:ext uri="{9D8B030D-6E8A-4147-A177-3AD203B41FA5}">
                      <a16:colId xmlns:a16="http://schemas.microsoft.com/office/drawing/2014/main" val="3669150609"/>
                    </a:ext>
                  </a:extLst>
                </a:gridCol>
                <a:gridCol w="1731107">
                  <a:extLst>
                    <a:ext uri="{9D8B030D-6E8A-4147-A177-3AD203B41FA5}">
                      <a16:colId xmlns:a16="http://schemas.microsoft.com/office/drawing/2014/main" val="892373509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753614388"/>
                    </a:ext>
                  </a:extLst>
                </a:gridCol>
                <a:gridCol w="1793143">
                  <a:extLst>
                    <a:ext uri="{9D8B030D-6E8A-4147-A177-3AD203B41FA5}">
                      <a16:colId xmlns:a16="http://schemas.microsoft.com/office/drawing/2014/main" val="2740690258"/>
                    </a:ext>
                  </a:extLst>
                </a:gridCol>
              </a:tblGrid>
              <a:tr h="289269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Open Sans" pitchFamily="34" charset="0"/>
                          <a:cs typeface="Open Sans" pitchFamily="34" charset="0"/>
                        </a:rPr>
                        <a:t>№ ФПУ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anchor="ctr">
                    <a:solidFill>
                      <a:srgbClr val="79BF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Open Sans" pitchFamily="34" charset="0"/>
                          <a:cs typeface="Open Sans" pitchFamily="34" charset="0"/>
                        </a:rPr>
                        <a:t>НАИМЕНОВАНИЕ УЧЕБНИКА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anchor="ctr">
                    <a:solidFill>
                      <a:srgbClr val="79BF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Open Sans" pitchFamily="34" charset="0"/>
                          <a:cs typeface="Open Sans" pitchFamily="34" charset="0"/>
                        </a:rPr>
                        <a:t>КЛАССЫ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anchor="ctr">
                    <a:solidFill>
                      <a:srgbClr val="79BF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Open Sans" pitchFamily="34" charset="0"/>
                          <a:cs typeface="Open Sans" pitchFamily="34" charset="0"/>
                        </a:rPr>
                        <a:t>АВТОРЫ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anchor="ctr">
                    <a:solidFill>
                      <a:srgbClr val="79B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632325"/>
                  </a:ext>
                </a:extLst>
              </a:tr>
              <a:tr h="318857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1.1.1.4.2.1.1</a:t>
                      </a:r>
                    </a:p>
                  </a:txBody>
                  <a:tcPr marL="54000" marR="9525" marT="9525" marB="0" anchor="ctr">
                    <a:solidFill>
                      <a:srgbClr val="E6F0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Азбука экологии</a:t>
                      </a:r>
                      <a:endParaRPr lang="ru-RU" sz="11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2000" anchor="ctr">
                    <a:solidFill>
                      <a:srgbClr val="E6F0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1</a:t>
                      </a:r>
                      <a:endParaRPr lang="ru-RU" sz="11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92000" anchor="ctr">
                    <a:solidFill>
                      <a:srgbClr val="E6F0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Т.В.Шпотова</a:t>
                      </a:r>
                      <a:endParaRPr lang="ru-RU" sz="11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2000" anchor="ctr">
                    <a:solidFill>
                      <a:srgbClr val="E6F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950474"/>
                  </a:ext>
                </a:extLst>
              </a:tr>
              <a:tr h="318857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1.1.1.4.2.1.2</a:t>
                      </a:r>
                    </a:p>
                  </a:txBody>
                  <a:tcPr marL="54000" marR="9525" marT="9525" marB="0" anchor="ctr">
                    <a:solidFill>
                      <a:srgbClr val="E6F0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Азбука экологии</a:t>
                      </a:r>
                      <a:endParaRPr lang="ru-RU" sz="11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2000" anchor="ctr">
                    <a:solidFill>
                      <a:srgbClr val="E6F0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2</a:t>
                      </a:r>
                      <a:endParaRPr lang="ru-RU" sz="11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92000" anchor="ctr">
                    <a:solidFill>
                      <a:srgbClr val="E6F0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Т.В.Шпотова</a:t>
                      </a:r>
                      <a:endParaRPr lang="ru-RU" sz="11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2000" anchor="ctr">
                    <a:solidFill>
                      <a:srgbClr val="E6F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505153"/>
                  </a:ext>
                </a:extLst>
              </a:tr>
              <a:tr h="318857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1.1.1.4.2.1.3</a:t>
                      </a:r>
                    </a:p>
                  </a:txBody>
                  <a:tcPr marL="54000" marR="9525" marT="9525" marB="0" anchor="ctr">
                    <a:solidFill>
                      <a:srgbClr val="E6F0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Азбука экологии</a:t>
                      </a:r>
                      <a:endParaRPr lang="ru-RU" sz="11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2000" anchor="ctr">
                    <a:solidFill>
                      <a:srgbClr val="E6F0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3</a:t>
                      </a:r>
                      <a:endParaRPr lang="ru-RU" sz="11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92000" anchor="ctr">
                    <a:solidFill>
                      <a:srgbClr val="E6F0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Т.В.Шпотова</a:t>
                      </a:r>
                      <a:endParaRPr lang="ru-RU" sz="11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2000" anchor="ctr">
                    <a:solidFill>
                      <a:srgbClr val="E6F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069825"/>
                  </a:ext>
                </a:extLst>
              </a:tr>
              <a:tr h="318857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1.1.1.4.2.1.4</a:t>
                      </a:r>
                    </a:p>
                  </a:txBody>
                  <a:tcPr marL="54000" marR="9525" marT="9525" marB="0" anchor="ctr">
                    <a:solidFill>
                      <a:srgbClr val="E6F0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Азбука экологии</a:t>
                      </a:r>
                      <a:endParaRPr lang="ru-RU" sz="11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2000" anchor="ctr">
                    <a:solidFill>
                      <a:srgbClr val="E6F0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4</a:t>
                      </a:r>
                      <a:endParaRPr lang="ru-RU" sz="11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92000" anchor="ctr">
                    <a:solidFill>
                      <a:srgbClr val="E6F0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Т.В.Шпотова</a:t>
                      </a: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1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И.Г.Харитонова</a:t>
                      </a:r>
                      <a:endParaRPr lang="ru-RU" sz="11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2000" anchor="ctr">
                    <a:solidFill>
                      <a:srgbClr val="E6F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7324"/>
                  </a:ext>
                </a:extLst>
              </a:tr>
            </a:tbl>
          </a:graphicData>
        </a:graphic>
      </p:graphicFrame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"/>
          <a:srcRect l="26330" t="20000" r="45064" b="11965"/>
          <a:stretch/>
        </p:blipFill>
        <p:spPr>
          <a:xfrm>
            <a:off x="9781300" y="3647142"/>
            <a:ext cx="1719664" cy="2300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797" y="3647143"/>
            <a:ext cx="1697838" cy="2300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612" y="1225048"/>
            <a:ext cx="1689357" cy="2295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189" y="1238272"/>
            <a:ext cx="1706446" cy="2290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63EFA30-CEAE-C044-9C91-3990C6750E36}"/>
              </a:ext>
            </a:extLst>
          </p:cNvPr>
          <p:cNvSpPr txBox="1"/>
          <p:nvPr/>
        </p:nvSpPr>
        <p:spPr>
          <a:xfrm>
            <a:off x="662700" y="1413197"/>
            <a:ext cx="5877414" cy="22339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285744" indent="-285744">
              <a:spcAft>
                <a:spcPts val="1200"/>
              </a:spcAft>
              <a:buClr>
                <a:srgbClr val="0073B8"/>
              </a:buClr>
              <a:buSzPct val="66000"/>
              <a:buFont typeface="Franklin Gothic Book" pitchFamily="34" charset="0"/>
              <a:buChar char="►"/>
              <a:defRPr sz="1200">
                <a:ea typeface="Open Sans" pitchFamily="34" charset="0"/>
                <a:cs typeface="Open Sans" pitchFamily="34" charset="0"/>
              </a:defRPr>
            </a:lvl1pPr>
            <a:lvl3pPr marL="742938" lvl="2" indent="-285750">
              <a:spcAft>
                <a:spcPts val="1200"/>
              </a:spcAft>
              <a:buClr>
                <a:srgbClr val="0073B8"/>
              </a:buClr>
              <a:buSzPct val="66000"/>
              <a:buFont typeface="Wingdings" panose="05000000000000000000" pitchFamily="2" charset="2"/>
              <a:buChar char="§"/>
              <a:defRPr sz="1200">
                <a:ea typeface="Open Sans" pitchFamily="34" charset="0"/>
                <a:cs typeface="Open Sans" pitchFamily="34" charset="0"/>
              </a:defRPr>
            </a:lvl3pPr>
          </a:lstStyle>
          <a:p>
            <a:r>
              <a:rPr lang="ru-RU" dirty="0"/>
              <a:t>Знакомит с основными экологическими понятиями</a:t>
            </a:r>
          </a:p>
          <a:p>
            <a:r>
              <a:rPr lang="ru-RU" dirty="0"/>
              <a:t>Воспитывает чувства ответственности за свои действия в природе</a:t>
            </a:r>
          </a:p>
          <a:p>
            <a:r>
              <a:rPr lang="ru-RU" dirty="0"/>
              <a:t>Развивает умение находить в окружающем мире локальные проявления глобальных экологических проблем</a:t>
            </a:r>
          </a:p>
          <a:p>
            <a:r>
              <a:rPr lang="ru-RU" dirty="0"/>
              <a:t>Направлен на формирование у детей эмоционально-положительного отношения к природе и навыков поведения в ней </a:t>
            </a:r>
            <a:endParaRPr lang="ru-RU" dirty="0" smtClean="0"/>
          </a:p>
          <a:p>
            <a:pPr defTabSz="914354">
              <a:spcBef>
                <a:spcPts val="1067"/>
              </a:spcBef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Курс может быть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использован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 урочной и внеурочной деятельности с любым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УМК по окружающему миру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(1 час в неделю)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335361" y="231397"/>
            <a:ext cx="1268960" cy="438775"/>
            <a:chOff x="254665" y="195486"/>
            <a:chExt cx="951720" cy="329081"/>
          </a:xfrm>
        </p:grpSpPr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54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55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56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57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59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60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62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63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64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</p:grp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79794" y="785444"/>
            <a:ext cx="1141683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1770318" y="97179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57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Прямая соединительная линия 70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" name="Прямоугольник 531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75905" y="100550"/>
            <a:ext cx="9600075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33" dirty="0" smtClean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 </a:t>
            </a:r>
            <a:endParaRPr lang="ru-RU" sz="2133" dirty="0">
              <a:solidFill>
                <a:srgbClr val="2D2B8D"/>
              </a:solidFill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814631" y="136993"/>
            <a:ext cx="96000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3399"/>
                </a:solidFill>
                <a:latin typeface="Calibri" panose="020F0502020204030204"/>
              </a:rPr>
              <a:t>«Эффективная начальная школа»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32788" y="760692"/>
            <a:ext cx="3314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  <a:ea typeface="Open Sans Condensed" pitchFamily="34" charset="0"/>
                <a:cs typeface="Open Sans Condensed" pitchFamily="34" charset="0"/>
              </a:rPr>
              <a:t>Первый год </a:t>
            </a:r>
            <a:r>
              <a:rPr lang="ru-RU" sz="1600" b="1" dirty="0" smtClean="0">
                <a:solidFill>
                  <a:srgbClr val="00B050"/>
                </a:solidFill>
                <a:ea typeface="Open Sans Condensed" pitchFamily="34" charset="0"/>
                <a:cs typeface="Open Sans Condensed" pitchFamily="34" charset="0"/>
              </a:rPr>
              <a:t>обучения</a:t>
            </a:r>
          </a:p>
          <a:p>
            <a:pPr algn="ctr"/>
            <a:r>
              <a:rPr lang="ru-RU" sz="16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=</a:t>
            </a:r>
          </a:p>
          <a:p>
            <a:pPr algn="ctr"/>
            <a:r>
              <a:rPr lang="ru-RU" sz="1600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программа </a:t>
            </a:r>
            <a:r>
              <a:rPr lang="ru-RU" sz="16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обучения 1 и 2 классов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441" y="1882007"/>
            <a:ext cx="1297593" cy="1734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884" y="1882007"/>
            <a:ext cx="1277906" cy="1708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800" y="1882007"/>
            <a:ext cx="1272824" cy="1701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549" y="3731885"/>
            <a:ext cx="1274969" cy="1704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216" y="3740192"/>
            <a:ext cx="1268756" cy="1696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Группа 24"/>
          <p:cNvGrpSpPr/>
          <p:nvPr/>
        </p:nvGrpSpPr>
        <p:grpSpPr>
          <a:xfrm>
            <a:off x="335361" y="231397"/>
            <a:ext cx="1268960" cy="438775"/>
            <a:chOff x="254665" y="195486"/>
            <a:chExt cx="951720" cy="329081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8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</p:grpSp>
      <p:sp>
        <p:nvSpPr>
          <p:cNvPr id="58" name="Прямоугольник 57"/>
          <p:cNvSpPr/>
          <p:nvPr/>
        </p:nvSpPr>
        <p:spPr>
          <a:xfrm>
            <a:off x="3158842" y="2161113"/>
            <a:ext cx="2221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Основа комплекта – </a:t>
            </a:r>
          </a:p>
          <a:p>
            <a:r>
              <a:rPr lang="ru-RU" sz="1200" b="1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УМК «Школа России».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442933" y="3797328"/>
            <a:ext cx="25535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Для детей с </a:t>
            </a:r>
            <a:r>
              <a:rPr lang="ru-RU" sz="1200" b="1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высокой учебной мотивацией и высоким уровнем готовности</a:t>
            </a:r>
            <a:r>
              <a:rPr lang="ru-RU" sz="12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 к обучению в школе.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83047" y="2196839"/>
            <a:ext cx="213566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20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defRPr>
            </a:lvl1pPr>
          </a:lstStyle>
          <a:p>
            <a:r>
              <a:rPr lang="ru-RU" b="1" dirty="0"/>
              <a:t>Реализация ускоренного обучения </a:t>
            </a:r>
            <a:r>
              <a:rPr lang="ru-RU" dirty="0"/>
              <a:t>в начальной школе (1-3).</a:t>
            </a:r>
          </a:p>
        </p:txBody>
      </p:sp>
      <p:pic>
        <p:nvPicPr>
          <p:cNvPr id="62" name="Рисунок 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42" y="1655693"/>
            <a:ext cx="467323" cy="44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0829" y="3269007"/>
            <a:ext cx="589382" cy="446019"/>
          </a:xfrm>
          <a:prstGeom prst="rect">
            <a:avLst/>
          </a:prstGeom>
        </p:spPr>
      </p:pic>
      <p:sp>
        <p:nvSpPr>
          <p:cNvPr id="65" name="Прямоугольник 64"/>
          <p:cNvSpPr/>
          <p:nvPr/>
        </p:nvSpPr>
        <p:spPr>
          <a:xfrm>
            <a:off x="713401" y="927685"/>
            <a:ext cx="60124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ОБЕСПЕЧЕНИЕ УСЛОВИЙ ДЛЯ РАЗВИТИЯ И ОБУЧЕНИЯ ДЕТЕЙ </a:t>
            </a:r>
          </a:p>
          <a:p>
            <a:pPr algn="ctr"/>
            <a:r>
              <a:rPr lang="ru-RU" sz="1400" b="1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С ВЫСОКИМ УРОВНЕМ РАЗВИТИЯ ПАРАМЕТРОВ ДОШКОЛЬНОЙ ЗРЕЛОСТИ</a:t>
            </a:r>
            <a:endParaRPr lang="ru-RU" sz="1400" b="1" dirty="0">
              <a:solidFill>
                <a:srgbClr val="2D2B8D"/>
              </a:solidFill>
              <a:ea typeface="Open Sans Condensed" pitchFamily="34" charset="0"/>
              <a:cs typeface="Open Sans Condensed" pitchFamily="34" charset="0"/>
            </a:endParaRP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4174" y="1728497"/>
            <a:ext cx="473963" cy="370492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445404" y="5020975"/>
            <a:ext cx="10868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>
                <a:solidFill>
                  <a:srgbClr val="002060"/>
                </a:solidFill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ru-RU" sz="1600" b="1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В первый год обучения </a:t>
            </a:r>
            <a:r>
              <a:rPr lang="ru-RU" sz="1600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–</a:t>
            </a:r>
            <a:r>
              <a:rPr lang="ru-RU" sz="16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 </a:t>
            </a:r>
            <a:r>
              <a:rPr lang="ru-RU" sz="1600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ускоренное прохождение программы </a:t>
            </a:r>
            <a:r>
              <a:rPr lang="ru-RU" sz="16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за 1-2 классы.</a:t>
            </a:r>
          </a:p>
          <a:p>
            <a:pPr algn="l"/>
            <a:r>
              <a:rPr lang="ru-RU" sz="1600" b="1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Второй год обучения </a:t>
            </a:r>
            <a:r>
              <a:rPr lang="ru-RU" sz="16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– переход на учебники для 3 класса «обычного» комплекта.</a:t>
            </a:r>
          </a:p>
          <a:p>
            <a:pPr algn="l"/>
            <a:r>
              <a:rPr lang="ru-RU" sz="1600" b="1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Третий год обучения </a:t>
            </a:r>
            <a:r>
              <a:rPr lang="ru-RU" sz="1600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– продолжение обучения по учебникам для 4 класса «обычного» комплекта.</a:t>
            </a:r>
          </a:p>
        </p:txBody>
      </p:sp>
    </p:spTree>
    <p:extLst>
      <p:ext uri="{BB962C8B-B14F-4D97-AF65-F5344CB8AC3E}">
        <p14:creationId xmlns:p14="http://schemas.microsoft.com/office/powerpoint/2010/main" val="336624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Группа 51"/>
          <p:cNvGrpSpPr/>
          <p:nvPr/>
        </p:nvGrpSpPr>
        <p:grpSpPr>
          <a:xfrm>
            <a:off x="240697" y="194747"/>
            <a:ext cx="1268960" cy="438775"/>
            <a:chOff x="254665" y="195486"/>
            <a:chExt cx="951720" cy="329081"/>
          </a:xfrm>
        </p:grpSpPr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2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5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6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ru-RU" sz="2400" dirty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68" name="Прямая соединительная линия 67"/>
          <p:cNvCxnSpPr/>
          <p:nvPr/>
        </p:nvCxnSpPr>
        <p:spPr>
          <a:xfrm>
            <a:off x="1753355" y="197058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1806646" y="279950"/>
            <a:ext cx="10029387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sz="2000" b="1" dirty="0" smtClean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УЧЕБНЫЕ ПОСОБИЯ ДЛЯ РЕАЛИЗАЦИИ ВНЕУРОЧНОЙ ДЕЯТЕЛЬНОСТИ</a:t>
            </a:r>
            <a:endParaRPr lang="ru-RU" sz="2000" b="1" dirty="0">
              <a:solidFill>
                <a:srgbClr val="2D2B8D"/>
              </a:solidFill>
              <a:latin typeface="Calibri" pitchFamily="34" charset="0"/>
              <a:ea typeface="Open Sans Condensed" pitchFamily="34" charset="0"/>
              <a:cs typeface="Calibri" pitchFamily="34" charset="0"/>
            </a:endParaRPr>
          </a:p>
        </p:txBody>
      </p:sp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880782"/>
              </p:ext>
            </p:extLst>
          </p:nvPr>
        </p:nvGraphicFramePr>
        <p:xfrm>
          <a:off x="137989" y="1070794"/>
          <a:ext cx="7399323" cy="4914836"/>
        </p:xfrm>
        <a:graphic>
          <a:graphicData uri="http://schemas.openxmlformats.org/drawingml/2006/table">
            <a:tbl>
              <a:tblPr/>
              <a:tblGrid>
                <a:gridCol w="1818751">
                  <a:extLst>
                    <a:ext uri="{9D8B030D-6E8A-4147-A177-3AD203B41FA5}">
                      <a16:colId xmlns:a16="http://schemas.microsoft.com/office/drawing/2014/main" val="405908439"/>
                    </a:ext>
                  </a:extLst>
                </a:gridCol>
                <a:gridCol w="5580572">
                  <a:extLst>
                    <a:ext uri="{9D8B030D-6E8A-4147-A177-3AD203B41FA5}">
                      <a16:colId xmlns:a16="http://schemas.microsoft.com/office/drawing/2014/main" val="152928745"/>
                    </a:ext>
                  </a:extLst>
                </a:gridCol>
              </a:tblGrid>
              <a:tr h="350249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ru-RU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НАПРАВЛЕНИЯ</a:t>
                      </a:r>
                      <a:r>
                        <a:rPr lang="ru-RU" sz="1200" b="1" i="0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 </a:t>
                      </a:r>
                      <a:endParaRPr lang="ru-RU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108000" marR="10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9BF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ru-RU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АВТОР/НАЗВАНИЕ</a:t>
                      </a:r>
                      <a:r>
                        <a:rPr lang="ru-RU" sz="1200" b="1" i="0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 КУРСА ВНЕУРОЧНОЙ ДЕЯТЕЛЬНОСТИ </a:t>
                      </a:r>
                      <a:endParaRPr lang="ru-RU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108000" marR="10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9B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91618"/>
                  </a:ext>
                </a:extLst>
              </a:tr>
              <a:tr h="344623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Общеинтеллектуальное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108000" marR="10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kern="12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М.К.Антошин</a:t>
                      </a:r>
                      <a:r>
                        <a:rPr lang="ru-RU" sz="12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 </a:t>
                      </a:r>
                      <a:r>
                        <a:rPr lang="ru-RU" sz="1200" b="1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Грамотный читатель. Обучение смысловому чтению (1–4)</a:t>
                      </a:r>
                      <a:endParaRPr lang="ru-RU" sz="800" b="1" i="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Т.А.Ладыженская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ru-RU" sz="1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Н.В.Ладыженская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ru-RU" sz="1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Р.И.Никольская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ru-RU" sz="1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Г.И.Сорокина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200" b="1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Детская риторика в рассказах</a:t>
                      </a:r>
                      <a:r>
                        <a:rPr lang="ru-RU" sz="1200" b="1" i="0" u="none" strike="noStrike" cap="non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 и картинках (1-4)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Л.В.Петленко, </a:t>
                      </a:r>
                      <a:r>
                        <a:rPr lang="ru-RU" sz="1200" b="0" kern="12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В.Ю.Романова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 </a:t>
                      </a:r>
                      <a:r>
                        <a:rPr lang="ru-RU" sz="1200" b="1" i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Русский язык.</a:t>
                      </a:r>
                      <a:r>
                        <a:rPr lang="en-US" sz="1200" b="1" i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 </a:t>
                      </a:r>
                      <a:r>
                        <a:rPr lang="ru-RU" sz="1200" b="1" i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Познавательные истории с заданиями</a:t>
                      </a:r>
                      <a:endParaRPr lang="ru-RU" sz="800" b="1" i="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kern="12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С.И.Волкова</a:t>
                      </a:r>
                      <a:r>
                        <a:rPr lang="ru-RU" sz="12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 </a:t>
                      </a:r>
                      <a:r>
                        <a:rPr lang="ru-RU" sz="1200" b="1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Геометрия вокруг нас (1–4)</a:t>
                      </a:r>
                      <a:endParaRPr lang="ru-RU" sz="800" b="1" i="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kern="12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Ю.И.Глаголева</a:t>
                      </a:r>
                      <a:r>
                        <a:rPr lang="ru-RU" sz="12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  </a:t>
                      </a:r>
                      <a:r>
                        <a:rPr lang="ru-RU" sz="1200" b="1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Развитие математических способностей (1–4)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Е.Э.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Кочурова  </a:t>
                      </a:r>
                      <a:r>
                        <a:rPr lang="ru-RU" sz="1200" b="1" i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Занимательная математика (1-4)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Н.Г.Калашникова </a:t>
                      </a:r>
                      <a:r>
                        <a:rPr lang="ru-RU" sz="1200" b="0" i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и др. </a:t>
                      </a:r>
                      <a:r>
                        <a:rPr lang="ru-RU" sz="1200" b="1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Секреты финансовой грамоты (2-4)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kern="12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О.Н.Журавлева</a:t>
                      </a:r>
                      <a:r>
                        <a:rPr lang="ru-RU" sz="12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, С.В. Александрова. </a:t>
                      </a:r>
                      <a:r>
                        <a:rPr lang="ru-RU" sz="1200" b="1" i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Моя конституция (1-4)</a:t>
                      </a:r>
                      <a:endParaRPr lang="ru-RU" sz="800" b="1" i="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kern="12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Н.Н.Дорохина</a:t>
                      </a:r>
                      <a:r>
                        <a:rPr lang="ru-RU" sz="12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, </a:t>
                      </a:r>
                      <a:r>
                        <a:rPr lang="ru-RU" sz="1200" b="0" i="0" u="none" kern="12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О.А.Паршина</a:t>
                      </a:r>
                      <a:r>
                        <a:rPr lang="ru-RU" sz="12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 </a:t>
                      </a:r>
                      <a:r>
                        <a:rPr lang="ru-RU" sz="1200" b="1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Опыты и эксперименты в начальной школе (1-2)</a:t>
                      </a:r>
                      <a:endParaRPr lang="ru-RU" sz="800" b="1" i="0" u="none" strike="noStrike" kern="1200" cap="none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И.К.Лапина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ru-RU" sz="1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В.Г.Сурдин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200" b="1" i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Школа юного астронома (3-4)</a:t>
                      </a:r>
                      <a:endParaRPr lang="ru-RU" sz="800" b="1" i="0" u="none" kern="12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Т.А.</a:t>
                      </a:r>
                      <a:r>
                        <a:rPr lang="ru-RU" sz="1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Корнева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ru-RU" sz="12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О.А.Корнев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200" b="1" i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Проектная мастерская (1)</a:t>
                      </a:r>
                    </a:p>
                  </a:txBody>
                  <a:tcPr marL="108000" marR="10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5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0374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Общекультурное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108000" marR="10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И.Ю.Алексашина, </a:t>
                      </a:r>
                      <a:r>
                        <a:rPr lang="ru-RU" sz="1200" b="0" i="0" u="none" kern="12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О.И.Лагутенко</a:t>
                      </a:r>
                      <a:r>
                        <a:rPr lang="ru-RU" sz="12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 </a:t>
                      </a:r>
                      <a:r>
                        <a:rPr lang="ru-RU" sz="1200" b="1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Что мы знаем про то, что нас окружает? </a:t>
                      </a:r>
                      <a:r>
                        <a:rPr lang="ru-RU" sz="12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Тетрадь-практикум. В 2 ч. (1-4)</a:t>
                      </a:r>
                    </a:p>
                  </a:txBody>
                  <a:tcPr marL="108000" marR="10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5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314606"/>
                  </a:ext>
                </a:extLst>
              </a:tr>
              <a:tr h="44978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Спортивно­-оздоровительное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Open Sans" pitchFamily="34" charset="0"/>
                        <a:cs typeface="Open Sans" pitchFamily="34" charset="0"/>
                      </a:endParaRPr>
                    </a:p>
                  </a:txBody>
                  <a:tcPr marL="108000" marR="10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B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Под ред. </a:t>
                      </a:r>
                      <a:r>
                        <a:rPr lang="ru-RU" sz="1200" b="0" kern="12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Г.Г.Онищенко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Open Sans" pitchFamily="34" charset="0"/>
                          <a:cs typeface="Open Sans" pitchFamily="34" charset="0"/>
                        </a:rPr>
                        <a:t>Здорово быть здоровым</a:t>
                      </a:r>
                    </a:p>
                  </a:txBody>
                  <a:tcPr marL="108000" marR="108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5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073343"/>
                  </a:ext>
                </a:extLst>
              </a:tr>
            </a:tbl>
          </a:graphicData>
        </a:graphic>
      </p:graphicFrame>
      <p:pic>
        <p:nvPicPr>
          <p:cNvPr id="34" name="Picture 2" descr="C:\Users\MRomanova\AppData\Local\Microsoft\Windows\Temporary Internet Files\Content.Outlook\1ALXYQT3\Cov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8673" y="2872931"/>
            <a:ext cx="1332009" cy="1697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606" y="1084083"/>
            <a:ext cx="1334076" cy="1666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972" y="2864448"/>
            <a:ext cx="1340211" cy="1709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9" name="Группа 38"/>
          <p:cNvGrpSpPr/>
          <p:nvPr/>
        </p:nvGrpSpPr>
        <p:grpSpPr>
          <a:xfrm>
            <a:off x="7713970" y="1089915"/>
            <a:ext cx="4125721" cy="5291457"/>
            <a:chOff x="8293007" y="2485967"/>
            <a:chExt cx="2178971" cy="2352298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93007" y="4067676"/>
              <a:ext cx="708210" cy="7705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3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71" t="11105" r="29883" b="6661"/>
            <a:stretch/>
          </p:blipFill>
          <p:spPr bwMode="auto">
            <a:xfrm>
              <a:off x="9794383" y="2485967"/>
              <a:ext cx="672824" cy="7380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6607" y="3274831"/>
              <a:ext cx="685371" cy="7446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47" name="Picture 4" descr="Изображение Грамотный читатель. Обучение смысловому чтению.  1-2 классы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265" y="1055981"/>
            <a:ext cx="1350351" cy="1694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MRomanova\AppData\Local\Microsoft\Windows\Temporary Internet Files\Content.Outlook\1ALXYQT3\Cover Opit--Eksperiment 1-2 kl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2312" y="4648450"/>
            <a:ext cx="1328096" cy="1732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78" name="Picture 2" descr="Изображение Детская риторика в рассказах и рисунках. 3 класс. В 2 ч. Ч. 1 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673" y="4648450"/>
            <a:ext cx="1332006" cy="1732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79794" y="840036"/>
            <a:ext cx="1141683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Рисунок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174" y="3857624"/>
            <a:ext cx="564200" cy="202323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374" y="4126622"/>
            <a:ext cx="564200" cy="202323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46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C:\Users\MRomanova\AppData\Local\Microsoft\Windows\Temporary Internet Files\Content.Outlook\1ALXYQT3\Cover Opit--Eksperiment 1-2 k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036" y="1406996"/>
            <a:ext cx="2576522" cy="339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па 29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2" name="Прямая соединительная линия 61"/>
          <p:cNvCxnSpPr/>
          <p:nvPr/>
        </p:nvCxnSpPr>
        <p:spPr>
          <a:xfrm>
            <a:off x="1753355" y="197058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3870512" y="1959958"/>
            <a:ext cx="7684311" cy="1355313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200"/>
              </a:spcAft>
              <a:buClr>
                <a:srgbClr val="0073B8"/>
              </a:buClr>
              <a:buSzPct val="66000"/>
              <a:defRPr/>
            </a:pPr>
            <a:endParaRPr lang="ru-RU" sz="1200" dirty="0">
              <a:solidFill>
                <a:schemeClr val="tx1"/>
              </a:solidFill>
            </a:endParaRPr>
          </a:p>
          <a:p>
            <a:pPr marL="285744" indent="-285744">
              <a:spcAft>
                <a:spcPts val="1200"/>
              </a:spcAft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200" dirty="0">
                <a:solidFill>
                  <a:schemeClr val="tx1"/>
                </a:solidFill>
              </a:rPr>
              <a:t>В результате работы с </a:t>
            </a:r>
            <a:r>
              <a:rPr lang="ru-RU" sz="1200" dirty="0" smtClean="0">
                <a:solidFill>
                  <a:schemeClr val="tx1"/>
                </a:solidFill>
              </a:rPr>
              <a:t>книгой учащиеся </a:t>
            </a:r>
            <a:r>
              <a:rPr lang="ru-RU" sz="1200" dirty="0">
                <a:solidFill>
                  <a:schemeClr val="tx1"/>
                </a:solidFill>
              </a:rPr>
              <a:t>будут учиться добывать знания самостоятельно, видеть необычное в привычных предметах и явлениях, научно объяснять явления, понимать особенности естественнонаучного исследования, использовать выводы, полученные в ходе опытов и экспериментов</a:t>
            </a:r>
          </a:p>
          <a:p>
            <a:pPr marL="285744" indent="-285744">
              <a:spcAft>
                <a:spcPts val="1200"/>
              </a:spcAft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endParaRPr lang="ru-RU" sz="1200" dirty="0">
              <a:solidFill>
                <a:schemeClr val="tx1"/>
              </a:solidFill>
            </a:endParaRPr>
          </a:p>
          <a:p>
            <a:pPr marL="285744" indent="-285744">
              <a:spcAft>
                <a:spcPts val="1200"/>
              </a:spcAft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200" dirty="0">
                <a:solidFill>
                  <a:schemeClr val="tx1"/>
                </a:solidFill>
              </a:rPr>
              <a:t>Все необходимые для проведения опытов инструменты и материалы соответствуют  материально-техническим условиям реализации основной образовательной программы начального общего образования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18197" y="300085"/>
            <a:ext cx="9995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0073B8"/>
              </a:buClr>
              <a:buSzPct val="66000"/>
              <a:defRPr/>
            </a:pPr>
            <a:r>
              <a:rPr lang="ru-RU" sz="2000" b="1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Формирование </a:t>
            </a:r>
            <a:r>
              <a:rPr lang="ru-RU" sz="2000" b="1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основ естественно-научной функциональной </a:t>
            </a:r>
            <a:r>
              <a:rPr lang="ru-RU" sz="2000" b="1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грамотности</a:t>
            </a:r>
            <a:endParaRPr lang="ru-RU" sz="2000" b="1" dirty="0">
              <a:solidFill>
                <a:srgbClr val="2D2B8D"/>
              </a:solidFill>
              <a:ea typeface="Open Sans Condensed" pitchFamily="34" charset="0"/>
              <a:cs typeface="Open Sans Condensed" pitchFamily="34" charset="0"/>
            </a:endParaRP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137987" y="839222"/>
            <a:ext cx="1141683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6" descr="http://qrcoder.ru/code/?https%3A%2F%2Fshop.prosv.ru%2Fkatalog%23%2Forderby%3D5%26sFilters%3D4%212304%3B13%2117879%3B&amp;8&amp;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330" y="5581439"/>
            <a:ext cx="958493" cy="95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9804242" y="5948979"/>
            <a:ext cx="1873257" cy="326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Clr>
                <a:srgbClr val="0070C0"/>
              </a:buClr>
              <a:buSzPct val="100000"/>
              <a:tabLst>
                <a:tab pos="457200" algn="l"/>
              </a:tabLst>
              <a:defRPr/>
            </a:pPr>
            <a:r>
              <a:rPr lang="ru-RU" sz="1600" dirty="0" smtClean="0">
                <a:ea typeface="Open Sans Light" panose="020B0306030504020204" pitchFamily="34" charset="0"/>
                <a:cs typeface="Open Sans Light" panose="020B0306030504020204" pitchFamily="34" charset="0"/>
                <a:hlinkClick r:id="rId4"/>
              </a:rPr>
              <a:t>Купить</a:t>
            </a:r>
            <a:r>
              <a:rPr lang="ru-RU" sz="1600" dirty="0" smtClean="0">
                <a:ea typeface="Open Sans Light" panose="020B0306030504020204" pitchFamily="34" charset="0"/>
                <a:cs typeface="Open Sans Light" panose="020B0306030504020204" pitchFamily="34" charset="0"/>
              </a:rPr>
              <a:t>:</a:t>
            </a:r>
            <a:endParaRPr lang="ru-RU" sz="16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32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94532" y="6068916"/>
            <a:ext cx="432048" cy="44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322" y="1011007"/>
            <a:ext cx="2047861" cy="734366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62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па 29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2" name="Прямая соединительная линия 61"/>
          <p:cNvCxnSpPr/>
          <p:nvPr/>
        </p:nvCxnSpPr>
        <p:spPr>
          <a:xfrm>
            <a:off x="1753355" y="206583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3848101" y="2334196"/>
            <a:ext cx="7026120" cy="1355313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44" indent="-285744">
              <a:spcAft>
                <a:spcPts val="1200"/>
              </a:spcAft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200" dirty="0">
                <a:solidFill>
                  <a:schemeClr val="tx1"/>
                </a:solidFill>
              </a:rPr>
              <a:t>Пособие наглядно расскажет младшим школьникам об основном законе нашей страны и раскроет на примерах важность внесенных поправок в 2020 году</a:t>
            </a:r>
          </a:p>
          <a:p>
            <a:pPr marL="285744" indent="-285744">
              <a:spcAft>
                <a:spcPts val="1200"/>
              </a:spcAft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endParaRPr lang="ru-RU" sz="1200" dirty="0">
              <a:solidFill>
                <a:schemeClr val="tx1"/>
              </a:solidFill>
            </a:endParaRPr>
          </a:p>
          <a:p>
            <a:pPr marL="285744" indent="-285744">
              <a:spcAft>
                <a:spcPts val="1200"/>
              </a:spcAft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200" dirty="0">
                <a:solidFill>
                  <a:schemeClr val="tx1"/>
                </a:solidFill>
              </a:rPr>
              <a:t>Богатый иллюстративный материал, интересные вопросы и задания способствуют формированию интереса к изучаемому материалу, осознанию учащимися начальных классов социальной роли граждан нашей </a:t>
            </a:r>
            <a:r>
              <a:rPr lang="ru-RU" sz="1200" dirty="0" smtClean="0">
                <a:solidFill>
                  <a:schemeClr val="tx1"/>
                </a:solidFill>
              </a:rPr>
              <a:t>страны</a:t>
            </a:r>
          </a:p>
          <a:p>
            <a:pPr marL="285744" indent="-285744">
              <a:spcAft>
                <a:spcPts val="1200"/>
              </a:spcAft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endParaRPr lang="ru-RU" sz="1200" dirty="0">
              <a:solidFill>
                <a:schemeClr val="tx1"/>
              </a:solidFill>
            </a:endParaRPr>
          </a:p>
          <a:p>
            <a:pPr marL="285744" indent="-285744">
              <a:spcAft>
                <a:spcPts val="1200"/>
              </a:spcAft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r>
              <a:rPr lang="ru-RU" sz="1200" dirty="0">
                <a:solidFill>
                  <a:schemeClr val="tx1"/>
                </a:solidFill>
              </a:rPr>
              <a:t>Может быть использовано  внеурочной деятельности (1 час в </a:t>
            </a:r>
            <a:r>
              <a:rPr lang="ru-RU" sz="1200" dirty="0" err="1">
                <a:solidFill>
                  <a:schemeClr val="tx1"/>
                </a:solidFill>
              </a:rPr>
              <a:t>нед</a:t>
            </a:r>
            <a:r>
              <a:rPr lang="ru-RU" sz="1200" dirty="0">
                <a:solidFill>
                  <a:schemeClr val="tx1"/>
                </a:solidFill>
              </a:rPr>
              <a:t>.) и как дополнительный материал для уроков «Окружающий мир»</a:t>
            </a:r>
          </a:p>
          <a:p>
            <a:pPr marL="285744" indent="-285744">
              <a:spcAft>
                <a:spcPts val="1200"/>
              </a:spcAft>
              <a:buClr>
                <a:srgbClr val="0073B8"/>
              </a:buClr>
              <a:buSzPct val="66000"/>
              <a:buFont typeface="Franklin Gothic Book" pitchFamily="34" charset="0"/>
              <a:buChar char="►"/>
              <a:defRPr/>
            </a:pP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73320" y="352674"/>
            <a:ext cx="9439464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sz="2000" b="1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Изучение Конституции РФ в школе - основа патриотического воспитания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41" y="1380447"/>
            <a:ext cx="2476204" cy="3233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137987" y="839222"/>
            <a:ext cx="1141683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6" descr="http://qrcoder.ru/code/?https%3A%2F%2Fshop.prosv.ru%2Fkatalog%23%2Forderby%3D5%26sFilters%3D4%212304%3B13%2117879%3B&amp;8&amp;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330" y="5581439"/>
            <a:ext cx="958493" cy="95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9804242" y="5948979"/>
            <a:ext cx="1873257" cy="326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Clr>
                <a:srgbClr val="0070C0"/>
              </a:buClr>
              <a:buSzPct val="100000"/>
              <a:tabLst>
                <a:tab pos="457200" algn="l"/>
              </a:tabLst>
              <a:defRPr/>
            </a:pPr>
            <a:r>
              <a:rPr lang="ru-RU" sz="1600" dirty="0" smtClean="0">
                <a:ea typeface="Open Sans Light" panose="020B0306030504020204" pitchFamily="34" charset="0"/>
                <a:cs typeface="Open Sans Light" panose="020B0306030504020204" pitchFamily="34" charset="0"/>
                <a:hlinkClick r:id="rId4"/>
              </a:rPr>
              <a:t>Купить</a:t>
            </a:r>
            <a:r>
              <a:rPr lang="ru-RU" sz="1600" dirty="0" smtClean="0">
                <a:ea typeface="Open Sans Light" panose="020B0306030504020204" pitchFamily="34" charset="0"/>
                <a:cs typeface="Open Sans Light" panose="020B0306030504020204" pitchFamily="34" charset="0"/>
              </a:rPr>
              <a:t>:</a:t>
            </a:r>
            <a:endParaRPr lang="ru-RU" sz="16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32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94532" y="6068916"/>
            <a:ext cx="432048" cy="44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372" y="1011007"/>
            <a:ext cx="2047861" cy="734366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70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/>
          <p:cNvGrpSpPr/>
          <p:nvPr/>
        </p:nvGrpSpPr>
        <p:grpSpPr>
          <a:xfrm>
            <a:off x="335361" y="231397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</p:grp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79794" y="840036"/>
            <a:ext cx="1141683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1770318" y="151771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Box 6">
            <a:extLst>
              <a:ext uri="{FF2B5EF4-FFF2-40B4-BE49-F238E27FC236}">
                <a16:creationId xmlns:a16="http://schemas.microsoft.com/office/drawing/2014/main" id="{2B6781A1-18DE-40FE-92FF-E2BB54268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9463" y="227960"/>
            <a:ext cx="102269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ru-RU" altLang="ru-RU" sz="2000" b="1" dirty="0" smtClean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УЧЕБНЫЕ ПОСОБИЯ К ЛИНИЯМ УМК И УНИВЕРСАЛЬНЫЕ ПОСОБИЯ </a:t>
            </a:r>
            <a:endParaRPr lang="en-GB" altLang="ru-RU" sz="2000" b="1" dirty="0">
              <a:solidFill>
                <a:srgbClr val="2D2B8D"/>
              </a:solidFill>
              <a:latin typeface="Calibri" pitchFamily="34" charset="0"/>
              <a:ea typeface="Open Sans Condensed" pitchFamily="34" charset="0"/>
              <a:cs typeface="Calibri" pitchFamily="34" charset="0"/>
            </a:endParaRPr>
          </a:p>
        </p:txBody>
      </p:sp>
      <p:pic>
        <p:nvPicPr>
          <p:cNvPr id="29" name="Picture 6" descr="Изображение Математика. 4 класс. Подготовка к всероссийским проверочным работам (ВПР). Разноуровневые проверочные работ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717" y="1060219"/>
            <a:ext cx="1058605" cy="1376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4" descr="Комплексные диагностические работы в начальной школе. 4 клас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954" y="4380190"/>
            <a:ext cx="1204828" cy="1477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594" y="2667095"/>
            <a:ext cx="1102506" cy="1470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954" y="1060218"/>
            <a:ext cx="1068758" cy="1426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2274" name="Picture 2" descr="Изображение Итоговые проверочные работы. Итоговая комплексная работа. Русский язык. Математика. 2 класс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16" y="4380190"/>
            <a:ext cx="1120178" cy="1477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6" descr="Изображение Потренируйся! Тетрадь для самостоятельной работы по русскому языку для 3 класса общеобразовательных организаций. В 2 ч. Ч. 1, тетрадь Корешкова Т.В. п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62" y="1032841"/>
            <a:ext cx="1115464" cy="1454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Рисунок 61" descr="Изображение Для тех, кто любит математику. 1 класс.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8613" y="1028478"/>
            <a:ext cx="1182839" cy="1439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Picture 5" descr="Изображение ИТОГОВЫЕ ТЕСТЫ по русскому языку для 2 кл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647" y="2659001"/>
            <a:ext cx="1069401" cy="1445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098" y="2621664"/>
            <a:ext cx="1155865" cy="154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8" descr="Изображение Формируем универсальные учебные действия на уроках РУССКОГО ЯЗЫКА 2 кл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769" y="4380189"/>
            <a:ext cx="1171371" cy="1477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Изображение Всероссийские проверочные работы. Математика. 10 типовых вариантов. 4 клас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238" y="4380190"/>
            <a:ext cx="1125911" cy="1477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Изображение Готовимся к Всероссийской проверочной работе. Окружающий мир. Рабочая тетрадь. 4 класс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47" y="2622196"/>
            <a:ext cx="1176024" cy="1514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4" descr="Изображение Секреты ВПР. Окружающий мир. 4 класс  Чудинова Е.В., Коханович Д.В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648" y="4380190"/>
            <a:ext cx="1151148" cy="1477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293853" y="1810385"/>
            <a:ext cx="23212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6"/>
              </a:rPr>
              <a:t>https://shop.prosv.ru/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9" name="Picture 13" descr="Изображение Смысловое чтение. Читаю, понимаю, узнаю. 1 класс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769" y="2634427"/>
            <a:ext cx="1119653" cy="1469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Изображение Формирование навыков смыслового чтения на уроках литературного чтения. Тетрадь-тренажер. 3 класс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694" y="4380190"/>
            <a:ext cx="1085526" cy="1477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Рисунок 5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34B2707-3D68-4B31-B9FA-9EBE92B2F1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954" y="2622196"/>
            <a:ext cx="1160557" cy="1541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" name="Picture 2" descr="Изображение Русский язык. Тетрадка-плюс. 1 класс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769" y="1060219"/>
            <a:ext cx="1041085" cy="1376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http://qrcoder.ru/code/?https%3A%2F%2Fshop.prosv.ru%2Fkatalog%23%2Forderby%3D5%26sFilters%3D4%212304%3B13%2117879%3B&amp;8&amp;0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682" y="2164705"/>
            <a:ext cx="1128193" cy="112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8" descr="https://www.pinclipart.com/picdir/big/288-2884575_sample-courses-clipart.png"/>
          <p:cNvPicPr>
            <a:picLocks noChangeAspect="1" noChangeArrowheads="1"/>
          </p:cNvPicPr>
          <p:nvPr/>
        </p:nvPicPr>
        <p:blipFill>
          <a:blip r:embed="rId2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77829" y="2030956"/>
            <a:ext cx="432048" cy="44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14943" y="1223952"/>
            <a:ext cx="39714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spcAft>
                <a:spcPts val="1200"/>
              </a:spcAft>
              <a:buClr>
                <a:srgbClr val="0073B8"/>
              </a:buClr>
              <a:buSzPct val="66000"/>
              <a:buFont typeface="Franklin Gothic Book" pitchFamily="34" charset="0"/>
              <a:buChar char="►"/>
            </a:pPr>
            <a:r>
              <a:rPr lang="ru-RU" sz="1400" dirty="0">
                <a:ea typeface="Open Sans" pitchFamily="34" charset="0"/>
                <a:cs typeface="Open Sans" pitchFamily="34" charset="0"/>
              </a:rPr>
              <a:t>Широкий выбор </a:t>
            </a:r>
          </a:p>
          <a:p>
            <a:pPr marL="285744" indent="-285744">
              <a:spcAft>
                <a:spcPts val="1200"/>
              </a:spcAft>
              <a:buClr>
                <a:srgbClr val="0073B8"/>
              </a:buClr>
              <a:buSzPct val="66000"/>
              <a:buFont typeface="Franklin Gothic Book" pitchFamily="34" charset="0"/>
              <a:buChar char="►"/>
            </a:pPr>
            <a:r>
              <a:rPr lang="ru-RU" sz="1400" dirty="0">
                <a:ea typeface="Open Sans" pitchFamily="34" charset="0"/>
                <a:cs typeface="Open Sans" pitchFamily="34" charset="0"/>
              </a:rPr>
              <a:t>Привлекательные цены </a:t>
            </a:r>
            <a:r>
              <a:rPr lang="ru-RU" sz="1400" dirty="0" smtClean="0">
                <a:ea typeface="Open Sans" pitchFamily="34" charset="0"/>
                <a:cs typeface="Open Sans" pitchFamily="34" charset="0"/>
              </a:rPr>
              <a:t>в </a:t>
            </a:r>
            <a:r>
              <a:rPr lang="ru-RU" sz="1400" dirty="0">
                <a:ea typeface="Open Sans" pitchFamily="34" charset="0"/>
                <a:cs typeface="Open Sans" pitchFamily="34" charset="0"/>
              </a:rPr>
              <a:t>официальном магазине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69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84" y="408857"/>
            <a:ext cx="7877615" cy="4885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807745" y="2332970"/>
            <a:ext cx="387943" cy="45373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035914" y="1130404"/>
            <a:ext cx="3880718" cy="84638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93"/>
              </a:lnSpc>
              <a:spcBef>
                <a:spcPct val="0"/>
              </a:spcBef>
            </a:pPr>
            <a:r>
              <a:rPr lang="ru-RU" sz="1566" spc="31" dirty="0">
                <a:solidFill>
                  <a:srgbClr val="14110F"/>
                </a:solidFill>
                <a:latin typeface="Lato"/>
              </a:rPr>
              <a:t>Сервис для эффективного и самостоятельного освоения технологии заучивания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стихотворений</a:t>
            </a:r>
            <a:endParaRPr lang="en-US" sz="1566" spc="31" dirty="0">
              <a:solidFill>
                <a:srgbClr val="14110F"/>
              </a:solidFill>
              <a:latin typeface="La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584105" y="462113"/>
            <a:ext cx="3777024" cy="4987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Учим</a:t>
            </a:r>
            <a:r>
              <a:rPr lang="en-US" sz="2800" b="1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 </a:t>
            </a:r>
            <a:r>
              <a:rPr lang="en-US" sz="2800" b="1" dirty="0" err="1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стихи</a:t>
            </a:r>
            <a:endParaRPr lang="en-US" sz="2800" b="1" dirty="0">
              <a:solidFill>
                <a:srgbClr val="2D2B8D"/>
              </a:solidFill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147195" y="2073572"/>
            <a:ext cx="3880718" cy="310341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93"/>
              </a:lnSpc>
            </a:pPr>
            <a:r>
              <a:rPr lang="en-US" sz="1566" spc="31" dirty="0" err="1">
                <a:solidFill>
                  <a:srgbClr val="14110F"/>
                </a:solidFill>
                <a:latin typeface="Lato Bold"/>
              </a:rPr>
              <a:t>Задача</a:t>
            </a:r>
            <a:r>
              <a:rPr lang="en-US" sz="1566" spc="31" dirty="0">
                <a:solidFill>
                  <a:srgbClr val="14110F"/>
                </a:solidFill>
                <a:latin typeface="Lato Bold"/>
              </a:rPr>
              <a:t>:</a:t>
            </a:r>
          </a:p>
          <a:p>
            <a:pPr>
              <a:lnSpc>
                <a:spcPts val="2193"/>
              </a:lnSpc>
            </a:pPr>
            <a:endParaRPr lang="en-US" sz="1566" spc="31" dirty="0">
              <a:solidFill>
                <a:srgbClr val="14110F"/>
              </a:solidFill>
              <a:latin typeface="Lato Bold"/>
            </a:endParaRPr>
          </a:p>
          <a:p>
            <a:pPr>
              <a:lnSpc>
                <a:spcPts val="2193"/>
              </a:lnSpc>
            </a:pP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помочь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школьникам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ru-RU" sz="1566" spc="31" dirty="0">
                <a:solidFill>
                  <a:srgbClr val="14110F"/>
                </a:solidFill>
                <a:latin typeface="Lato"/>
              </a:rPr>
              <a:t>легко и успешно заучить стихотворение с опорой:</a:t>
            </a:r>
            <a:endParaRPr lang="en-US" sz="1566" spc="31" dirty="0">
              <a:solidFill>
                <a:srgbClr val="14110F"/>
              </a:solidFill>
              <a:latin typeface="Lato"/>
            </a:endParaRPr>
          </a:p>
          <a:p>
            <a:pPr>
              <a:lnSpc>
                <a:spcPts val="2193"/>
              </a:lnSpc>
            </a:pPr>
            <a:endParaRPr lang="en-US" sz="1566" spc="31" dirty="0">
              <a:solidFill>
                <a:srgbClr val="14110F"/>
              </a:solidFill>
              <a:latin typeface="Lato"/>
            </a:endParaRPr>
          </a:p>
          <a:p>
            <a:pPr marL="397741" lvl="1" indent="-228611">
              <a:lnSpc>
                <a:spcPts val="2193"/>
              </a:lnSpc>
              <a:buFont typeface="Arial" panose="020B0604020202020204" pitchFamily="34" charset="0"/>
              <a:buChar char="•"/>
            </a:pPr>
            <a:r>
              <a:rPr lang="ru-RU" sz="1566" spc="31" dirty="0">
                <a:solidFill>
                  <a:srgbClr val="14110F"/>
                </a:solidFill>
                <a:latin typeface="Lato"/>
              </a:rPr>
              <a:t>на</a:t>
            </a:r>
            <a:r>
              <a:rPr lang="ru-RU" sz="1566" b="1" spc="31" dirty="0">
                <a:solidFill>
                  <a:srgbClr val="14110F"/>
                </a:solidFill>
                <a:latin typeface="Lato"/>
              </a:rPr>
              <a:t> определение </a:t>
            </a:r>
            <a:r>
              <a:rPr lang="ru-RU" sz="1566" spc="31" dirty="0">
                <a:solidFill>
                  <a:srgbClr val="14110F"/>
                </a:solidFill>
                <a:latin typeface="Lato"/>
              </a:rPr>
              <a:t>эмоционального тона   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стихотворения</a:t>
            </a:r>
            <a:endParaRPr lang="ru-RU" sz="1566" spc="31" dirty="0">
              <a:solidFill>
                <a:srgbClr val="14110F"/>
              </a:solidFill>
              <a:latin typeface="Lato"/>
            </a:endParaRPr>
          </a:p>
          <a:p>
            <a:pPr marL="397741" lvl="1" indent="-228611">
              <a:lnSpc>
                <a:spcPts val="2193"/>
              </a:lnSpc>
              <a:buFont typeface="Arial" panose="020B0604020202020204" pitchFamily="34" charset="0"/>
              <a:buChar char="•"/>
            </a:pPr>
            <a:r>
              <a:rPr lang="ru-RU" sz="1566" spc="31" dirty="0">
                <a:solidFill>
                  <a:srgbClr val="14110F"/>
                </a:solidFill>
                <a:latin typeface="Lato"/>
              </a:rPr>
              <a:t>на</a:t>
            </a:r>
            <a:r>
              <a:rPr lang="ru-RU" sz="1566" b="1" spc="31" dirty="0">
                <a:solidFill>
                  <a:srgbClr val="14110F"/>
                </a:solidFill>
                <a:latin typeface="Lato Bold"/>
              </a:rPr>
              <a:t> </a:t>
            </a:r>
            <a:r>
              <a:rPr lang="ru-RU" sz="1566" spc="31" dirty="0">
                <a:solidFill>
                  <a:srgbClr val="14110F"/>
                </a:solidFill>
                <a:latin typeface="Lato Bold"/>
              </a:rPr>
              <a:t>осмысление </a:t>
            </a:r>
            <a:r>
              <a:rPr lang="ru-RU" sz="1566" spc="31" dirty="0">
                <a:solidFill>
                  <a:srgbClr val="14110F"/>
                </a:solidFill>
                <a:latin typeface="Lato"/>
              </a:rPr>
              <a:t>содержания</a:t>
            </a:r>
          </a:p>
          <a:p>
            <a:pPr marL="397741" lvl="1" indent="-228611">
              <a:lnSpc>
                <a:spcPts val="2193"/>
              </a:lnSpc>
              <a:buFont typeface="Arial" panose="020B0604020202020204" pitchFamily="34" charset="0"/>
              <a:buChar char="•"/>
            </a:pPr>
            <a:r>
              <a:rPr lang="ru-RU" sz="1566" spc="31" dirty="0">
                <a:solidFill>
                  <a:srgbClr val="14110F"/>
                </a:solidFill>
                <a:latin typeface="Lato"/>
              </a:rPr>
              <a:t>на </a:t>
            </a:r>
            <a:r>
              <a:rPr lang="ru-RU" sz="1566" b="1" spc="31" dirty="0">
                <a:solidFill>
                  <a:srgbClr val="14110F"/>
                </a:solidFill>
                <a:latin typeface="Lato"/>
              </a:rPr>
              <a:t>восприятие</a:t>
            </a:r>
            <a:r>
              <a:rPr lang="ru-RU" sz="1566" spc="31" dirty="0">
                <a:solidFill>
                  <a:srgbClr val="14110F"/>
                </a:solidFill>
                <a:latin typeface="Lato"/>
              </a:rPr>
              <a:t> смысловых фрагментов </a:t>
            </a:r>
            <a:endParaRPr lang="en-US" sz="1566" spc="31" dirty="0">
              <a:solidFill>
                <a:srgbClr val="14110F"/>
              </a:solidFill>
              <a:latin typeface="Lato"/>
            </a:endParaRPr>
          </a:p>
          <a:p>
            <a:pPr>
              <a:lnSpc>
                <a:spcPts val="2193"/>
              </a:lnSpc>
              <a:spcBef>
                <a:spcPct val="0"/>
              </a:spcBef>
            </a:pPr>
            <a:endParaRPr lang="en-US" sz="1566" spc="31" dirty="0">
              <a:solidFill>
                <a:srgbClr val="14110F"/>
              </a:solidFill>
              <a:latin typeface="Lat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001716" y="5424307"/>
            <a:ext cx="5709767" cy="846386"/>
          </a:xfrm>
          <a:prstGeom prst="rect">
            <a:avLst/>
          </a:prstGeom>
          <a:solidFill>
            <a:srgbClr val="E1EDFF"/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93"/>
              </a:lnSpc>
              <a:spcBef>
                <a:spcPct val="0"/>
              </a:spcBef>
            </a:pPr>
            <a:r>
              <a:rPr lang="en-US" sz="1566" spc="31" dirty="0" err="1">
                <a:solidFill>
                  <a:srgbClr val="14110F"/>
                </a:solidFill>
                <a:latin typeface="Lato Bold"/>
              </a:rPr>
              <a:t>Результат</a:t>
            </a:r>
            <a:r>
              <a:rPr lang="en-US" sz="1566" spc="31" dirty="0" smtClean="0">
                <a:solidFill>
                  <a:srgbClr val="14110F"/>
                </a:solidFill>
                <a:latin typeface="Lato Bold"/>
              </a:rPr>
              <a:t>: 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у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школьников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возрастает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интерес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к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чтению</a:t>
            </a:r>
            <a:r>
              <a:rPr lang="ru-RU" sz="1566" spc="31" dirty="0">
                <a:solidFill>
                  <a:srgbClr val="14110F"/>
                </a:solidFill>
                <a:latin typeface="Lato"/>
              </a:rPr>
              <a:t> стихов наизусть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,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расширяется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словарный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</a:t>
            </a:r>
            <a:r>
              <a:rPr lang="en-US" sz="1566" spc="31" dirty="0" err="1">
                <a:solidFill>
                  <a:srgbClr val="14110F"/>
                </a:solidFill>
                <a:latin typeface="Lato"/>
              </a:rPr>
              <a:t>запас</a:t>
            </a:r>
            <a:r>
              <a:rPr lang="en-US" sz="1566" spc="31" dirty="0">
                <a:solidFill>
                  <a:srgbClr val="14110F"/>
                </a:solidFill>
                <a:latin typeface="Lato"/>
              </a:rPr>
              <a:t> и </a:t>
            </a:r>
            <a:r>
              <a:rPr lang="ru-RU" sz="1566" spc="31" dirty="0">
                <a:solidFill>
                  <a:srgbClr val="14110F"/>
                </a:solidFill>
                <a:latin typeface="Lato"/>
              </a:rPr>
              <a:t>развивается эстетический вкус</a:t>
            </a:r>
            <a:endParaRPr lang="en-US" sz="1566" spc="31" dirty="0">
              <a:solidFill>
                <a:srgbClr val="14110F"/>
              </a:solidFill>
              <a:latin typeface="Lato"/>
            </a:endParaRPr>
          </a:p>
        </p:txBody>
      </p:sp>
      <p:sp>
        <p:nvSpPr>
          <p:cNvPr id="16" name="TextBox 13"/>
          <p:cNvSpPr txBox="1"/>
          <p:nvPr/>
        </p:nvSpPr>
        <p:spPr>
          <a:xfrm>
            <a:off x="8940800" y="6360349"/>
            <a:ext cx="3063634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endParaRPr sz="1200" dirty="0"/>
          </a:p>
          <a:p>
            <a:pPr algn="r">
              <a:lnSpc>
                <a:spcPts val="1493"/>
              </a:lnSpc>
              <a:spcBef>
                <a:spcPct val="0"/>
              </a:spcBef>
            </a:pPr>
            <a:fld id="{5A92C971-3548-4A57-999D-DBC4D74A3EFA}" type="slidenum">
              <a:rPr lang="en-US" sz="1067">
                <a:solidFill>
                  <a:srgbClr val="000000"/>
                </a:solidFill>
                <a:latin typeface="Lato"/>
              </a:rPr>
              <a:pPr algn="r">
                <a:lnSpc>
                  <a:spcPts val="1493"/>
                </a:lnSpc>
                <a:spcBef>
                  <a:spcPct val="0"/>
                </a:spcBef>
              </a:pPr>
              <a:t>48</a:t>
            </a:fld>
            <a:endParaRPr lang="en-US" sz="1067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50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2219" y="1610518"/>
            <a:ext cx="548997" cy="548997"/>
            <a:chOff x="0" y="0"/>
            <a:chExt cx="1097995" cy="109799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97995" cy="1097995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255008" y="313320"/>
              <a:ext cx="587975" cy="48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21"/>
                </a:lnSpc>
              </a:pPr>
              <a:r>
                <a:rPr lang="en-US" sz="1921" dirty="0">
                  <a:solidFill>
                    <a:srgbClr val="FFFFFF"/>
                  </a:solidFill>
                  <a:latin typeface="Clear Sans Bold"/>
                </a:rPr>
                <a:t>1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92219" y="3233699"/>
            <a:ext cx="548997" cy="548997"/>
            <a:chOff x="0" y="0"/>
            <a:chExt cx="1097995" cy="109799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97995" cy="1097995"/>
            </a:xfrm>
            <a:prstGeom prst="rect">
              <a:avLst/>
            </a:prstGeom>
          </p:spPr>
        </p:pic>
        <p:sp>
          <p:nvSpPr>
            <p:cNvPr id="7" name="TextBox 7"/>
            <p:cNvSpPr txBox="1"/>
            <p:nvPr/>
          </p:nvSpPr>
          <p:spPr>
            <a:xfrm>
              <a:off x="255008" y="313320"/>
              <a:ext cx="587975" cy="48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21"/>
                </a:lnSpc>
              </a:pPr>
              <a:r>
                <a:rPr lang="en-US" sz="1921" dirty="0">
                  <a:solidFill>
                    <a:srgbClr val="FFFFFF"/>
                  </a:solidFill>
                  <a:latin typeface="Clear Sans Bold"/>
                </a:rPr>
                <a:t>2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6800" y="4672104"/>
            <a:ext cx="548997" cy="548997"/>
            <a:chOff x="0" y="0"/>
            <a:chExt cx="1097995" cy="109799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97995" cy="1097995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241774" y="313320"/>
              <a:ext cx="614447" cy="48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21"/>
                </a:lnSpc>
              </a:pPr>
              <a:r>
                <a:rPr lang="en-US" sz="1921" dirty="0">
                  <a:solidFill>
                    <a:srgbClr val="FFFFFF"/>
                  </a:solidFill>
                  <a:latin typeface="Clear Sans Bold"/>
                </a:rPr>
                <a:t>3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775133" y="3243502"/>
            <a:ext cx="548997" cy="548997"/>
            <a:chOff x="0" y="0"/>
            <a:chExt cx="1097995" cy="1097995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97995" cy="1097995"/>
            </a:xfrm>
            <a:prstGeom prst="rect">
              <a:avLst/>
            </a:prstGeom>
          </p:spPr>
        </p:pic>
        <p:sp>
          <p:nvSpPr>
            <p:cNvPr id="20" name="TextBox 20"/>
            <p:cNvSpPr txBox="1"/>
            <p:nvPr/>
          </p:nvSpPr>
          <p:spPr>
            <a:xfrm>
              <a:off x="241774" y="313320"/>
              <a:ext cx="614447" cy="48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21"/>
                </a:lnSpc>
              </a:pPr>
              <a:r>
                <a:rPr lang="ru-RU" sz="1921" dirty="0">
                  <a:solidFill>
                    <a:srgbClr val="FFFFFF"/>
                  </a:solidFill>
                  <a:latin typeface="Clear Sans Bold"/>
                </a:rPr>
                <a:t>5</a:t>
              </a:r>
              <a:endParaRPr lang="en-US" sz="1921" dirty="0">
                <a:solidFill>
                  <a:srgbClr val="FFFFFF"/>
                </a:solidFill>
                <a:latin typeface="Clear Sans Bold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032000" y="1560087"/>
            <a:ext cx="3975119" cy="1267824"/>
            <a:chOff x="0" y="-13335"/>
            <a:chExt cx="7950238" cy="2535649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13335"/>
              <a:ext cx="7950238" cy="538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ru-RU" sz="1733" spc="35" dirty="0">
                  <a:solidFill>
                    <a:srgbClr val="191919"/>
                  </a:solidFill>
                  <a:latin typeface="Lato Bold"/>
                </a:rPr>
                <a:t>300</a:t>
              </a:r>
              <a:r>
                <a:rPr lang="en-US" sz="1733" spc="35" dirty="0">
                  <a:solidFill>
                    <a:srgbClr val="191919"/>
                  </a:solidFill>
                  <a:latin typeface="Lato Bold"/>
                </a:rPr>
                <a:t> + </a:t>
              </a:r>
              <a:r>
                <a:rPr lang="en-US" sz="1733" spc="35" dirty="0" err="1">
                  <a:solidFill>
                    <a:srgbClr val="191919"/>
                  </a:solidFill>
                  <a:latin typeface="Lato Bold"/>
                </a:rPr>
                <a:t>стихотворений</a:t>
              </a:r>
              <a:endParaRPr lang="en-US" sz="1733" spc="35" dirty="0">
                <a:solidFill>
                  <a:srgbClr val="191919"/>
                </a:solidFill>
                <a:latin typeface="Lato Bold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675653"/>
              <a:ext cx="7950238" cy="18466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ru-RU" sz="1600" spc="32" dirty="0">
                  <a:solidFill>
                    <a:srgbClr val="191919"/>
                  </a:solidFill>
                  <a:latin typeface="Lato"/>
                </a:rPr>
                <a:t>из ш</a:t>
              </a:r>
              <a:r>
                <a:rPr lang="en-US" sz="1600" spc="32" dirty="0" err="1">
                  <a:solidFill>
                    <a:srgbClr val="191919"/>
                  </a:solidFill>
                  <a:latin typeface="Lato"/>
                </a:rPr>
                <a:t>кольн</a:t>
              </a:r>
              <a:r>
                <a:rPr lang="ru-RU" sz="1600" spc="32" dirty="0">
                  <a:solidFill>
                    <a:srgbClr val="191919"/>
                  </a:solidFill>
                  <a:latin typeface="Lato"/>
                </a:rPr>
                <a:t>ой</a:t>
              </a:r>
              <a:r>
                <a:rPr lang="en-US" sz="1600" spc="32" dirty="0">
                  <a:solidFill>
                    <a:srgbClr val="191919"/>
                  </a:solidFill>
                  <a:latin typeface="Lato"/>
                </a:rPr>
                <a:t> </a:t>
              </a:r>
              <a:r>
                <a:rPr lang="en-US" sz="1600" spc="32" dirty="0" err="1">
                  <a:solidFill>
                    <a:srgbClr val="191919"/>
                  </a:solidFill>
                  <a:latin typeface="Lato"/>
                </a:rPr>
                <a:t>программ</a:t>
              </a:r>
              <a:r>
                <a:rPr lang="ru-RU" sz="1600" spc="32" dirty="0">
                  <a:solidFill>
                    <a:srgbClr val="191919"/>
                  </a:solidFill>
                  <a:latin typeface="Lato"/>
                </a:rPr>
                <a:t>ы</a:t>
              </a:r>
              <a:r>
                <a:rPr lang="en-US" sz="1600" spc="32" dirty="0">
                  <a:solidFill>
                    <a:srgbClr val="191919"/>
                  </a:solidFill>
                  <a:latin typeface="Lato"/>
                </a:rPr>
                <a:t> 1</a:t>
              </a:r>
              <a:r>
                <a:rPr lang="en-US" sz="1600" dirty="0"/>
                <a:t> </a:t>
              </a:r>
              <a:r>
                <a:rPr lang="en-US" sz="1600" spc="36" dirty="0">
                  <a:solidFill>
                    <a:srgbClr val="14110F"/>
                  </a:solidFill>
                  <a:latin typeface="Lato"/>
                </a:rPr>
                <a:t>─</a:t>
              </a:r>
              <a:r>
                <a:rPr lang="en-US" sz="1600" dirty="0"/>
                <a:t> </a:t>
              </a:r>
              <a:r>
                <a:rPr lang="en-US" sz="1600" spc="32" dirty="0">
                  <a:solidFill>
                    <a:srgbClr val="191919"/>
                  </a:solidFill>
                  <a:latin typeface="Lato"/>
                </a:rPr>
                <a:t>11 </a:t>
              </a:r>
              <a:r>
                <a:rPr lang="en-US" sz="1600" spc="32" dirty="0" err="1">
                  <a:solidFill>
                    <a:srgbClr val="191919"/>
                  </a:solidFill>
                  <a:latin typeface="Lato"/>
                </a:rPr>
                <a:t>классов</a:t>
              </a:r>
              <a:endParaRPr lang="en-US" sz="1600" spc="32" dirty="0">
                <a:solidFill>
                  <a:srgbClr val="191919"/>
                </a:solidFill>
                <a:latin typeface="Lato"/>
              </a:endParaRPr>
            </a:p>
            <a:p>
              <a:pPr>
                <a:lnSpc>
                  <a:spcPts val="2400"/>
                </a:lnSpc>
              </a:pPr>
              <a:r>
                <a:rPr lang="en-US" sz="1600" spc="32" dirty="0">
                  <a:solidFill>
                    <a:srgbClr val="191919"/>
                  </a:solidFill>
                  <a:latin typeface="Lato"/>
                </a:rPr>
                <a:t>с </a:t>
              </a:r>
              <a:r>
                <a:rPr lang="en-US" sz="1600" spc="32" dirty="0" err="1">
                  <a:solidFill>
                    <a:srgbClr val="191919"/>
                  </a:solidFill>
                  <a:latin typeface="Lato"/>
                </a:rPr>
                <a:t>удобным</a:t>
              </a:r>
              <a:r>
                <a:rPr lang="en-US" sz="1600" spc="32" dirty="0">
                  <a:solidFill>
                    <a:srgbClr val="191919"/>
                  </a:solidFill>
                  <a:latin typeface="Lato"/>
                </a:rPr>
                <a:t> </a:t>
              </a:r>
              <a:r>
                <a:rPr lang="en-US" sz="1600" spc="32" dirty="0" err="1">
                  <a:solidFill>
                    <a:srgbClr val="191919"/>
                  </a:solidFill>
                  <a:latin typeface="Lato"/>
                </a:rPr>
                <a:t>фильтром</a:t>
              </a:r>
              <a:r>
                <a:rPr lang="en-US" sz="1600" spc="32" dirty="0">
                  <a:solidFill>
                    <a:srgbClr val="191919"/>
                  </a:solidFill>
                  <a:latin typeface="Lato"/>
                </a:rPr>
                <a:t> </a:t>
              </a:r>
              <a:r>
                <a:rPr lang="en-US" sz="1600" spc="32" dirty="0" err="1">
                  <a:solidFill>
                    <a:srgbClr val="191919"/>
                  </a:solidFill>
                  <a:latin typeface="Lato"/>
                </a:rPr>
                <a:t>по</a:t>
              </a:r>
              <a:r>
                <a:rPr lang="ru-RU" sz="1600" spc="32" dirty="0">
                  <a:solidFill>
                    <a:srgbClr val="191919"/>
                  </a:solidFill>
                  <a:latin typeface="Lato"/>
                </a:rPr>
                <a:t> </a:t>
              </a:r>
              <a:r>
                <a:rPr lang="en-US" sz="1600" spc="32" dirty="0" err="1">
                  <a:solidFill>
                    <a:srgbClr val="191919"/>
                  </a:solidFill>
                  <a:latin typeface="Lato"/>
                </a:rPr>
                <a:t>классу</a:t>
              </a:r>
              <a:r>
                <a:rPr lang="ru-RU" sz="1600" spc="32" dirty="0">
                  <a:solidFill>
                    <a:srgbClr val="191919"/>
                  </a:solidFill>
                  <a:latin typeface="Lato"/>
                </a:rPr>
                <a:t>,</a:t>
              </a:r>
              <a:endParaRPr lang="en-US" sz="1600" spc="32" dirty="0">
                <a:solidFill>
                  <a:srgbClr val="191919"/>
                </a:solidFill>
                <a:latin typeface="Lato"/>
              </a:endParaRPr>
            </a:p>
            <a:p>
              <a:pPr>
                <a:lnSpc>
                  <a:spcPts val="2400"/>
                </a:lnSpc>
              </a:pPr>
              <a:r>
                <a:rPr lang="en-US" sz="1600" spc="32" dirty="0" err="1">
                  <a:solidFill>
                    <a:srgbClr val="191919"/>
                  </a:solidFill>
                  <a:latin typeface="Lato"/>
                </a:rPr>
                <a:t>автору</a:t>
              </a:r>
              <a:r>
                <a:rPr lang="en-US" sz="1600" spc="32" dirty="0">
                  <a:solidFill>
                    <a:srgbClr val="191919"/>
                  </a:solidFill>
                  <a:latin typeface="Lato"/>
                </a:rPr>
                <a:t>, </a:t>
              </a:r>
              <a:r>
                <a:rPr lang="ru-RU" sz="1600" spc="32" dirty="0">
                  <a:solidFill>
                    <a:srgbClr val="191919"/>
                  </a:solidFill>
                  <a:latin typeface="Lato"/>
                </a:rPr>
                <a:t>названию, </a:t>
              </a:r>
              <a:r>
                <a:rPr lang="en-US" sz="1600" spc="32" dirty="0" err="1">
                  <a:solidFill>
                    <a:srgbClr val="191919"/>
                  </a:solidFill>
                  <a:latin typeface="Lato"/>
                </a:rPr>
                <a:t>теме</a:t>
              </a:r>
              <a:r>
                <a:rPr lang="en-US" sz="1600" spc="32" dirty="0">
                  <a:solidFill>
                    <a:srgbClr val="191919"/>
                  </a:solidFill>
                  <a:latin typeface="Lato"/>
                </a:rPr>
                <a:t> </a:t>
              </a:r>
              <a:r>
                <a:rPr lang="en-US" sz="1600" spc="32" dirty="0" err="1">
                  <a:solidFill>
                    <a:srgbClr val="191919"/>
                  </a:solidFill>
                  <a:latin typeface="Lato"/>
                </a:rPr>
                <a:t>или</a:t>
              </a:r>
              <a:r>
                <a:rPr lang="ru-RU" sz="1600" spc="32" dirty="0">
                  <a:solidFill>
                    <a:srgbClr val="191919"/>
                  </a:solidFill>
                  <a:latin typeface="Lato"/>
                </a:rPr>
                <a:t> событию</a:t>
              </a:r>
              <a:endParaRPr lang="en-US" sz="1600" spc="32" dirty="0">
                <a:solidFill>
                  <a:srgbClr val="191919"/>
                </a:solidFill>
                <a:latin typeface="Lato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032000" y="3193039"/>
            <a:ext cx="3975119" cy="960047"/>
            <a:chOff x="0" y="-13335"/>
            <a:chExt cx="7950238" cy="1920092"/>
          </a:xfrm>
        </p:grpSpPr>
        <p:sp>
          <p:nvSpPr>
            <p:cNvPr id="28" name="TextBox 28"/>
            <p:cNvSpPr txBox="1"/>
            <p:nvPr/>
          </p:nvSpPr>
          <p:spPr>
            <a:xfrm>
              <a:off x="0" y="-13335"/>
              <a:ext cx="7950238" cy="538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733" spc="35" dirty="0" err="1">
                  <a:solidFill>
                    <a:srgbClr val="191919"/>
                  </a:solidFill>
                  <a:latin typeface="Lato Bold"/>
                </a:rPr>
                <a:t>Иллюстрации</a:t>
              </a:r>
              <a:endParaRPr lang="en-US" sz="1733" spc="35" dirty="0">
                <a:solidFill>
                  <a:srgbClr val="191919"/>
                </a:solidFill>
                <a:latin typeface="Lato Bold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675652"/>
              <a:ext cx="7950238" cy="12311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ru-RU" sz="1600" spc="32" dirty="0">
                  <a:solidFill>
                    <a:srgbClr val="191919"/>
                  </a:solidFill>
                  <a:latin typeface="Lato"/>
                </a:rPr>
                <a:t>к каждому смысловому фрагменту стихотворения</a:t>
              </a:r>
              <a:endParaRPr lang="en-US" sz="800" spc="16" dirty="0">
                <a:solidFill>
                  <a:srgbClr val="191919"/>
                </a:solidFill>
                <a:latin typeface="Lato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2052541" y="4652951"/>
            <a:ext cx="3975119" cy="652271"/>
            <a:chOff x="0" y="-13335"/>
            <a:chExt cx="7950238" cy="1304540"/>
          </a:xfrm>
        </p:grpSpPr>
        <p:sp>
          <p:nvSpPr>
            <p:cNvPr id="31" name="TextBox 31"/>
            <p:cNvSpPr txBox="1"/>
            <p:nvPr/>
          </p:nvSpPr>
          <p:spPr>
            <a:xfrm>
              <a:off x="0" y="-13335"/>
              <a:ext cx="7950238" cy="538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733" spc="35" dirty="0" err="1">
                  <a:solidFill>
                    <a:srgbClr val="191919"/>
                  </a:solidFill>
                  <a:latin typeface="Lato Bold"/>
                </a:rPr>
                <a:t>Аудио</a:t>
              </a:r>
              <a:r>
                <a:rPr lang="ru-RU" sz="1733" spc="35" dirty="0">
                  <a:solidFill>
                    <a:srgbClr val="191919"/>
                  </a:solidFill>
                  <a:latin typeface="Lato Bold"/>
                </a:rPr>
                <a:t>библиотека</a:t>
              </a:r>
              <a:endParaRPr lang="en-US" sz="1733" spc="35" dirty="0">
                <a:solidFill>
                  <a:srgbClr val="191919"/>
                </a:solidFill>
                <a:latin typeface="Lato Bold"/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675652"/>
              <a:ext cx="7950238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ru-RU" sz="1600" spc="32" dirty="0">
                  <a:solidFill>
                    <a:srgbClr val="191919"/>
                  </a:solidFill>
                  <a:latin typeface="Lato"/>
                </a:rPr>
                <a:t>п</a:t>
              </a:r>
              <a:r>
                <a:rPr lang="en-US" sz="1600" spc="32" dirty="0" err="1">
                  <a:solidFill>
                    <a:srgbClr val="191919"/>
                  </a:solidFill>
                  <a:latin typeface="Lato"/>
                </a:rPr>
                <a:t>рофессиональн</a:t>
              </a:r>
              <a:r>
                <a:rPr lang="ru-RU" sz="1600" spc="32" dirty="0">
                  <a:solidFill>
                    <a:srgbClr val="191919"/>
                  </a:solidFill>
                  <a:latin typeface="Lato"/>
                </a:rPr>
                <a:t>ого</a:t>
              </a:r>
              <a:r>
                <a:rPr lang="en-US" sz="1600" spc="32" dirty="0">
                  <a:solidFill>
                    <a:srgbClr val="191919"/>
                  </a:solidFill>
                  <a:latin typeface="Lato"/>
                </a:rPr>
                <a:t> </a:t>
              </a:r>
              <a:r>
                <a:rPr lang="ru-RU" sz="1600" spc="32" dirty="0">
                  <a:solidFill>
                    <a:srgbClr val="191919"/>
                  </a:solidFill>
                  <a:latin typeface="Lato"/>
                </a:rPr>
                <a:t>прочтения</a:t>
              </a:r>
              <a:endParaRPr lang="en-US" sz="1600" spc="32" dirty="0">
                <a:solidFill>
                  <a:srgbClr val="191919"/>
                </a:solidFill>
                <a:latin typeface="Lato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7721600" y="3133706"/>
            <a:ext cx="3975119" cy="960047"/>
            <a:chOff x="0" y="-13335"/>
            <a:chExt cx="7950238" cy="1920093"/>
          </a:xfrm>
        </p:grpSpPr>
        <p:sp>
          <p:nvSpPr>
            <p:cNvPr id="34" name="TextBox 34"/>
            <p:cNvSpPr txBox="1"/>
            <p:nvPr/>
          </p:nvSpPr>
          <p:spPr>
            <a:xfrm>
              <a:off x="0" y="-13335"/>
              <a:ext cx="7950238" cy="538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ru-RU" sz="1733" spc="35" dirty="0">
                  <a:solidFill>
                    <a:srgbClr val="191919"/>
                  </a:solidFill>
                  <a:latin typeface="Lato Bold"/>
                </a:rPr>
                <a:t>Алгоритм</a:t>
              </a:r>
              <a:endParaRPr lang="en-US" sz="1733" spc="35" dirty="0">
                <a:solidFill>
                  <a:srgbClr val="191919"/>
                </a:solidFill>
                <a:latin typeface="Lato Bold"/>
              </a:endParaRP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675653"/>
              <a:ext cx="7950238" cy="12311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ru-RU" sz="1600" spc="32" dirty="0">
                  <a:solidFill>
                    <a:srgbClr val="191919"/>
                  </a:solidFill>
                  <a:latin typeface="Lato"/>
                </a:rPr>
                <a:t>для заучивания, ориентированный </a:t>
              </a:r>
              <a:br>
                <a:rPr lang="ru-RU" sz="1600" spc="32" dirty="0">
                  <a:solidFill>
                    <a:srgbClr val="191919"/>
                  </a:solidFill>
                  <a:latin typeface="Lato"/>
                </a:rPr>
              </a:br>
              <a:r>
                <a:rPr lang="ru-RU" sz="1600" spc="32" dirty="0">
                  <a:solidFill>
                    <a:srgbClr val="191919"/>
                  </a:solidFill>
                  <a:latin typeface="Lato"/>
                </a:rPr>
                <a:t>на разные виды памяти</a:t>
              </a:r>
              <a:endParaRPr lang="en-US" sz="1600" spc="32" dirty="0">
                <a:solidFill>
                  <a:srgbClr val="191919"/>
                </a:solidFill>
                <a:latin typeface="Lato"/>
              </a:endParaRPr>
            </a:p>
          </p:txBody>
        </p:sp>
      </p:grpSp>
      <p:grpSp>
        <p:nvGrpSpPr>
          <p:cNvPr id="64" name="Group 18"/>
          <p:cNvGrpSpPr/>
          <p:nvPr/>
        </p:nvGrpSpPr>
        <p:grpSpPr>
          <a:xfrm>
            <a:off x="6775133" y="4667144"/>
            <a:ext cx="548997" cy="548997"/>
            <a:chOff x="0" y="0"/>
            <a:chExt cx="1097995" cy="1097995"/>
          </a:xfrm>
        </p:grpSpPr>
        <p:pic>
          <p:nvPicPr>
            <p:cNvPr id="65" name="Picture 19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97995" cy="1097995"/>
            </a:xfrm>
            <a:prstGeom prst="rect">
              <a:avLst/>
            </a:prstGeom>
          </p:spPr>
        </p:pic>
        <p:sp>
          <p:nvSpPr>
            <p:cNvPr id="66" name="TextBox 20"/>
            <p:cNvSpPr txBox="1"/>
            <p:nvPr/>
          </p:nvSpPr>
          <p:spPr>
            <a:xfrm>
              <a:off x="241774" y="313320"/>
              <a:ext cx="614447" cy="48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21"/>
                </a:lnSpc>
              </a:pPr>
              <a:r>
                <a:rPr lang="ru-RU" sz="1921" dirty="0">
                  <a:solidFill>
                    <a:srgbClr val="FFFFFF"/>
                  </a:solidFill>
                  <a:latin typeface="Clear Sans Bold"/>
                </a:rPr>
                <a:t>6</a:t>
              </a:r>
              <a:endParaRPr lang="en-US" sz="1921" dirty="0">
                <a:solidFill>
                  <a:srgbClr val="FFFFFF"/>
                </a:solidFill>
                <a:latin typeface="Clear Sans Bold"/>
              </a:endParaRPr>
            </a:p>
          </p:txBody>
        </p:sp>
      </p:grpSp>
      <p:grpSp>
        <p:nvGrpSpPr>
          <p:cNvPr id="67" name="Group 33"/>
          <p:cNvGrpSpPr/>
          <p:nvPr/>
        </p:nvGrpSpPr>
        <p:grpSpPr>
          <a:xfrm>
            <a:off x="7721600" y="4653353"/>
            <a:ext cx="3975119" cy="960047"/>
            <a:chOff x="0" y="-13335"/>
            <a:chExt cx="7950238" cy="1920096"/>
          </a:xfrm>
        </p:grpSpPr>
        <p:sp>
          <p:nvSpPr>
            <p:cNvPr id="68" name="TextBox 34"/>
            <p:cNvSpPr txBox="1"/>
            <p:nvPr/>
          </p:nvSpPr>
          <p:spPr>
            <a:xfrm>
              <a:off x="0" y="-13335"/>
              <a:ext cx="7950238" cy="538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ru-RU" sz="1733" spc="35" dirty="0">
                  <a:solidFill>
                    <a:srgbClr val="191919"/>
                  </a:solidFill>
                  <a:latin typeface="Lato Bold"/>
                </a:rPr>
                <a:t>Плеер</a:t>
              </a:r>
              <a:endParaRPr lang="en-US" sz="1733" spc="35" dirty="0">
                <a:solidFill>
                  <a:srgbClr val="191919"/>
                </a:solidFill>
                <a:latin typeface="Lato Bold"/>
              </a:endParaRPr>
            </a:p>
          </p:txBody>
        </p:sp>
        <p:sp>
          <p:nvSpPr>
            <p:cNvPr id="69" name="TextBox 35"/>
            <p:cNvSpPr txBox="1"/>
            <p:nvPr/>
          </p:nvSpPr>
          <p:spPr>
            <a:xfrm>
              <a:off x="0" y="675654"/>
              <a:ext cx="7950238" cy="123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ru-RU" sz="1600" spc="32" dirty="0">
                  <a:solidFill>
                    <a:srgbClr val="191919"/>
                  </a:solidFill>
                  <a:latin typeface="Lato"/>
                </a:rPr>
                <a:t>с функцией повтора смысловых фрагментов стихотворения</a:t>
              </a:r>
              <a:endParaRPr lang="en-US" sz="1600" spc="32" dirty="0">
                <a:solidFill>
                  <a:srgbClr val="191919"/>
                </a:solidFill>
                <a:latin typeface="Lato"/>
              </a:endParaRPr>
            </a:p>
          </p:txBody>
        </p:sp>
      </p:grpSp>
      <p:grpSp>
        <p:nvGrpSpPr>
          <p:cNvPr id="37" name="Group 18"/>
          <p:cNvGrpSpPr/>
          <p:nvPr/>
        </p:nvGrpSpPr>
        <p:grpSpPr>
          <a:xfrm>
            <a:off x="6775133" y="1643141"/>
            <a:ext cx="548997" cy="548997"/>
            <a:chOff x="0" y="0"/>
            <a:chExt cx="1097995" cy="1097995"/>
          </a:xfrm>
        </p:grpSpPr>
        <p:pic>
          <p:nvPicPr>
            <p:cNvPr id="38" name="Picture 19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97995" cy="1097995"/>
            </a:xfrm>
            <a:prstGeom prst="rect">
              <a:avLst/>
            </a:prstGeom>
          </p:spPr>
        </p:pic>
        <p:sp>
          <p:nvSpPr>
            <p:cNvPr id="39" name="TextBox 20"/>
            <p:cNvSpPr txBox="1"/>
            <p:nvPr/>
          </p:nvSpPr>
          <p:spPr>
            <a:xfrm>
              <a:off x="241774" y="313320"/>
              <a:ext cx="614447" cy="487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21"/>
                </a:lnSpc>
              </a:pPr>
              <a:r>
                <a:rPr lang="en-US" sz="1921" dirty="0">
                  <a:solidFill>
                    <a:srgbClr val="FFFFFF"/>
                  </a:solidFill>
                  <a:latin typeface="Clear Sans Bold"/>
                </a:rPr>
                <a:t>4</a:t>
              </a:r>
            </a:p>
          </p:txBody>
        </p:sp>
      </p:grpSp>
      <p:grpSp>
        <p:nvGrpSpPr>
          <p:cNvPr id="40" name="Group 33"/>
          <p:cNvGrpSpPr/>
          <p:nvPr/>
        </p:nvGrpSpPr>
        <p:grpSpPr>
          <a:xfrm>
            <a:off x="7721600" y="1571338"/>
            <a:ext cx="3975119" cy="652271"/>
            <a:chOff x="0" y="-113699"/>
            <a:chExt cx="7950238" cy="1304540"/>
          </a:xfrm>
        </p:grpSpPr>
        <p:sp>
          <p:nvSpPr>
            <p:cNvPr id="41" name="TextBox 34"/>
            <p:cNvSpPr txBox="1"/>
            <p:nvPr/>
          </p:nvSpPr>
          <p:spPr>
            <a:xfrm>
              <a:off x="0" y="-113699"/>
              <a:ext cx="7950238" cy="538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ru-RU" sz="1733" spc="35" dirty="0">
                  <a:solidFill>
                    <a:srgbClr val="191919"/>
                  </a:solidFill>
                  <a:latin typeface="Lato Bold"/>
                </a:rPr>
                <a:t>Комментарии</a:t>
              </a:r>
              <a:endParaRPr lang="en-US" sz="1733" spc="35" dirty="0">
                <a:solidFill>
                  <a:srgbClr val="191919"/>
                </a:solidFill>
                <a:latin typeface="Lato Bold"/>
              </a:endParaRPr>
            </a:p>
          </p:txBody>
        </p:sp>
        <p:sp>
          <p:nvSpPr>
            <p:cNvPr id="42" name="TextBox 35"/>
            <p:cNvSpPr txBox="1"/>
            <p:nvPr/>
          </p:nvSpPr>
          <p:spPr>
            <a:xfrm>
              <a:off x="0" y="575288"/>
              <a:ext cx="7950238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sz="1600" spc="32" dirty="0" err="1">
                  <a:solidFill>
                    <a:srgbClr val="191919"/>
                  </a:solidFill>
                  <a:latin typeface="Lato"/>
                </a:rPr>
                <a:t>для</a:t>
              </a:r>
              <a:r>
                <a:rPr lang="en-US" sz="1600" spc="32" dirty="0">
                  <a:solidFill>
                    <a:srgbClr val="191919"/>
                  </a:solidFill>
                  <a:latin typeface="Lato"/>
                </a:rPr>
                <a:t> </a:t>
              </a:r>
              <a:r>
                <a:rPr lang="ru-RU" sz="1600" spc="32" dirty="0">
                  <a:solidFill>
                    <a:srgbClr val="191919"/>
                  </a:solidFill>
                  <a:latin typeface="Lato"/>
                </a:rPr>
                <a:t>пояснения трудных </a:t>
              </a:r>
              <a:r>
                <a:rPr lang="en-US" sz="1600" spc="32" dirty="0" err="1">
                  <a:solidFill>
                    <a:srgbClr val="191919"/>
                  </a:solidFill>
                  <a:latin typeface="Lato"/>
                </a:rPr>
                <a:t>слов</a:t>
              </a:r>
              <a:endParaRPr lang="en-US" sz="1600" spc="32" dirty="0">
                <a:solidFill>
                  <a:srgbClr val="191919"/>
                </a:solidFill>
                <a:latin typeface="Lato"/>
              </a:endParaRPr>
            </a:p>
          </p:txBody>
        </p:sp>
      </p:grpSp>
      <p:sp>
        <p:nvSpPr>
          <p:cNvPr id="47" name="TextBox 13"/>
          <p:cNvSpPr txBox="1"/>
          <p:nvPr/>
        </p:nvSpPr>
        <p:spPr>
          <a:xfrm>
            <a:off x="8940800" y="6360349"/>
            <a:ext cx="3063634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endParaRPr sz="1200" dirty="0"/>
          </a:p>
          <a:p>
            <a:pPr algn="r">
              <a:lnSpc>
                <a:spcPts val="1493"/>
              </a:lnSpc>
              <a:spcBef>
                <a:spcPct val="0"/>
              </a:spcBef>
            </a:pPr>
            <a:fld id="{5A92C971-3548-4A57-999D-DBC4D74A3EFA}" type="slidenum">
              <a:rPr lang="en-US" sz="1067">
                <a:solidFill>
                  <a:srgbClr val="000000"/>
                </a:solidFill>
                <a:latin typeface="Lato"/>
              </a:rPr>
              <a:pPr algn="r">
                <a:lnSpc>
                  <a:spcPts val="1493"/>
                </a:lnSpc>
                <a:spcBef>
                  <a:spcPct val="0"/>
                </a:spcBef>
              </a:pPr>
              <a:t>49</a:t>
            </a:fld>
            <a:endParaRPr lang="en-US" sz="1067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45" name="TextBox 25"/>
          <p:cNvSpPr txBox="1"/>
          <p:nvPr/>
        </p:nvSpPr>
        <p:spPr>
          <a:xfrm>
            <a:off x="1415915" y="9910"/>
            <a:ext cx="5990761" cy="664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>
              <a:lnSpc>
                <a:spcPts val="6240"/>
              </a:lnSpc>
              <a:spcBef>
                <a:spcPct val="0"/>
              </a:spcBef>
              <a:defRPr sz="2800" b="1" spc="-48">
                <a:solidFill>
                  <a:srgbClr val="243D6D"/>
                </a:solidFill>
                <a:latin typeface="Lato"/>
              </a:defRPr>
            </a:lvl1pPr>
          </a:lstStyle>
          <a:p>
            <a:r>
              <a:rPr lang="en-US" sz="2000" dirty="0" err="1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Что</a:t>
            </a:r>
            <a:r>
              <a:rPr lang="en-US" sz="2000" dirty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 </a:t>
            </a:r>
            <a:r>
              <a:rPr lang="en-US" sz="2000" dirty="0" err="1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внутри</a:t>
            </a:r>
            <a:r>
              <a:rPr lang="en-US" sz="2000" dirty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 </a:t>
            </a:r>
            <a:r>
              <a:rPr lang="en-US" sz="2000" dirty="0" err="1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сервиса</a:t>
            </a:r>
            <a:r>
              <a:rPr lang="en-US" sz="2000" dirty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?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160465" y="129830"/>
            <a:ext cx="845973" cy="292517"/>
            <a:chOff x="254665" y="195486"/>
            <a:chExt cx="951720" cy="329081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61" name="Прямая соединительная линия 60"/>
          <p:cNvCxnSpPr/>
          <p:nvPr/>
        </p:nvCxnSpPr>
        <p:spPr>
          <a:xfrm>
            <a:off x="1168903" y="-1978"/>
            <a:ext cx="0" cy="402845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04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3050" y="809114"/>
            <a:ext cx="12188950" cy="911393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53355" y="773137"/>
            <a:ext cx="104386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в </a:t>
            </a:r>
            <a:r>
              <a:rPr lang="ru-RU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настоящее время </a:t>
            </a:r>
            <a:r>
              <a:rPr lang="ru-RU" b="1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федеральный перечень </a:t>
            </a:r>
            <a:r>
              <a:rPr lang="ru-RU" b="1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учебников </a:t>
            </a:r>
            <a:r>
              <a:rPr lang="ru-RU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(Приказ </a:t>
            </a:r>
            <a:r>
              <a:rPr lang="ru-RU" dirty="0" err="1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Минпросвещения</a:t>
            </a:r>
            <a:r>
              <a:rPr lang="ru-RU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 России от 20 мая 2020 года № </a:t>
            </a:r>
            <a:r>
              <a:rPr lang="ru-RU" dirty="0" smtClean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254) </a:t>
            </a:r>
            <a:r>
              <a:rPr lang="ru-RU" b="1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не содержит учебников</a:t>
            </a:r>
            <a:r>
              <a:rPr lang="ru-RU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, прошедших экспертизу на соответствие требованиям обновленных </a:t>
            </a:r>
            <a:r>
              <a:rPr lang="ru-RU" b="1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ФГОС 2021</a:t>
            </a:r>
            <a:r>
              <a:rPr lang="ru-RU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62" y="4468318"/>
            <a:ext cx="3407839" cy="202494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62" y="1845156"/>
            <a:ext cx="3353764" cy="301875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069" y="2952437"/>
            <a:ext cx="3285291" cy="331459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6579908" y="2077912"/>
            <a:ext cx="537328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В период перехода </a:t>
            </a:r>
            <a:r>
              <a:rPr lang="ru-RU" dirty="0">
                <a:solidFill>
                  <a:srgbClr val="000000"/>
                </a:solidFill>
              </a:rPr>
              <a:t>на обновленные ФГОС </a:t>
            </a:r>
            <a:r>
              <a:rPr lang="ru-RU" dirty="0" smtClean="0">
                <a:solidFill>
                  <a:srgbClr val="000000"/>
                </a:solidFill>
              </a:rPr>
              <a:t>2021* </a:t>
            </a:r>
          </a:p>
          <a:p>
            <a:endParaRPr lang="ru-RU" dirty="0" smtClean="0">
              <a:solidFill>
                <a:srgbClr val="000000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</a:rPr>
              <a:t>могут </a:t>
            </a:r>
            <a:r>
              <a:rPr lang="ru-RU" dirty="0">
                <a:solidFill>
                  <a:srgbClr val="000000"/>
                </a:solidFill>
              </a:rPr>
              <a:t>быть использованы </a:t>
            </a:r>
            <a:r>
              <a:rPr lang="ru-RU" b="1" u="sng" dirty="0">
                <a:solidFill>
                  <a:srgbClr val="000000"/>
                </a:solidFill>
              </a:rPr>
              <a:t>любые учебно-методические комплекты</a:t>
            </a:r>
            <a:r>
              <a:rPr lang="ru-RU" b="1" dirty="0">
                <a:solidFill>
                  <a:srgbClr val="000000"/>
                </a:solidFill>
              </a:rPr>
              <a:t>, включенные в федеральный перечень учебников</a:t>
            </a:r>
            <a:r>
              <a:rPr lang="ru-RU" dirty="0">
                <a:solidFill>
                  <a:srgbClr val="000000"/>
                </a:solidFill>
              </a:rPr>
              <a:t>. </a:t>
            </a:r>
            <a:endParaRPr lang="ru-RU" dirty="0" smtClean="0">
              <a:solidFill>
                <a:srgbClr val="000000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</a:rPr>
              <a:t>особое </a:t>
            </a:r>
            <a:r>
              <a:rPr lang="ru-RU" dirty="0">
                <a:solidFill>
                  <a:srgbClr val="000000"/>
                </a:solidFill>
              </a:rPr>
              <a:t>внимание должно быть уделено изменению методики преподавания учебных предметов </a:t>
            </a:r>
            <a:r>
              <a:rPr lang="ru-RU" b="1" u="sng" dirty="0">
                <a:solidFill>
                  <a:srgbClr val="000000"/>
                </a:solidFill>
              </a:rPr>
              <a:t>при</a:t>
            </a:r>
            <a:r>
              <a:rPr lang="ru-RU" u="sng" dirty="0">
                <a:solidFill>
                  <a:srgbClr val="000000"/>
                </a:solidFill>
              </a:rPr>
              <a:t> </a:t>
            </a:r>
            <a:r>
              <a:rPr lang="ru-RU" b="1" u="sng" dirty="0"/>
              <a:t>одновременном использовании дополнительных учебных</a:t>
            </a:r>
            <a:r>
              <a:rPr lang="ru-RU" b="1" dirty="0"/>
              <a:t>, дидактических </a:t>
            </a:r>
            <a:r>
              <a:rPr lang="ru-RU" b="1" u="sng" dirty="0"/>
              <a:t>материалов</a:t>
            </a:r>
            <a:r>
              <a:rPr lang="ru-RU" b="1" dirty="0"/>
              <a:t>, ориентированных на формирование предметных, </a:t>
            </a:r>
            <a:r>
              <a:rPr lang="ru-RU" b="1" dirty="0" err="1"/>
              <a:t>метапредметных</a:t>
            </a:r>
            <a:r>
              <a:rPr lang="ru-RU" b="1" dirty="0"/>
              <a:t> и личностных </a:t>
            </a:r>
            <a:r>
              <a:rPr lang="ru-RU" b="1" dirty="0" smtClean="0"/>
              <a:t>результатов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b="1" dirty="0"/>
          </a:p>
          <a:p>
            <a:pPr>
              <a:spcAft>
                <a:spcPts val="1200"/>
              </a:spcAft>
            </a:pPr>
            <a:r>
              <a:rPr lang="ru-RU" sz="1000" dirty="0" smtClean="0"/>
              <a:t>* </a:t>
            </a:r>
            <a:r>
              <a:rPr lang="ru-RU" sz="1000" i="1" dirty="0" smtClean="0"/>
              <a:t>Письмо </a:t>
            </a:r>
            <a:r>
              <a:rPr lang="ru-RU" sz="1000" i="1" dirty="0" err="1" smtClean="0"/>
              <a:t>Минпросвещения</a:t>
            </a:r>
            <a:r>
              <a:rPr lang="ru-RU" sz="1000" i="1" dirty="0" smtClean="0"/>
              <a:t> России от 11.11.2021 № 03-1899 «Об обеспечении учебными изданиями (учебниками и учебными пособиями) обучающихся в 2022/23 учебном году</a:t>
            </a:r>
            <a:endParaRPr lang="ru-RU" sz="1000" i="1" dirty="0"/>
          </a:p>
        </p:txBody>
      </p:sp>
      <p:sp>
        <p:nvSpPr>
          <p:cNvPr id="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5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6" name="Прямая соединительная линия 25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881507" y="130382"/>
            <a:ext cx="8131567" cy="564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4160"/>
              </a:lnSpc>
              <a:spcBef>
                <a:spcPct val="0"/>
              </a:spcBef>
              <a:defRPr/>
            </a:pP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Какие учебники использовать в переходный период?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0" y="797178"/>
            <a:ext cx="1753973" cy="900496"/>
          </a:xfrm>
          <a:prstGeom prst="rect">
            <a:avLst/>
          </a:prstGeom>
          <a:solidFill>
            <a:srgbClr val="40A7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9554" y="6516871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959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t="21903" r="6829" b="22081"/>
          <a:stretch/>
        </p:blipFill>
        <p:spPr>
          <a:xfrm>
            <a:off x="2078223" y="1741896"/>
            <a:ext cx="7764372" cy="400181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"/>
          <a:stretch/>
        </p:blipFill>
        <p:spPr>
          <a:xfrm>
            <a:off x="3068479" y="1968752"/>
            <a:ext cx="5837315" cy="3308492"/>
          </a:xfrm>
          <a:prstGeom prst="rect">
            <a:avLst/>
          </a:prstGeom>
        </p:spPr>
      </p:pic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871FB6F1-5C88-4F60-877C-505567CA37F8}"/>
              </a:ext>
            </a:extLst>
          </p:cNvPr>
          <p:cNvCxnSpPr>
            <a:cxnSpLocks/>
          </p:cNvCxnSpPr>
          <p:nvPr/>
        </p:nvCxnSpPr>
        <p:spPr>
          <a:xfrm flipH="1">
            <a:off x="5530950" y="1712307"/>
            <a:ext cx="732660" cy="731252"/>
          </a:xfrm>
          <a:prstGeom prst="straightConnector1">
            <a:avLst/>
          </a:prstGeom>
          <a:ln w="15875">
            <a:solidFill>
              <a:schemeClr val="accent2"/>
            </a:solidFill>
            <a:tailEnd type="stealth"/>
          </a:ln>
          <a:effectLst>
            <a:glow rad="63500">
              <a:schemeClr val="bg1">
                <a:alpha val="4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0092EED-2D0D-44C5-839D-652B2D301BB5}"/>
              </a:ext>
            </a:extLst>
          </p:cNvPr>
          <p:cNvSpPr txBox="1"/>
          <p:nvPr/>
        </p:nvSpPr>
        <p:spPr>
          <a:xfrm>
            <a:off x="6269768" y="1403782"/>
            <a:ext cx="1102257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33" dirty="0"/>
              <a:t>Комментарии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9502E5-63F2-4994-AADC-698E4D646241}"/>
              </a:ext>
            </a:extLst>
          </p:cNvPr>
          <p:cNvSpPr txBox="1"/>
          <p:nvPr/>
        </p:nvSpPr>
        <p:spPr>
          <a:xfrm>
            <a:off x="4510461" y="1280671"/>
            <a:ext cx="1696977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33" dirty="0"/>
              <a:t>Алгоритм заучивания</a:t>
            </a:r>
          </a:p>
          <a:p>
            <a:pPr algn="ctr"/>
            <a:r>
              <a:rPr lang="ru-RU" sz="933" dirty="0"/>
              <a:t>стихотворения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50329C6-7EF3-42D1-97A0-CE51E40074EB}"/>
              </a:ext>
            </a:extLst>
          </p:cNvPr>
          <p:cNvSpPr txBox="1"/>
          <p:nvPr/>
        </p:nvSpPr>
        <p:spPr>
          <a:xfrm>
            <a:off x="3429979" y="1280671"/>
            <a:ext cx="1085555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33" dirty="0"/>
              <a:t>Распечатать текст</a:t>
            </a:r>
          </a:p>
          <a:p>
            <a:pPr algn="ctr"/>
            <a:r>
              <a:rPr lang="ru-RU" sz="933" dirty="0"/>
              <a:t>стихотворения</a:t>
            </a:r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D8A2890-0054-4B20-9FB2-041DE4004DC8}"/>
              </a:ext>
            </a:extLst>
          </p:cNvPr>
          <p:cNvCxnSpPr>
            <a:cxnSpLocks/>
          </p:cNvCxnSpPr>
          <p:nvPr/>
        </p:nvCxnSpPr>
        <p:spPr>
          <a:xfrm flipH="1">
            <a:off x="5358950" y="1712307"/>
            <a:ext cx="1478" cy="731252"/>
          </a:xfrm>
          <a:prstGeom prst="straightConnector1">
            <a:avLst/>
          </a:prstGeom>
          <a:ln w="15875">
            <a:solidFill>
              <a:schemeClr val="accent2"/>
            </a:solidFill>
            <a:tailEnd type="stealth"/>
          </a:ln>
          <a:effectLst>
            <a:glow rad="63500">
              <a:schemeClr val="bg1">
                <a:alpha val="4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944F7917-1EBB-40DE-98F8-63C0FB7AA720}"/>
              </a:ext>
            </a:extLst>
          </p:cNvPr>
          <p:cNvCxnSpPr>
            <a:cxnSpLocks/>
          </p:cNvCxnSpPr>
          <p:nvPr/>
        </p:nvCxnSpPr>
        <p:spPr>
          <a:xfrm>
            <a:off x="4478542" y="1712307"/>
            <a:ext cx="716798" cy="731252"/>
          </a:xfrm>
          <a:prstGeom prst="straightConnector1">
            <a:avLst/>
          </a:prstGeom>
          <a:ln w="15875">
            <a:solidFill>
              <a:schemeClr val="accent2"/>
            </a:solidFill>
            <a:tailEnd type="stealth"/>
          </a:ln>
          <a:effectLst>
            <a:glow rad="63500">
              <a:schemeClr val="bg1">
                <a:alpha val="4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02A87F77-8229-4C42-96DE-D96D62B4221D}"/>
              </a:ext>
            </a:extLst>
          </p:cNvPr>
          <p:cNvCxnSpPr>
            <a:cxnSpLocks/>
          </p:cNvCxnSpPr>
          <p:nvPr/>
        </p:nvCxnSpPr>
        <p:spPr>
          <a:xfrm flipH="1">
            <a:off x="8418211" y="2559907"/>
            <a:ext cx="852349" cy="0"/>
          </a:xfrm>
          <a:prstGeom prst="straightConnector1">
            <a:avLst/>
          </a:prstGeom>
          <a:ln w="15875">
            <a:solidFill>
              <a:schemeClr val="accent2"/>
            </a:solidFill>
            <a:tailEnd type="stealth"/>
          </a:ln>
          <a:effectLst>
            <a:glow rad="63500">
              <a:schemeClr val="bg1">
                <a:alpha val="4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47A82025-2FD2-432C-862E-8FA8FEC3CF1A}"/>
              </a:ext>
            </a:extLst>
          </p:cNvPr>
          <p:cNvCxnSpPr>
            <a:cxnSpLocks/>
          </p:cNvCxnSpPr>
          <p:nvPr/>
        </p:nvCxnSpPr>
        <p:spPr>
          <a:xfrm flipH="1">
            <a:off x="8351089" y="5077287"/>
            <a:ext cx="911081" cy="0"/>
          </a:xfrm>
          <a:prstGeom prst="straightConnector1">
            <a:avLst/>
          </a:prstGeom>
          <a:ln w="15875">
            <a:solidFill>
              <a:schemeClr val="accent2"/>
            </a:solidFill>
            <a:tailEnd type="stealth"/>
          </a:ln>
          <a:effectLst>
            <a:glow rad="63500">
              <a:schemeClr val="bg1">
                <a:alpha val="4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8725E477-394F-4C94-9CC8-6E10ACE0E89F}"/>
              </a:ext>
            </a:extLst>
          </p:cNvPr>
          <p:cNvCxnSpPr>
            <a:cxnSpLocks/>
          </p:cNvCxnSpPr>
          <p:nvPr/>
        </p:nvCxnSpPr>
        <p:spPr>
          <a:xfrm flipH="1">
            <a:off x="8418211" y="3379844"/>
            <a:ext cx="852349" cy="0"/>
          </a:xfrm>
          <a:prstGeom prst="straightConnector1">
            <a:avLst/>
          </a:prstGeom>
          <a:ln w="15875">
            <a:solidFill>
              <a:schemeClr val="accent2"/>
            </a:solidFill>
            <a:tailEnd type="stealth"/>
          </a:ln>
          <a:effectLst>
            <a:glow rad="63500">
              <a:schemeClr val="bg1">
                <a:alpha val="4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88A819DA-EC39-4CFA-A548-7AEEA42C4C10}"/>
              </a:ext>
            </a:extLst>
          </p:cNvPr>
          <p:cNvCxnSpPr>
            <a:cxnSpLocks/>
          </p:cNvCxnSpPr>
          <p:nvPr/>
        </p:nvCxnSpPr>
        <p:spPr>
          <a:xfrm>
            <a:off x="2684236" y="2826571"/>
            <a:ext cx="855126" cy="0"/>
          </a:xfrm>
          <a:prstGeom prst="straightConnector1">
            <a:avLst/>
          </a:prstGeom>
          <a:ln w="15875">
            <a:solidFill>
              <a:schemeClr val="accent2"/>
            </a:solidFill>
            <a:tailEnd type="stealth"/>
          </a:ln>
          <a:effectLst>
            <a:glow rad="63500">
              <a:schemeClr val="bg1">
                <a:alpha val="4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0AF89C4F-802B-4EB5-BD2E-5DCDB3F2DF9F}"/>
              </a:ext>
            </a:extLst>
          </p:cNvPr>
          <p:cNvCxnSpPr>
            <a:cxnSpLocks/>
          </p:cNvCxnSpPr>
          <p:nvPr/>
        </p:nvCxnSpPr>
        <p:spPr>
          <a:xfrm>
            <a:off x="2684236" y="4717663"/>
            <a:ext cx="964198" cy="0"/>
          </a:xfrm>
          <a:prstGeom prst="straightConnector1">
            <a:avLst/>
          </a:prstGeom>
          <a:ln w="15875">
            <a:solidFill>
              <a:schemeClr val="accent2"/>
            </a:solidFill>
            <a:tailEnd type="stealth"/>
          </a:ln>
          <a:effectLst>
            <a:glow rad="63500">
              <a:schemeClr val="bg1">
                <a:alpha val="4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42660877-B831-433A-9F59-579011AECC58}"/>
              </a:ext>
            </a:extLst>
          </p:cNvPr>
          <p:cNvSpPr txBox="1"/>
          <p:nvPr/>
        </p:nvSpPr>
        <p:spPr>
          <a:xfrm>
            <a:off x="1552805" y="2704574"/>
            <a:ext cx="1130438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33" dirty="0"/>
              <a:t>Прослушать аудио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5247900-4787-4DF7-8576-845925DB735D}"/>
              </a:ext>
            </a:extLst>
          </p:cNvPr>
          <p:cNvSpPr txBox="1"/>
          <p:nvPr/>
        </p:nvSpPr>
        <p:spPr>
          <a:xfrm>
            <a:off x="1501965" y="4510139"/>
            <a:ext cx="1116011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33" dirty="0"/>
              <a:t>Переход </a:t>
            </a:r>
            <a:br>
              <a:rPr lang="ru-RU" sz="933" dirty="0"/>
            </a:br>
            <a:r>
              <a:rPr lang="ru-RU" sz="933" dirty="0"/>
              <a:t>на страницу с ЭФУ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5D1EC64-2951-48D6-AFAE-EBE858E07FBB}"/>
              </a:ext>
            </a:extLst>
          </p:cNvPr>
          <p:cNvSpPr txBox="1"/>
          <p:nvPr/>
        </p:nvSpPr>
        <p:spPr>
          <a:xfrm>
            <a:off x="9401694" y="2437909"/>
            <a:ext cx="1345240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33" dirty="0"/>
              <a:t>Добавить в </a:t>
            </a:r>
            <a:r>
              <a:rPr lang="en-US" sz="933" dirty="0"/>
              <a:t>И</a:t>
            </a:r>
            <a:r>
              <a:rPr lang="ru-RU" sz="933" dirty="0" err="1"/>
              <a:t>збранное</a:t>
            </a:r>
            <a:endParaRPr lang="ru-RU" sz="933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AC83DBE-FB3C-495F-9C04-844A9374BC66}"/>
              </a:ext>
            </a:extLst>
          </p:cNvPr>
          <p:cNvSpPr txBox="1"/>
          <p:nvPr/>
        </p:nvSpPr>
        <p:spPr>
          <a:xfrm>
            <a:off x="9314199" y="3176515"/>
            <a:ext cx="1045479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33" dirty="0"/>
              <a:t>Перелистывание</a:t>
            </a:r>
            <a:br>
              <a:rPr lang="ru-RU" sz="933" dirty="0"/>
            </a:br>
            <a:r>
              <a:rPr lang="ru-RU" sz="933" dirty="0"/>
              <a:t>иллюстраций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83B5DE0-E696-49B2-918B-558363567AD7}"/>
              </a:ext>
            </a:extLst>
          </p:cNvPr>
          <p:cNvSpPr txBox="1"/>
          <p:nvPr/>
        </p:nvSpPr>
        <p:spPr>
          <a:xfrm>
            <a:off x="9318372" y="4878362"/>
            <a:ext cx="1096775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33" dirty="0"/>
              <a:t>Регулировка </a:t>
            </a:r>
            <a:br>
              <a:rPr lang="ru-RU" sz="933" dirty="0"/>
            </a:br>
            <a:r>
              <a:rPr lang="ru-RU" sz="933" dirty="0"/>
              <a:t>уровня громкости</a:t>
            </a:r>
          </a:p>
        </p:txBody>
      </p: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2A57B4E4-ADD0-45FC-A830-11CDA1BCC731}"/>
              </a:ext>
            </a:extLst>
          </p:cNvPr>
          <p:cNvCxnSpPr>
            <a:cxnSpLocks/>
          </p:cNvCxnSpPr>
          <p:nvPr/>
        </p:nvCxnSpPr>
        <p:spPr>
          <a:xfrm flipV="1">
            <a:off x="4401051" y="5202961"/>
            <a:ext cx="1988" cy="705084"/>
          </a:xfrm>
          <a:prstGeom prst="straightConnector1">
            <a:avLst/>
          </a:prstGeom>
          <a:ln w="15875">
            <a:solidFill>
              <a:schemeClr val="accent2"/>
            </a:solidFill>
            <a:tailEnd type="stealth"/>
          </a:ln>
          <a:effectLst>
            <a:glow rad="63500">
              <a:schemeClr val="bg1">
                <a:alpha val="4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id="{9F5E3D3E-A3A1-4D97-9AF7-1A451F1A65E7}"/>
              </a:ext>
            </a:extLst>
          </p:cNvPr>
          <p:cNvCxnSpPr>
            <a:cxnSpLocks/>
          </p:cNvCxnSpPr>
          <p:nvPr/>
        </p:nvCxnSpPr>
        <p:spPr>
          <a:xfrm flipV="1">
            <a:off x="3487955" y="5202961"/>
            <a:ext cx="465235" cy="700399"/>
          </a:xfrm>
          <a:prstGeom prst="straightConnector1">
            <a:avLst/>
          </a:prstGeom>
          <a:ln w="15875">
            <a:solidFill>
              <a:schemeClr val="accent2"/>
            </a:solidFill>
            <a:tailEnd type="stealth"/>
          </a:ln>
          <a:effectLst>
            <a:glow rad="63500">
              <a:schemeClr val="bg1">
                <a:alpha val="4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4CCD9CED-0B34-4467-9C68-F7A13CC6DA18}"/>
              </a:ext>
            </a:extLst>
          </p:cNvPr>
          <p:cNvCxnSpPr>
            <a:cxnSpLocks/>
          </p:cNvCxnSpPr>
          <p:nvPr/>
        </p:nvCxnSpPr>
        <p:spPr>
          <a:xfrm flipH="1" flipV="1">
            <a:off x="4851083" y="5202961"/>
            <a:ext cx="520463" cy="700399"/>
          </a:xfrm>
          <a:prstGeom prst="straightConnector1">
            <a:avLst/>
          </a:prstGeom>
          <a:ln w="15875">
            <a:solidFill>
              <a:schemeClr val="accent2"/>
            </a:solidFill>
            <a:tailEnd type="stealth"/>
          </a:ln>
          <a:effectLst>
            <a:glow rad="63500">
              <a:schemeClr val="bg1">
                <a:alpha val="4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7F11E706-099B-4193-A150-D6FF29943CD4}"/>
              </a:ext>
            </a:extLst>
          </p:cNvPr>
          <p:cNvSpPr txBox="1"/>
          <p:nvPr/>
        </p:nvSpPr>
        <p:spPr>
          <a:xfrm>
            <a:off x="2397111" y="5845241"/>
            <a:ext cx="1098378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33" dirty="0"/>
              <a:t>Воспроизведение</a:t>
            </a:r>
            <a:br>
              <a:rPr lang="ru-RU" sz="933" dirty="0"/>
            </a:br>
            <a:r>
              <a:rPr lang="ru-RU" sz="933" dirty="0" err="1"/>
              <a:t>аудиотрека</a:t>
            </a:r>
            <a:endParaRPr lang="ru-RU" sz="933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5A92C76-3008-4F3C-8604-3DEAA54723B1}"/>
              </a:ext>
            </a:extLst>
          </p:cNvPr>
          <p:cNvSpPr txBox="1"/>
          <p:nvPr/>
        </p:nvSpPr>
        <p:spPr>
          <a:xfrm>
            <a:off x="4125975" y="5979739"/>
            <a:ext cx="550151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33" dirty="0"/>
              <a:t>Повтор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4C7AF11-B28C-41EB-BFED-CC67AFA8B082}"/>
              </a:ext>
            </a:extLst>
          </p:cNvPr>
          <p:cNvSpPr txBox="1"/>
          <p:nvPr/>
        </p:nvSpPr>
        <p:spPr>
          <a:xfrm>
            <a:off x="5378163" y="5979739"/>
            <a:ext cx="513282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33" dirty="0"/>
              <a:t>Метки</a:t>
            </a:r>
          </a:p>
        </p:txBody>
      </p:sp>
      <p:sp>
        <p:nvSpPr>
          <p:cNvPr id="37" name="TextBox 13"/>
          <p:cNvSpPr txBox="1"/>
          <p:nvPr/>
        </p:nvSpPr>
        <p:spPr>
          <a:xfrm>
            <a:off x="8940800" y="6360349"/>
            <a:ext cx="3063634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endParaRPr sz="1200" dirty="0"/>
          </a:p>
          <a:p>
            <a:pPr algn="r">
              <a:lnSpc>
                <a:spcPts val="1493"/>
              </a:lnSpc>
              <a:spcBef>
                <a:spcPct val="0"/>
              </a:spcBef>
            </a:pPr>
            <a:fld id="{5A92C971-3548-4A57-999D-DBC4D74A3EFA}" type="slidenum">
              <a:rPr lang="en-US" sz="1067">
                <a:solidFill>
                  <a:srgbClr val="000000"/>
                </a:solidFill>
                <a:latin typeface="Lato"/>
              </a:rPr>
              <a:pPr algn="r">
                <a:lnSpc>
                  <a:spcPts val="1493"/>
                </a:lnSpc>
                <a:spcBef>
                  <a:spcPct val="0"/>
                </a:spcBef>
              </a:pPr>
              <a:t>50</a:t>
            </a:fld>
            <a:endParaRPr lang="en-US" sz="1067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40" name="TextBox 25"/>
          <p:cNvSpPr txBox="1"/>
          <p:nvPr/>
        </p:nvSpPr>
        <p:spPr>
          <a:xfrm>
            <a:off x="2991756" y="451851"/>
            <a:ext cx="5990761" cy="664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  <a:spcBef>
                <a:spcPct val="0"/>
              </a:spcBef>
            </a:pPr>
            <a:r>
              <a:rPr lang="en-US" sz="2000" b="1" spc="-48" dirty="0" err="1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Что</a:t>
            </a:r>
            <a:r>
              <a:rPr lang="en-US" sz="2000" b="1" spc="-48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 </a:t>
            </a:r>
            <a:r>
              <a:rPr lang="en-US" sz="2000" b="1" spc="-48" dirty="0" err="1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внутри</a:t>
            </a:r>
            <a:r>
              <a:rPr lang="en-US" sz="2000" b="1" spc="-48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 </a:t>
            </a:r>
            <a:r>
              <a:rPr lang="en-US" sz="2000" b="1" spc="-48" dirty="0" err="1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сервиса</a:t>
            </a:r>
            <a:r>
              <a:rPr lang="en-US" sz="2000" b="1" spc="-48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?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160465" y="129830"/>
            <a:ext cx="845973" cy="292517"/>
            <a:chOff x="254665" y="195486"/>
            <a:chExt cx="951720" cy="329081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67" name="Прямая соединительная линия 66"/>
          <p:cNvCxnSpPr/>
          <p:nvPr/>
        </p:nvCxnSpPr>
        <p:spPr>
          <a:xfrm>
            <a:off x="1168903" y="-1978"/>
            <a:ext cx="0" cy="402845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01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56" y="192002"/>
            <a:ext cx="6898945" cy="4835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601" y="482600"/>
            <a:ext cx="2995627" cy="20312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3318" y="3073400"/>
            <a:ext cx="4823846" cy="3248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1771" y="3614143"/>
            <a:ext cx="2824806" cy="3381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Группа 8"/>
          <p:cNvGrpSpPr/>
          <p:nvPr/>
        </p:nvGrpSpPr>
        <p:grpSpPr>
          <a:xfrm>
            <a:off x="160465" y="129830"/>
            <a:ext cx="845973" cy="292517"/>
            <a:chOff x="254665" y="195486"/>
            <a:chExt cx="951720" cy="32908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24" name="Прямая соединительная линия 23"/>
          <p:cNvCxnSpPr/>
          <p:nvPr/>
        </p:nvCxnSpPr>
        <p:spPr>
          <a:xfrm>
            <a:off x="1168903" y="-1978"/>
            <a:ext cx="0" cy="402845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13"/>
          <p:cNvSpPr txBox="1"/>
          <p:nvPr/>
        </p:nvSpPr>
        <p:spPr>
          <a:xfrm>
            <a:off x="8940800" y="6360349"/>
            <a:ext cx="3063634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endParaRPr sz="1200" dirty="0"/>
          </a:p>
          <a:p>
            <a:pPr algn="r">
              <a:lnSpc>
                <a:spcPts val="1493"/>
              </a:lnSpc>
              <a:spcBef>
                <a:spcPct val="0"/>
              </a:spcBef>
            </a:pPr>
            <a:fld id="{5A92C971-3548-4A57-999D-DBC4D74A3EFA}" type="slidenum">
              <a:rPr lang="en-US" sz="1067">
                <a:solidFill>
                  <a:srgbClr val="000000"/>
                </a:solidFill>
                <a:latin typeface="Lato"/>
              </a:rPr>
              <a:pPr algn="r">
                <a:lnSpc>
                  <a:spcPts val="1493"/>
                </a:lnSpc>
                <a:spcBef>
                  <a:spcPct val="0"/>
                </a:spcBef>
              </a:pPr>
              <a:t>51</a:t>
            </a:fld>
            <a:endParaRPr lang="en-US" sz="1067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6666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37167"/>
          <a:stretch/>
        </p:blipFill>
        <p:spPr>
          <a:xfrm>
            <a:off x="1431654" y="691441"/>
            <a:ext cx="8749774" cy="3690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50329C6-7EF3-42D1-97A0-CE51E40074EB}"/>
              </a:ext>
            </a:extLst>
          </p:cNvPr>
          <p:cNvSpPr txBox="1"/>
          <p:nvPr/>
        </p:nvSpPr>
        <p:spPr>
          <a:xfrm>
            <a:off x="2474808" y="95786"/>
            <a:ext cx="1525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Распечатать текст</a:t>
            </a:r>
          </a:p>
          <a:p>
            <a:pPr algn="ctr"/>
            <a:r>
              <a:rPr lang="ru-RU" sz="1400" dirty="0"/>
              <a:t>стихотворения</a:t>
            </a:r>
          </a:p>
        </p:txBody>
      </p:sp>
      <p:sp>
        <p:nvSpPr>
          <p:cNvPr id="22" name="Скругленная прямоугольная выноска 21"/>
          <p:cNvSpPr/>
          <p:nvPr/>
        </p:nvSpPr>
        <p:spPr>
          <a:xfrm>
            <a:off x="2272322" y="103474"/>
            <a:ext cx="1803710" cy="500795"/>
          </a:xfrm>
          <a:prstGeom prst="wedgeRoundRectCallout">
            <a:avLst>
              <a:gd name="adj1" fmla="val 64978"/>
              <a:gd name="adj2" fmla="val 1340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Скругленная прямоугольная выноска 23"/>
          <p:cNvSpPr/>
          <p:nvPr/>
        </p:nvSpPr>
        <p:spPr>
          <a:xfrm>
            <a:off x="4356512" y="67316"/>
            <a:ext cx="2107888" cy="485412"/>
          </a:xfrm>
          <a:prstGeom prst="wedgeRoundRectCallout">
            <a:avLst>
              <a:gd name="adj1" fmla="val -32880"/>
              <a:gd name="adj2" fmla="val 14033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n w="0"/>
                <a:solidFill>
                  <a:schemeClr val="tx1"/>
                </a:solidFill>
              </a:rPr>
              <a:t>Анализ произведения. Алгоритм заучивания </a:t>
            </a:r>
          </a:p>
        </p:txBody>
      </p:sp>
      <p:sp>
        <p:nvSpPr>
          <p:cNvPr id="25" name="Скругленная прямоугольная выноска 24"/>
          <p:cNvSpPr/>
          <p:nvPr/>
        </p:nvSpPr>
        <p:spPr>
          <a:xfrm>
            <a:off x="6464401" y="549648"/>
            <a:ext cx="1547449" cy="400010"/>
          </a:xfrm>
          <a:prstGeom prst="wedgeRoundRectCallout">
            <a:avLst>
              <a:gd name="adj1" fmla="val -138830"/>
              <a:gd name="adj2" fmla="val 7366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n w="0"/>
                <a:solidFill>
                  <a:schemeClr val="tx1"/>
                </a:solidFill>
              </a:rPr>
              <a:t>Словарная работа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247900-4787-4DF7-8576-845925DB735D}"/>
              </a:ext>
            </a:extLst>
          </p:cNvPr>
          <p:cNvSpPr txBox="1"/>
          <p:nvPr/>
        </p:nvSpPr>
        <p:spPr>
          <a:xfrm>
            <a:off x="-12885" y="3289031"/>
            <a:ext cx="14278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Переход </a:t>
            </a:r>
            <a:br>
              <a:rPr lang="ru-RU" sz="1400" dirty="0"/>
            </a:br>
            <a:r>
              <a:rPr lang="ru-RU" sz="1400" dirty="0"/>
              <a:t>на страницу</a:t>
            </a:r>
          </a:p>
          <a:p>
            <a:pPr algn="ctr"/>
            <a:r>
              <a:rPr lang="ru-RU" sz="1400" dirty="0"/>
              <a:t> с ЭФУ</a:t>
            </a:r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>
            <a:off x="54222" y="3277780"/>
            <a:ext cx="1348002" cy="733661"/>
          </a:xfrm>
          <a:prstGeom prst="wedgeRoundRectCallout">
            <a:avLst>
              <a:gd name="adj1" fmla="val 68625"/>
              <a:gd name="adj2" fmla="val 4373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654" y="4380456"/>
            <a:ext cx="8749774" cy="110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F11E706-099B-4193-A150-D6FF29943CD4}"/>
              </a:ext>
            </a:extLst>
          </p:cNvPr>
          <p:cNvSpPr txBox="1"/>
          <p:nvPr/>
        </p:nvSpPr>
        <p:spPr>
          <a:xfrm>
            <a:off x="380077" y="4314516"/>
            <a:ext cx="1554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Воспроизведение</a:t>
            </a:r>
            <a:br>
              <a:rPr lang="ru-RU" sz="1400" dirty="0"/>
            </a:br>
            <a:r>
              <a:rPr lang="ru-RU" sz="1400" dirty="0" err="1"/>
              <a:t>аудиотрека</a:t>
            </a:r>
            <a:endParaRPr lang="ru-RU" sz="1400" dirty="0"/>
          </a:p>
        </p:txBody>
      </p:sp>
      <p:sp>
        <p:nvSpPr>
          <p:cNvPr id="29" name="Скругленная прямоугольная выноска 28"/>
          <p:cNvSpPr/>
          <p:nvPr/>
        </p:nvSpPr>
        <p:spPr>
          <a:xfrm>
            <a:off x="1740695" y="5942939"/>
            <a:ext cx="654636" cy="353824"/>
          </a:xfrm>
          <a:prstGeom prst="wedgeRoundRectCallout">
            <a:avLst>
              <a:gd name="adj1" fmla="val 102392"/>
              <a:gd name="adj2" fmla="val -27714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A92C76-3008-4F3C-8604-3DEAA54723B1}"/>
              </a:ext>
            </a:extLst>
          </p:cNvPr>
          <p:cNvSpPr txBox="1"/>
          <p:nvPr/>
        </p:nvSpPr>
        <p:spPr>
          <a:xfrm>
            <a:off x="1740695" y="5942940"/>
            <a:ext cx="734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Повтор</a:t>
            </a:r>
          </a:p>
        </p:txBody>
      </p:sp>
      <p:sp>
        <p:nvSpPr>
          <p:cNvPr id="33" name="Скругленная прямоугольная выноска 32"/>
          <p:cNvSpPr/>
          <p:nvPr/>
        </p:nvSpPr>
        <p:spPr>
          <a:xfrm>
            <a:off x="377046" y="4416140"/>
            <a:ext cx="1659534" cy="540371"/>
          </a:xfrm>
          <a:prstGeom prst="wedgeRoundRectCallout">
            <a:avLst>
              <a:gd name="adj1" fmla="val 46742"/>
              <a:gd name="adj2" fmla="val 9752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C7AF11-B28C-41EB-BFED-CC67AFA8B082}"/>
              </a:ext>
            </a:extLst>
          </p:cNvPr>
          <p:cNvSpPr txBox="1"/>
          <p:nvPr/>
        </p:nvSpPr>
        <p:spPr>
          <a:xfrm>
            <a:off x="3737188" y="5812074"/>
            <a:ext cx="677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Метки</a:t>
            </a:r>
          </a:p>
        </p:txBody>
      </p:sp>
      <p:sp>
        <p:nvSpPr>
          <p:cNvPr id="35" name="Скругленная прямоугольная выноска 34"/>
          <p:cNvSpPr/>
          <p:nvPr/>
        </p:nvSpPr>
        <p:spPr>
          <a:xfrm>
            <a:off x="3686308" y="5789051"/>
            <a:ext cx="728566" cy="330801"/>
          </a:xfrm>
          <a:prstGeom prst="wedgeRoundRectCallout">
            <a:avLst>
              <a:gd name="adj1" fmla="val -5405"/>
              <a:gd name="adj2" fmla="val -19927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160465" y="129830"/>
            <a:ext cx="845973" cy="292517"/>
            <a:chOff x="254665" y="195486"/>
            <a:chExt cx="951720" cy="329081"/>
          </a:xfrm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1168903" y="-1978"/>
            <a:ext cx="0" cy="402845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13"/>
          <p:cNvSpPr txBox="1"/>
          <p:nvPr/>
        </p:nvSpPr>
        <p:spPr>
          <a:xfrm>
            <a:off x="8940800" y="6360349"/>
            <a:ext cx="3063634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endParaRPr sz="1200" dirty="0"/>
          </a:p>
          <a:p>
            <a:pPr algn="r">
              <a:lnSpc>
                <a:spcPts val="1493"/>
              </a:lnSpc>
              <a:spcBef>
                <a:spcPct val="0"/>
              </a:spcBef>
            </a:pPr>
            <a:fld id="{5A92C971-3548-4A57-999D-DBC4D74A3EFA}" type="slidenum">
              <a:rPr lang="en-US" sz="1067">
                <a:solidFill>
                  <a:srgbClr val="000000"/>
                </a:solidFill>
                <a:latin typeface="Lato"/>
              </a:rPr>
              <a:pPr algn="r">
                <a:lnSpc>
                  <a:spcPts val="1493"/>
                </a:lnSpc>
                <a:spcBef>
                  <a:spcPct val="0"/>
                </a:spcBef>
              </a:pPr>
              <a:t>52</a:t>
            </a:fld>
            <a:endParaRPr lang="en-US" sz="1067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6426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08445" y="1346385"/>
            <a:ext cx="895200" cy="8952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39438" y="11520"/>
            <a:ext cx="7438023" cy="664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>
              <a:lnSpc>
                <a:spcPts val="5904"/>
              </a:lnSpc>
              <a:defRPr sz="2800" b="1" spc="-48">
                <a:solidFill>
                  <a:srgbClr val="243D6D"/>
                </a:solidFill>
                <a:latin typeface="Lato"/>
              </a:defRPr>
            </a:lvl1pPr>
          </a:lstStyle>
          <a:p>
            <a:pPr>
              <a:lnSpc>
                <a:spcPts val="624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Как</a:t>
            </a:r>
            <a:r>
              <a:rPr lang="en-US" sz="2000" dirty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 </a:t>
            </a:r>
            <a:r>
              <a:rPr lang="en-US" sz="2000" dirty="0" err="1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можно</a:t>
            </a:r>
            <a:r>
              <a:rPr lang="en-US" sz="2000" dirty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 </a:t>
            </a:r>
            <a:r>
              <a:rPr lang="en-US" sz="2000" dirty="0" err="1" smtClean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получить</a:t>
            </a:r>
            <a:r>
              <a:rPr lang="ru-RU" sz="2000" dirty="0" smtClean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 доступ</a:t>
            </a:r>
            <a:r>
              <a:rPr lang="en-US" sz="2000" dirty="0" smtClean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?</a:t>
            </a:r>
            <a:endParaRPr lang="en-US" sz="2000" dirty="0">
              <a:solidFill>
                <a:srgbClr val="2D2B8D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02640" y="1519376"/>
            <a:ext cx="411480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ru-RU" sz="1600" dirty="0">
                <a:latin typeface="Lato Bold"/>
              </a:rPr>
              <a:t>Уже в продаже</a:t>
            </a:r>
            <a:endParaRPr lang="en-US" sz="1600" dirty="0">
              <a:latin typeface="Lato"/>
            </a:endParaRPr>
          </a:p>
        </p:txBody>
      </p:sp>
      <p:sp>
        <p:nvSpPr>
          <p:cNvPr id="18" name="TextBox 13"/>
          <p:cNvSpPr txBox="1"/>
          <p:nvPr/>
        </p:nvSpPr>
        <p:spPr>
          <a:xfrm>
            <a:off x="8940800" y="6360349"/>
            <a:ext cx="3063634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endParaRPr sz="1200" dirty="0"/>
          </a:p>
          <a:p>
            <a:pPr algn="r">
              <a:lnSpc>
                <a:spcPts val="1493"/>
              </a:lnSpc>
              <a:spcBef>
                <a:spcPct val="0"/>
              </a:spcBef>
            </a:pPr>
            <a:fld id="{5A92C971-3548-4A57-999D-DBC4D74A3EFA}" type="slidenum">
              <a:rPr lang="en-US" sz="1067">
                <a:solidFill>
                  <a:srgbClr val="000000"/>
                </a:solidFill>
                <a:latin typeface="Lato"/>
              </a:rPr>
              <a:pPr algn="r">
                <a:lnSpc>
                  <a:spcPts val="1493"/>
                </a:lnSpc>
                <a:spcBef>
                  <a:spcPct val="0"/>
                </a:spcBef>
              </a:pPr>
              <a:t>53</a:t>
            </a:fld>
            <a:endParaRPr lang="en-US" sz="1067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15" name="TextBox 9"/>
          <p:cNvSpPr txBox="1"/>
          <p:nvPr/>
        </p:nvSpPr>
        <p:spPr>
          <a:xfrm>
            <a:off x="827314" y="2521374"/>
            <a:ext cx="37084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ru-RU" sz="1600" dirty="0">
                <a:latin typeface="Lato Bold"/>
              </a:rPr>
              <a:t>Способ закупки </a:t>
            </a:r>
            <a:endParaRPr lang="en-US" sz="1600" dirty="0">
              <a:latin typeface="Lato Bold"/>
            </a:endParaRP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ru-RU" sz="16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Закупка у единственного поставщика </a:t>
            </a:r>
            <a:br>
              <a:rPr lang="ru-RU" sz="16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</a:br>
            <a:r>
              <a:rPr lang="ru-RU" sz="16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по № 44-ФЗ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188" y="2521374"/>
            <a:ext cx="846512" cy="126976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802640" y="3791141"/>
            <a:ext cx="3708400" cy="7181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ru-RU" sz="1600" b="1" dirty="0">
                <a:solidFill>
                  <a:prstClr val="black"/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Предмет закупки </a:t>
            </a:r>
            <a:endParaRPr lang="en-US" sz="1600" dirty="0">
              <a:solidFill>
                <a:prstClr val="black"/>
              </a:solidFill>
              <a:latin typeface="Lato"/>
            </a:endParaRP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ru-RU" sz="1600" dirty="0">
                <a:solidFill>
                  <a:prstClr val="black"/>
                </a:solidFill>
                <a:latin typeface="Lato"/>
              </a:rPr>
              <a:t>Программное обеспечение </a:t>
            </a:r>
            <a:r>
              <a:rPr lang="en-US" sz="1600" dirty="0">
                <a:solidFill>
                  <a:prstClr val="black"/>
                </a:solidFill>
                <a:latin typeface="Lato"/>
              </a:rPr>
              <a:t>(</a:t>
            </a:r>
            <a:r>
              <a:rPr lang="ru-RU" sz="1600" dirty="0">
                <a:solidFill>
                  <a:prstClr val="black"/>
                </a:solidFill>
                <a:latin typeface="Lato"/>
              </a:rPr>
              <a:t>ПО</a:t>
            </a:r>
            <a:r>
              <a:rPr lang="en-US" sz="1600" dirty="0">
                <a:solidFill>
                  <a:prstClr val="black"/>
                </a:solidFill>
                <a:latin typeface="Lato"/>
              </a:rPr>
              <a:t>)</a:t>
            </a:r>
          </a:p>
        </p:txBody>
      </p:sp>
      <p:sp>
        <p:nvSpPr>
          <p:cNvPr id="22" name="TextBox 8"/>
          <p:cNvSpPr txBox="1"/>
          <p:nvPr/>
        </p:nvSpPr>
        <p:spPr>
          <a:xfrm>
            <a:off x="6858001" y="2899140"/>
            <a:ext cx="448291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endParaRPr lang="ru-RU" sz="1600" dirty="0">
              <a:latin typeface="Lato Bold"/>
            </a:endParaRPr>
          </a:p>
          <a:p>
            <a:pPr>
              <a:lnSpc>
                <a:spcPts val="2800"/>
              </a:lnSpc>
            </a:pPr>
            <a:r>
              <a:rPr lang="en-US" sz="1600" dirty="0" err="1"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Информаци</a:t>
            </a:r>
            <a:r>
              <a:rPr lang="ru-RU" sz="1600" dirty="0"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я о продукте </a:t>
            </a:r>
          </a:p>
          <a:p>
            <a:pPr>
              <a:lnSpc>
                <a:spcPts val="2800"/>
              </a:lnSpc>
            </a:pPr>
            <a:r>
              <a:rPr lang="en-US" sz="1600" dirty="0">
                <a:latin typeface="Lato" panose="020B0604020202020204" charset="0"/>
                <a:ea typeface="Lato" panose="020B0604020202020204" charset="0"/>
                <a:cs typeface="Lato" panose="020B0604020202020204" charset="0"/>
                <a:hlinkClick r:id="rId6"/>
              </a:rPr>
              <a:t>https</a:t>
            </a:r>
            <a:r>
              <a:rPr lang="ru-RU" sz="1600" dirty="0">
                <a:latin typeface="Lato" panose="020B0604020202020204" charset="0"/>
                <a:ea typeface="Lato" panose="020B0604020202020204" charset="0"/>
                <a:cs typeface="Lato" panose="020B0604020202020204" charset="0"/>
                <a:hlinkClick r:id="rId6"/>
              </a:rPr>
              <a:t>://</a:t>
            </a:r>
            <a:r>
              <a:rPr lang="en-US" sz="1600" dirty="0">
                <a:latin typeface="Lato" panose="020B0604020202020204" charset="0"/>
                <a:ea typeface="Lato" panose="020B0604020202020204" charset="0"/>
                <a:cs typeface="Lato" panose="020B0604020202020204" charset="0"/>
                <a:hlinkClick r:id="rId6"/>
              </a:rPr>
              <a:t>media</a:t>
            </a:r>
            <a:r>
              <a:rPr lang="ru-RU" sz="1600" dirty="0">
                <a:latin typeface="Lato" panose="020B0604020202020204" charset="0"/>
                <a:ea typeface="Lato" panose="020B0604020202020204" charset="0"/>
                <a:cs typeface="Lato" panose="020B0604020202020204" charset="0"/>
                <a:hlinkClick r:id="rId6"/>
              </a:rPr>
              <a:t>.</a:t>
            </a:r>
            <a:r>
              <a:rPr lang="en-US" sz="1600" dirty="0" err="1">
                <a:latin typeface="Lato" panose="020B0604020202020204" charset="0"/>
                <a:ea typeface="Lato" panose="020B0604020202020204" charset="0"/>
                <a:cs typeface="Lato" panose="020B0604020202020204" charset="0"/>
                <a:hlinkClick r:id="rId6"/>
              </a:rPr>
              <a:t>prosv</a:t>
            </a:r>
            <a:r>
              <a:rPr lang="ru-RU" sz="1600" dirty="0">
                <a:latin typeface="Lato" panose="020B0604020202020204" charset="0"/>
                <a:ea typeface="Lato" panose="020B0604020202020204" charset="0"/>
                <a:cs typeface="Lato" panose="020B0604020202020204" charset="0"/>
                <a:hlinkClick r:id="rId6"/>
              </a:rPr>
              <a:t>.</a:t>
            </a:r>
            <a:r>
              <a:rPr lang="en-US" sz="1600" dirty="0" err="1">
                <a:latin typeface="Lato" panose="020B0604020202020204" charset="0"/>
                <a:ea typeface="Lato" panose="020B0604020202020204" charset="0"/>
                <a:cs typeface="Lato" panose="020B0604020202020204" charset="0"/>
                <a:hlinkClick r:id="rId6"/>
              </a:rPr>
              <a:t>ru</a:t>
            </a:r>
            <a:r>
              <a:rPr lang="ru-RU" sz="1600" dirty="0">
                <a:latin typeface="Lato" panose="020B0604020202020204" charset="0"/>
                <a:ea typeface="Lato" panose="020B0604020202020204" charset="0"/>
                <a:cs typeface="Lato" panose="020B0604020202020204" charset="0"/>
                <a:hlinkClick r:id="rId6"/>
              </a:rPr>
              <a:t>/</a:t>
            </a:r>
            <a:r>
              <a:rPr lang="en-US" sz="1600" dirty="0" err="1">
                <a:latin typeface="Lato" panose="020B0604020202020204" charset="0"/>
                <a:ea typeface="Lato" panose="020B0604020202020204" charset="0"/>
                <a:cs typeface="Lato" panose="020B0604020202020204" charset="0"/>
                <a:hlinkClick r:id="rId6"/>
              </a:rPr>
              <a:t>stihi</a:t>
            </a:r>
            <a:r>
              <a:rPr lang="ru-RU" sz="1600" dirty="0">
                <a:latin typeface="Lato" panose="020B0604020202020204" charset="0"/>
                <a:ea typeface="Lato" panose="020B0604020202020204" charset="0"/>
                <a:cs typeface="Lato" panose="020B0604020202020204" charset="0"/>
                <a:hlinkClick r:id="rId6"/>
              </a:rPr>
              <a:t>/</a:t>
            </a:r>
            <a:endParaRPr lang="ru-RU" sz="1600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>
              <a:lnSpc>
                <a:spcPts val="2800"/>
              </a:lnSpc>
              <a:spcBef>
                <a:spcPct val="0"/>
              </a:spcBef>
            </a:pPr>
            <a:endParaRPr lang="ru-RU" sz="1600" dirty="0">
              <a:latin typeface="Lato"/>
            </a:endParaRP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ru-RU" sz="1600" dirty="0"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Вопросы по тестированию и приобретению</a:t>
            </a: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1600" dirty="0"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Email:</a:t>
            </a:r>
            <a:r>
              <a:rPr lang="en-US" sz="1600" dirty="0">
                <a:latin typeface="Lato"/>
              </a:rPr>
              <a:t> </a:t>
            </a:r>
            <a:r>
              <a:rPr lang="en-US" sz="16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vopros@prosv.ru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0" y="1603253"/>
            <a:ext cx="1419861" cy="133825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62000" y="4621595"/>
            <a:ext cx="6096000" cy="81047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800"/>
              </a:lnSpc>
            </a:pPr>
            <a:r>
              <a:rPr lang="ru-RU" sz="1600" b="1" dirty="0">
                <a:solidFill>
                  <a:prstClr val="black"/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Стоимость продукта</a:t>
            </a:r>
            <a:endParaRPr lang="en-US" sz="1600" b="1" dirty="0">
              <a:solidFill>
                <a:prstClr val="black"/>
              </a:solidFill>
              <a:latin typeface="Lato Bold" panose="020B0604020202020204" charset="0"/>
              <a:ea typeface="Lato Bold" panose="020B0604020202020204" charset="0"/>
              <a:cs typeface="Lato Bold" panose="020B0604020202020204" charset="0"/>
            </a:endParaRPr>
          </a:p>
          <a:p>
            <a:pPr>
              <a:lnSpc>
                <a:spcPts val="2800"/>
              </a:lnSpc>
            </a:pPr>
            <a:r>
              <a:rPr lang="ru-RU" sz="1600" dirty="0">
                <a:latin typeface="Lato"/>
              </a:rPr>
              <a:t>149</a:t>
            </a:r>
            <a:r>
              <a:rPr lang="en-US" sz="1600" dirty="0">
                <a:latin typeface="Lato"/>
              </a:rPr>
              <a:t> ₽</a:t>
            </a:r>
            <a:r>
              <a:rPr lang="ru-RU" sz="1600" dirty="0">
                <a:latin typeface="Lato"/>
              </a:rPr>
              <a:t> г</a:t>
            </a:r>
            <a:r>
              <a:rPr lang="en-US" sz="1600" dirty="0" err="1">
                <a:latin typeface="Lato"/>
              </a:rPr>
              <a:t>одовая</a:t>
            </a:r>
            <a:r>
              <a:rPr lang="ru-RU" sz="1600" dirty="0">
                <a:latin typeface="Lato"/>
              </a:rPr>
              <a:t> подписка</a:t>
            </a:r>
            <a:endParaRPr lang="en-US" sz="1600" dirty="0">
              <a:latin typeface="Lato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60465" y="129830"/>
            <a:ext cx="845973" cy="292517"/>
            <a:chOff x="254665" y="195486"/>
            <a:chExt cx="951720" cy="329081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81280" tIns="40640" rIns="81280" bIns="40640" numCol="1" anchor="t" anchorCtr="0" compatLnSpc="1">
              <a:prstTxWarp prst="textNoShape">
                <a:avLst/>
              </a:prstTxWarp>
            </a:bodyPr>
            <a:lstStyle/>
            <a:p>
              <a:pPr defTabSz="609630">
                <a:defRPr/>
              </a:pPr>
              <a:endParaRPr lang="ru-RU" sz="1600" dirty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1168903" y="-1978"/>
            <a:ext cx="0" cy="402845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68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53355" y="698401"/>
            <a:ext cx="975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defRPr/>
            </a:pPr>
            <a:r>
              <a:rPr lang="ru-RU" sz="2000" b="1" spc="-48" dirty="0">
                <a:solidFill>
                  <a:srgbClr val="2D2B8D"/>
                </a:solidFill>
                <a:ea typeface="Open Sans Condensed" pitchFamily="34" charset="0"/>
                <a:cs typeface="Open Sans Condensed" pitchFamily="34" charset="0"/>
              </a:rPr>
              <a:t>Интерактивный тренажер по функциональной грамотности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2" name="Прямая соединительная линия 31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Заголовок 1"/>
          <p:cNvSpPr>
            <a:spLocks noGrp="1"/>
          </p:cNvSpPr>
          <p:nvPr>
            <p:ph type="title"/>
          </p:nvPr>
        </p:nvSpPr>
        <p:spPr>
          <a:xfrm>
            <a:off x="1835727" y="91439"/>
            <a:ext cx="9753600" cy="590205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000" b="1" spc="-48" dirty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Цифровой банк заданий функциональной грамотности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26" y="1188505"/>
            <a:ext cx="11618587" cy="4513159"/>
          </a:xfrm>
          <a:prstGeom prst="rect">
            <a:avLst/>
          </a:prstGeom>
        </p:spPr>
      </p:pic>
      <p:sp>
        <p:nvSpPr>
          <p:cNvPr id="4" name="Стрелка вниз 3"/>
          <p:cNvSpPr/>
          <p:nvPr/>
        </p:nvSpPr>
        <p:spPr>
          <a:xfrm rot="4825508">
            <a:off x="3878677" y="2371450"/>
            <a:ext cx="596057" cy="97519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763326" y="4523842"/>
            <a:ext cx="303414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Выбор режима: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Мониторинг или тренажер</a:t>
            </a:r>
          </a:p>
        </p:txBody>
      </p:sp>
    </p:spTree>
    <p:extLst>
      <p:ext uri="{BB962C8B-B14F-4D97-AF65-F5344CB8AC3E}">
        <p14:creationId xmlns:p14="http://schemas.microsoft.com/office/powerpoint/2010/main" val="132150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2" name="Прямая соединительная линия 31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Заголовок 1"/>
          <p:cNvSpPr>
            <a:spLocks noGrp="1"/>
          </p:cNvSpPr>
          <p:nvPr>
            <p:ph type="title"/>
          </p:nvPr>
        </p:nvSpPr>
        <p:spPr>
          <a:xfrm>
            <a:off x="1835727" y="91439"/>
            <a:ext cx="9753600" cy="590205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000" b="1" spc="-48" dirty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Цифровой банк заданий функциональной грамотности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87" y="781870"/>
            <a:ext cx="10765966" cy="406846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811933" y="880111"/>
            <a:ext cx="303414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Создание вариантов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7" name="Стрелка вниз 36"/>
          <p:cNvSpPr/>
          <p:nvPr/>
        </p:nvSpPr>
        <p:spPr>
          <a:xfrm rot="3428824">
            <a:off x="5404329" y="1437169"/>
            <a:ext cx="596057" cy="97519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низ 37"/>
          <p:cNvSpPr/>
          <p:nvPr/>
        </p:nvSpPr>
        <p:spPr>
          <a:xfrm rot="17522437" flipH="1">
            <a:off x="8449387" y="1391960"/>
            <a:ext cx="596057" cy="97519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53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2" name="Прямая соединительная линия 31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Заголовок 1"/>
          <p:cNvSpPr>
            <a:spLocks noGrp="1"/>
          </p:cNvSpPr>
          <p:nvPr>
            <p:ph type="title"/>
          </p:nvPr>
        </p:nvSpPr>
        <p:spPr>
          <a:xfrm>
            <a:off x="1835727" y="91439"/>
            <a:ext cx="9753600" cy="590205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000" b="1" spc="-48" dirty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Цифровой банк заданий функциональной грамотности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49" y="652839"/>
            <a:ext cx="10765966" cy="406846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415934" y="1854798"/>
            <a:ext cx="3034145" cy="8607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Выдать варианты можно всему классу или отдельным ученикам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9365" y="587236"/>
            <a:ext cx="2964268" cy="5820350"/>
          </a:xfrm>
          <a:prstGeom prst="rect">
            <a:avLst/>
          </a:prstGeom>
        </p:spPr>
      </p:pic>
      <p:sp>
        <p:nvSpPr>
          <p:cNvPr id="39" name="Стрелка вниз 38"/>
          <p:cNvSpPr/>
          <p:nvPr/>
        </p:nvSpPr>
        <p:spPr>
          <a:xfrm rot="17522437" flipH="1">
            <a:off x="8434710" y="2661777"/>
            <a:ext cx="596057" cy="97519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72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spc="-48" dirty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Как устроено задание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9699" t="18615" r="19161" b="6290"/>
          <a:stretch/>
        </p:blipFill>
        <p:spPr>
          <a:xfrm>
            <a:off x="6952129" y="365125"/>
            <a:ext cx="5154706" cy="58807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333" t="13832" r="31205" b="28891"/>
          <a:stretch/>
        </p:blipFill>
        <p:spPr>
          <a:xfrm>
            <a:off x="122747" y="1863803"/>
            <a:ext cx="6506652" cy="42089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Группа 7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90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9836" y="-145863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b="1" spc="-48" dirty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Читательская грамотность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63" t="7799" r="1199" b="4436"/>
          <a:stretch/>
        </p:blipFill>
        <p:spPr>
          <a:xfrm>
            <a:off x="726141" y="830048"/>
            <a:ext cx="10434918" cy="5868351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73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1547038" y="5195800"/>
            <a:ext cx="4350498" cy="1247378"/>
            <a:chOff x="4118957" y="4620542"/>
            <a:chExt cx="4164522" cy="1247378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4118957" y="4620542"/>
              <a:ext cx="4164521" cy="1247378"/>
            </a:xfrm>
            <a:prstGeom prst="roundRect">
              <a:avLst/>
            </a:prstGeom>
            <a:solidFill>
              <a:srgbClr val="E1EDF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49" name="Текст 2"/>
            <p:cNvSpPr txBox="1">
              <a:spLocks/>
            </p:cNvSpPr>
            <p:nvPr/>
          </p:nvSpPr>
          <p:spPr>
            <a:xfrm>
              <a:off x="4218583" y="4678684"/>
              <a:ext cx="4064896" cy="1131094"/>
            </a:xfrm>
            <a:prstGeom prst="rect">
              <a:avLst/>
            </a:prstGeom>
            <a:noFill/>
          </p:spPr>
          <p:txBody>
            <a:bodyPr vert="horz" lIns="72000" tIns="72000" rIns="36000" bIns="72000" rtlCol="0">
              <a:noAutofit/>
            </a:bodyPr>
            <a:lstStyle>
              <a:lvl1pPr marL="0" indent="0" algn="l" defTabSz="914400" rtl="0" eaLnBrk="1" latinLnBrk="0" hangingPunct="1">
                <a:spcBef>
                  <a:spcPts val="600"/>
                </a:spcBef>
                <a:buClr>
                  <a:srgbClr val="2D3494"/>
                </a:buClr>
                <a:buFont typeface="Arial" pitchFamily="34" charset="0"/>
                <a:buNone/>
                <a:defRPr sz="1400" b="0" i="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spcBef>
                  <a:spcPts val="600"/>
                </a:spcBef>
                <a:buClr>
                  <a:srgbClr val="2D3494"/>
                </a:buClr>
                <a:buFont typeface="Wingdings" pitchFamily="2" charset="2"/>
                <a:buChar char="§"/>
                <a:defRPr sz="1400" b="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360000" indent="-180000" algn="l" defTabSz="914400" rtl="0" eaLnBrk="1" latinLnBrk="0" hangingPunct="1">
                <a:spcBef>
                  <a:spcPts val="300"/>
                </a:spcBef>
                <a:buClr>
                  <a:srgbClr val="2D3494"/>
                </a:buClr>
                <a:buFont typeface="Arial" pitchFamily="34" charset="0"/>
                <a:buChar char="–"/>
                <a:defRPr sz="1400" b="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540000" indent="-180000" algn="l" defTabSz="914400" rtl="0" eaLnBrk="1" latinLnBrk="0" hangingPunct="1">
                <a:spcBef>
                  <a:spcPts val="300"/>
                </a:spcBef>
                <a:buClr>
                  <a:srgbClr val="2D3494"/>
                </a:buClr>
                <a:buFont typeface="Arial" pitchFamily="34" charset="0"/>
                <a:buChar char="•"/>
                <a:defRPr sz="1400" b="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720000" indent="-180000" algn="l" defTabSz="914400" rtl="0" eaLnBrk="1" latinLnBrk="0" hangingPunct="1">
                <a:spcBef>
                  <a:spcPts val="300"/>
                </a:spcBef>
                <a:buClr>
                  <a:srgbClr val="2D3494"/>
                </a:buClr>
                <a:buFont typeface="Arial" pitchFamily="34" charset="0"/>
                <a:buChar char="•"/>
                <a:defRPr sz="1400" b="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dirty="0" smtClean="0">
                  <a:solidFill>
                    <a:schemeClr val="tx1"/>
                  </a:solidFill>
                </a:rPr>
                <a:t>Интерактивные задания на отработку предметных навыков и на формирование УУД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dirty="0" smtClean="0">
                  <a:solidFill>
                    <a:schemeClr val="tx1"/>
                  </a:solidFill>
                </a:rPr>
                <a:t>Эффективная системная подготовка к </a:t>
              </a:r>
              <a:r>
                <a:rPr lang="ru-RU" dirty="0" err="1" smtClean="0">
                  <a:solidFill>
                    <a:schemeClr val="tx1"/>
                  </a:solidFill>
                </a:rPr>
                <a:t>метапредметным</a:t>
              </a:r>
              <a:r>
                <a:rPr lang="ru-RU" dirty="0" smtClean="0">
                  <a:solidFill>
                    <a:schemeClr val="tx1"/>
                  </a:solidFill>
                </a:rPr>
                <a:t> проверочным работам</a:t>
              </a:r>
            </a:p>
            <a:p>
              <a:endParaRPr lang="ru-RU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558925" y="3729872"/>
            <a:ext cx="4326725" cy="1058218"/>
            <a:chOff x="1883608" y="3469579"/>
            <a:chExt cx="4164521" cy="1058218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1883608" y="3469579"/>
              <a:ext cx="4164521" cy="1058218"/>
            </a:xfrm>
            <a:prstGeom prst="roundRect">
              <a:avLst/>
            </a:prstGeom>
            <a:solidFill>
              <a:srgbClr val="E1EDF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ru-RU" sz="1200" dirty="0" err="1" smtClean="0">
                <a:solidFill>
                  <a:schemeClr val="bg1"/>
                </a:solidFill>
              </a:endParaRPr>
            </a:p>
          </p:txBody>
        </p:sp>
        <p:sp>
          <p:nvSpPr>
            <p:cNvPr id="40" name="Текст 2"/>
            <p:cNvSpPr txBox="1">
              <a:spLocks/>
            </p:cNvSpPr>
            <p:nvPr/>
          </p:nvSpPr>
          <p:spPr>
            <a:xfrm>
              <a:off x="2022286" y="3527721"/>
              <a:ext cx="3752570" cy="940103"/>
            </a:xfrm>
            <a:prstGeom prst="rect">
              <a:avLst/>
            </a:prstGeom>
          </p:spPr>
          <p:txBody>
            <a:bodyPr vert="horz" lIns="72000" tIns="72000" rIns="36000" bIns="72000" rtlCol="0">
              <a:noAutofit/>
            </a:bodyPr>
            <a:lstStyle>
              <a:lvl1pPr marL="0" indent="0" algn="l" defTabSz="914400" rtl="0" eaLnBrk="1" latinLnBrk="0" hangingPunct="1">
                <a:spcBef>
                  <a:spcPts val="600"/>
                </a:spcBef>
                <a:buClr>
                  <a:srgbClr val="2D3494"/>
                </a:buClr>
                <a:buFont typeface="Arial" pitchFamily="34" charset="0"/>
                <a:buNone/>
                <a:defRPr sz="1400" b="0" i="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spcBef>
                  <a:spcPts val="600"/>
                </a:spcBef>
                <a:buClr>
                  <a:srgbClr val="2D3494"/>
                </a:buClr>
                <a:buFont typeface="Wingdings" pitchFamily="2" charset="2"/>
                <a:buChar char="§"/>
                <a:defRPr sz="1400" b="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360000" indent="-180000" algn="l" defTabSz="914400" rtl="0" eaLnBrk="1" latinLnBrk="0" hangingPunct="1">
                <a:spcBef>
                  <a:spcPts val="300"/>
                </a:spcBef>
                <a:buClr>
                  <a:srgbClr val="2D3494"/>
                </a:buClr>
                <a:buFont typeface="Arial" pitchFamily="34" charset="0"/>
                <a:buChar char="–"/>
                <a:defRPr sz="1400" b="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540000" indent="-180000" algn="l" defTabSz="914400" rtl="0" eaLnBrk="1" latinLnBrk="0" hangingPunct="1">
                <a:spcBef>
                  <a:spcPts val="300"/>
                </a:spcBef>
                <a:buClr>
                  <a:srgbClr val="2D3494"/>
                </a:buClr>
                <a:buFont typeface="Arial" pitchFamily="34" charset="0"/>
                <a:buChar char="•"/>
                <a:defRPr sz="1400" b="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720000" indent="-180000" algn="l" defTabSz="914400" rtl="0" eaLnBrk="1" latinLnBrk="0" hangingPunct="1">
                <a:spcBef>
                  <a:spcPts val="300"/>
                </a:spcBef>
                <a:buClr>
                  <a:srgbClr val="2D3494"/>
                </a:buClr>
                <a:buFont typeface="Arial" pitchFamily="34" charset="0"/>
                <a:buChar char="•"/>
                <a:defRPr sz="1400" b="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dirty="0" smtClean="0">
                  <a:solidFill>
                    <a:schemeClr val="tx1"/>
                  </a:solidFill>
                </a:rPr>
                <a:t>Понятное объяснение тем в </a:t>
              </a:r>
              <a:r>
                <a:rPr lang="ru-RU" dirty="0" err="1" smtClean="0">
                  <a:solidFill>
                    <a:schemeClr val="tx1"/>
                  </a:solidFill>
                </a:rPr>
                <a:t>видеоформате</a:t>
              </a:r>
              <a:r>
                <a:rPr lang="ru-RU" dirty="0" smtClean="0">
                  <a:solidFill>
                    <a:schemeClr val="tx1"/>
                  </a:solidFill>
                </a:rPr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dirty="0">
                  <a:solidFill>
                    <a:schemeClr val="tx1"/>
                  </a:solidFill>
                </a:rPr>
                <a:t>Система вопросов к видео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dirty="0" smtClean="0">
                  <a:solidFill>
                    <a:schemeClr val="tx1"/>
                  </a:solidFill>
                </a:rPr>
                <a:t>Повышение мотивации и интереса детей</a:t>
              </a:r>
            </a:p>
          </p:txBody>
        </p:sp>
      </p:grpSp>
      <p:graphicFrame>
        <p:nvGraphicFramePr>
          <p:cNvPr id="32" name="Объект 3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80" name="Слайд think-cell" r:id="rId6" imgW="270" imgH="270" progId="TCLayout.ActiveDocument.1">
                  <p:embed/>
                </p:oleObj>
              </mc:Choice>
              <mc:Fallback>
                <p:oleObj name="Слайд think-cell" r:id="rId6" imgW="270" imgH="270" progId="TCLayout.ActiveDocument.1">
                  <p:embed/>
                  <p:pic>
                    <p:nvPicPr>
                      <p:cNvPr id="32" name="Объект 3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Прямоугольник 30" hidden="1"/>
          <p:cNvSpPr/>
          <p:nvPr>
            <p:custDataLst>
              <p:tags r:id="rId3"/>
            </p:custDataLst>
          </p:nvPr>
        </p:nvSpPr>
        <p:spPr bwMode="auto">
          <a:xfrm>
            <a:off x="152400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900" dirty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91344" y="44624"/>
            <a:ext cx="11812103" cy="9233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rgbClr val="4651A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2211464" y="1134958"/>
            <a:ext cx="3548610" cy="1131094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 smtClean="0"/>
              <a:t>Соответ</a:t>
            </a:r>
            <a:r>
              <a:rPr lang="ru-RU" dirty="0" err="1" smtClean="0"/>
              <a:t>ствует</a:t>
            </a:r>
            <a:r>
              <a:rPr lang="en-US" dirty="0" smtClean="0"/>
              <a:t> системе</a:t>
            </a:r>
            <a:r>
              <a:rPr lang="ru-RU" b="1" dirty="0" smtClean="0"/>
              <a:t> «Школа России»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По математике и русскому языку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1 класс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Соответствие материалов ФГОС НОО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004" y="155236"/>
            <a:ext cx="10488996" cy="64864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pc="-48" dirty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ЦИФРОВОЙ СЕРВИС </a:t>
            </a:r>
            <a:r>
              <a:rPr lang="ru-RU" spc="-48" dirty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«</a:t>
            </a:r>
            <a:r>
              <a:rPr lang="en-US" spc="-48" dirty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НАЧИНАЙЗЕР</a:t>
            </a:r>
            <a:r>
              <a:rPr lang="ru-RU" spc="-48" dirty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»</a:t>
            </a:r>
            <a:r>
              <a:rPr lang="en-US" spc="-48" dirty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: </a:t>
            </a:r>
            <a:r>
              <a:rPr lang="ru-RU" spc="-48" dirty="0" smtClean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/>
            </a:r>
            <a:br>
              <a:rPr lang="ru-RU" spc="-48" dirty="0" smtClean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</a:br>
            <a:r>
              <a:rPr lang="ru-RU" spc="-48" dirty="0" smtClean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ПОМОЩЬ </a:t>
            </a:r>
            <a:r>
              <a:rPr lang="ru-RU" spc="-48" dirty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РОДИТЕЛЯМ ПЕРВОКЛАССНИК</a:t>
            </a:r>
            <a:r>
              <a:rPr lang="en-US" spc="-48" dirty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ОВ</a:t>
            </a:r>
            <a:r>
              <a:rPr lang="ru-RU" spc="-48" dirty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 В ДОСТУПНОМ ОБЪЯСНЕНИИ ДОМАШНИХ </a:t>
            </a:r>
            <a:r>
              <a:rPr lang="ru-RU" spc="-48" dirty="0" smtClean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ЗАДАНИЙ</a:t>
            </a:r>
            <a:endParaRPr lang="ru-RU" spc="-48" dirty="0">
              <a:solidFill>
                <a:srgbClr val="2D2B8D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147" y="1103966"/>
            <a:ext cx="6353952" cy="3694313"/>
          </a:xfrm>
          <a:prstGeom prst="rect">
            <a:avLst/>
          </a:prstGeom>
        </p:spPr>
      </p:pic>
      <p:pic>
        <p:nvPicPr>
          <p:cNvPr id="314389" name="Picture 21" descr="http://qrcoder.ru/code/?https%3A%2F%2Fmedia.prosv.ru%2Fnachinaizer%2F%3Futm_source%3Duchitel.club%26utm_medium%3Dwebinar%26utm_campaign%3Dpresentation.teacher.webinar.qr&amp;6&amp;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699" y="4956173"/>
            <a:ext cx="1268272" cy="126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394" name="Picture 26" descr="https://cdn.shop.prosv.ru/content/images/thumbs/0067699_550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67" y="1138577"/>
            <a:ext cx="957570" cy="1278310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396" name="Picture 28" descr="Изображение Русский язык. 1 класс. Учебник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235599"/>
            <a:ext cx="978488" cy="1278310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hlinkClick r:id="rId12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010" y="5429450"/>
            <a:ext cx="3873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hlinkClick r:id="rId12"/>
          </p:cNvPr>
          <p:cNvSpPr txBox="1"/>
          <p:nvPr/>
        </p:nvSpPr>
        <p:spPr>
          <a:xfrm>
            <a:off x="8449723" y="5459595"/>
            <a:ext cx="1633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12"/>
              </a:rPr>
              <a:t>Узнать </a:t>
            </a:r>
            <a:r>
              <a:rPr lang="en-US" dirty="0" err="1" smtClean="0">
                <a:hlinkClick r:id="rId12"/>
              </a:rPr>
              <a:t>больше</a:t>
            </a:r>
            <a:endParaRPr lang="ru-RU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614750" y="3307212"/>
            <a:ext cx="1260000" cy="639261"/>
            <a:chOff x="-1952062" y="3549331"/>
            <a:chExt cx="1260000" cy="639261"/>
          </a:xfrm>
        </p:grpSpPr>
        <p:sp>
          <p:nvSpPr>
            <p:cNvPr id="25" name="Овал 24"/>
            <p:cNvSpPr/>
            <p:nvPr/>
          </p:nvSpPr>
          <p:spPr>
            <a:xfrm>
              <a:off x="-1952062" y="3549331"/>
              <a:ext cx="1260000" cy="639261"/>
            </a:xfrm>
            <a:prstGeom prst="ellipse">
              <a:avLst/>
            </a:prstGeom>
            <a:solidFill>
              <a:srgbClr val="3A60A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Текст 2"/>
            <p:cNvSpPr txBox="1">
              <a:spLocks/>
            </p:cNvSpPr>
            <p:nvPr/>
          </p:nvSpPr>
          <p:spPr>
            <a:xfrm>
              <a:off x="-1667588" y="3564281"/>
              <a:ext cx="684216" cy="461710"/>
            </a:xfrm>
            <a:prstGeom prst="rect">
              <a:avLst/>
            </a:prstGeom>
          </p:spPr>
          <p:txBody>
            <a:bodyPr vert="horz" lIns="72000" tIns="72000" rIns="36000" bIns="72000" rtlCol="0">
              <a:noAutofit/>
            </a:bodyPr>
            <a:lstStyle>
              <a:lvl1pPr marL="0" indent="0" algn="l" defTabSz="914400" rtl="0" eaLnBrk="1" latinLnBrk="0" hangingPunct="1">
                <a:spcBef>
                  <a:spcPts val="600"/>
                </a:spcBef>
                <a:buClr>
                  <a:srgbClr val="2D3494"/>
                </a:buClr>
                <a:buFont typeface="Arial" pitchFamily="34" charset="0"/>
                <a:buNone/>
                <a:defRPr sz="1400" b="0" i="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spcBef>
                  <a:spcPts val="600"/>
                </a:spcBef>
                <a:buClr>
                  <a:srgbClr val="2D3494"/>
                </a:buClr>
                <a:buFont typeface="Wingdings" pitchFamily="2" charset="2"/>
                <a:buChar char="§"/>
                <a:defRPr sz="1400" b="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360000" indent="-180000" algn="l" defTabSz="914400" rtl="0" eaLnBrk="1" latinLnBrk="0" hangingPunct="1">
                <a:spcBef>
                  <a:spcPts val="300"/>
                </a:spcBef>
                <a:buClr>
                  <a:srgbClr val="2D3494"/>
                </a:buClr>
                <a:buFont typeface="Arial" pitchFamily="34" charset="0"/>
                <a:buChar char="–"/>
                <a:defRPr sz="1400" b="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540000" indent="-180000" algn="l" defTabSz="914400" rtl="0" eaLnBrk="1" latinLnBrk="0" hangingPunct="1">
                <a:spcBef>
                  <a:spcPts val="300"/>
                </a:spcBef>
                <a:buClr>
                  <a:srgbClr val="2D3494"/>
                </a:buClr>
                <a:buFont typeface="Arial" pitchFamily="34" charset="0"/>
                <a:buChar char="•"/>
                <a:defRPr sz="1400" b="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720000" indent="-180000" algn="l" defTabSz="914400" rtl="0" eaLnBrk="1" latinLnBrk="0" hangingPunct="1">
                <a:spcBef>
                  <a:spcPts val="300"/>
                </a:spcBef>
                <a:buClr>
                  <a:srgbClr val="2D3494"/>
                </a:buClr>
                <a:buFont typeface="Arial" pitchFamily="34" charset="0"/>
                <a:buChar char="•"/>
                <a:defRPr sz="1400" b="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ru-RU" dirty="0" smtClean="0">
                  <a:solidFill>
                    <a:schemeClr val="bg1"/>
                  </a:solidFill>
                </a:rPr>
                <a:t>150</a:t>
              </a:r>
            </a:p>
            <a:p>
              <a:pPr algn="ctr">
                <a:spcBef>
                  <a:spcPts val="0"/>
                </a:spcBef>
              </a:pPr>
              <a:r>
                <a:rPr lang="ru-RU" dirty="0" smtClean="0">
                  <a:solidFill>
                    <a:schemeClr val="bg1"/>
                  </a:solidFill>
                </a:rPr>
                <a:t>Видео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614750" y="4807676"/>
            <a:ext cx="1260000" cy="639261"/>
            <a:chOff x="-1952062" y="4887765"/>
            <a:chExt cx="1260000" cy="639261"/>
          </a:xfrm>
        </p:grpSpPr>
        <p:sp>
          <p:nvSpPr>
            <p:cNvPr id="26" name="Овал 25"/>
            <p:cNvSpPr/>
            <p:nvPr/>
          </p:nvSpPr>
          <p:spPr>
            <a:xfrm>
              <a:off x="-1952062" y="4887765"/>
              <a:ext cx="1260000" cy="639261"/>
            </a:xfrm>
            <a:prstGeom prst="ellipse">
              <a:avLst/>
            </a:prstGeom>
            <a:solidFill>
              <a:srgbClr val="3A60A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Текст 2"/>
            <p:cNvSpPr txBox="1">
              <a:spLocks/>
            </p:cNvSpPr>
            <p:nvPr/>
          </p:nvSpPr>
          <p:spPr>
            <a:xfrm>
              <a:off x="-1943246" y="4976540"/>
              <a:ext cx="1235531" cy="461710"/>
            </a:xfrm>
            <a:prstGeom prst="rect">
              <a:avLst/>
            </a:prstGeom>
          </p:spPr>
          <p:txBody>
            <a:bodyPr vert="horz" lIns="72000" tIns="72000" rIns="36000" bIns="72000" rtlCol="0">
              <a:noAutofit/>
            </a:bodyPr>
            <a:lstStyle>
              <a:lvl1pPr marL="0" indent="0" algn="l" defTabSz="914400" rtl="0" eaLnBrk="1" latinLnBrk="0" hangingPunct="1">
                <a:spcBef>
                  <a:spcPts val="600"/>
                </a:spcBef>
                <a:buClr>
                  <a:srgbClr val="2D3494"/>
                </a:buClr>
                <a:buFont typeface="Arial" pitchFamily="34" charset="0"/>
                <a:buNone/>
                <a:defRPr sz="1400" b="0" i="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spcBef>
                  <a:spcPts val="600"/>
                </a:spcBef>
                <a:buClr>
                  <a:srgbClr val="2D3494"/>
                </a:buClr>
                <a:buFont typeface="Wingdings" pitchFamily="2" charset="2"/>
                <a:buChar char="§"/>
                <a:defRPr sz="1400" b="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360000" indent="-180000" algn="l" defTabSz="914400" rtl="0" eaLnBrk="1" latinLnBrk="0" hangingPunct="1">
                <a:spcBef>
                  <a:spcPts val="300"/>
                </a:spcBef>
                <a:buClr>
                  <a:srgbClr val="2D3494"/>
                </a:buClr>
                <a:buFont typeface="Arial" pitchFamily="34" charset="0"/>
                <a:buChar char="–"/>
                <a:defRPr sz="1400" b="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540000" indent="-180000" algn="l" defTabSz="914400" rtl="0" eaLnBrk="1" latinLnBrk="0" hangingPunct="1">
                <a:spcBef>
                  <a:spcPts val="300"/>
                </a:spcBef>
                <a:buClr>
                  <a:srgbClr val="2D3494"/>
                </a:buClr>
                <a:buFont typeface="Arial" pitchFamily="34" charset="0"/>
                <a:buChar char="•"/>
                <a:defRPr sz="1400" b="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720000" indent="-180000" algn="l" defTabSz="914400" rtl="0" eaLnBrk="1" latinLnBrk="0" hangingPunct="1">
                <a:spcBef>
                  <a:spcPts val="300"/>
                </a:spcBef>
                <a:buClr>
                  <a:srgbClr val="2D3494"/>
                </a:buClr>
                <a:buFont typeface="Arial" pitchFamily="34" charset="0"/>
                <a:buChar char="•"/>
                <a:defRPr sz="1400" b="0" kern="1200">
                  <a:solidFill>
                    <a:schemeClr val="tx1">
                      <a:lumMod val="90000"/>
                      <a:lumOff val="10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</a:pPr>
              <a:r>
                <a:rPr lang="ru-RU" dirty="0" smtClean="0">
                  <a:solidFill>
                    <a:schemeClr val="bg1"/>
                  </a:solidFill>
                </a:rPr>
                <a:t>Мини-тренинг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pPr algn="ctr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и </a:t>
              </a:r>
              <a:r>
                <a:rPr lang="en-US" dirty="0" err="1" smtClean="0">
                  <a:solidFill>
                    <a:schemeClr val="bg1"/>
                  </a:solidFill>
                </a:rPr>
                <a:t>игры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7056252" y="1308223"/>
            <a:ext cx="4873742" cy="3219574"/>
            <a:chOff x="6742412" y="1430938"/>
            <a:chExt cx="5205141" cy="3446471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6742412" y="1430938"/>
              <a:ext cx="5205141" cy="3446471"/>
              <a:chOff x="5742365" y="2426864"/>
              <a:chExt cx="5205141" cy="3446471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742367" y="2426864"/>
                <a:ext cx="5205139" cy="2909301"/>
              </a:xfrm>
              <a:prstGeom prst="rect">
                <a:avLst/>
              </a:prstGeom>
            </p:spPr>
          </p:pic>
          <p:pic>
            <p:nvPicPr>
              <p:cNvPr id="14" name="Рисунок 13"/>
              <p:cNvPicPr>
                <a:picLocks noChangeAspect="1"/>
              </p:cNvPicPr>
              <p:nvPr/>
            </p:nvPicPr>
            <p:blipFill rotWithShape="1">
              <a:blip r:embed="rId14"/>
              <a:srcRect t="87077"/>
              <a:stretch/>
            </p:blipFill>
            <p:spPr>
              <a:xfrm>
                <a:off x="5742366" y="5494465"/>
                <a:ext cx="5205139" cy="378870"/>
              </a:xfrm>
              <a:prstGeom prst="rect">
                <a:avLst/>
              </a:prstGeom>
            </p:spPr>
          </p:pic>
          <p:pic>
            <p:nvPicPr>
              <p:cNvPr id="15" name="Рисунок 14"/>
              <p:cNvPicPr>
                <a:picLocks noChangeAspect="1"/>
              </p:cNvPicPr>
              <p:nvPr/>
            </p:nvPicPr>
            <p:blipFill rotWithShape="1">
              <a:blip r:embed="rId14"/>
              <a:srcRect t="87077" b="9624"/>
              <a:stretch/>
            </p:blipFill>
            <p:spPr>
              <a:xfrm>
                <a:off x="5742365" y="4991100"/>
                <a:ext cx="5205139" cy="503365"/>
              </a:xfrm>
              <a:prstGeom prst="rect">
                <a:avLst/>
              </a:prstGeom>
            </p:spPr>
          </p:pic>
        </p:grp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807046" y="1528904"/>
              <a:ext cx="196385" cy="196385"/>
            </a:xfrm>
            <a:prstGeom prst="rect">
              <a:avLst/>
            </a:prstGeom>
          </p:spPr>
        </p:pic>
      </p:grpSp>
      <p:sp>
        <p:nvSpPr>
          <p:cNvPr id="47" name="Скругленный прямоугольник 46"/>
          <p:cNvSpPr/>
          <p:nvPr/>
        </p:nvSpPr>
        <p:spPr>
          <a:xfrm>
            <a:off x="614750" y="2673763"/>
            <a:ext cx="5270900" cy="547158"/>
          </a:xfrm>
          <a:prstGeom prst="roundRect">
            <a:avLst/>
          </a:prstGeom>
          <a:solidFill>
            <a:srgbClr val="3A60A7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37249" y="2680450"/>
            <a:ext cx="36259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Пошаговый алгоритм разбора заданий </a:t>
            </a:r>
            <a:endParaRPr lang="en-US" sz="1400" dirty="0" smtClean="0">
              <a:solidFill>
                <a:schemeClr val="bg1"/>
              </a:solidFill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из </a:t>
            </a:r>
            <a:r>
              <a:rPr lang="ru-RU" sz="1400" dirty="0">
                <a:solidFill>
                  <a:schemeClr val="bg1"/>
                </a:solidFill>
              </a:rPr>
              <a:t>учебника и рабочей тетради</a:t>
            </a:r>
          </a:p>
        </p:txBody>
      </p:sp>
      <p:grpSp>
        <p:nvGrpSpPr>
          <p:cNvPr id="35" name="Группа 34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01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803862" y="1767233"/>
            <a:ext cx="9343505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600" b="1" dirty="0">
                <a:ea typeface="Yu Gothic UI Semibold" panose="020B0700000000000000" pitchFamily="34" charset="-128"/>
              </a:rPr>
              <a:t>Пункт 36. 1 (НОО), пункт 37.2 (ООО</a:t>
            </a:r>
            <a:r>
              <a:rPr lang="ru-RU" sz="1600" b="1" dirty="0" smtClean="0">
                <a:ea typeface="Yu Gothic UI Semibold" panose="020B0700000000000000" pitchFamily="34" charset="-128"/>
              </a:rPr>
              <a:t>)</a:t>
            </a:r>
            <a:r>
              <a:rPr lang="ru-RU" sz="1600" b="1" dirty="0">
                <a:ea typeface="Yu Gothic UI Light" panose="020B0300000000000000" pitchFamily="34" charset="-128"/>
              </a:rPr>
              <a:t/>
            </a:r>
            <a:br>
              <a:rPr lang="ru-RU" sz="1600" b="1" dirty="0">
                <a:ea typeface="Yu Gothic UI Light" panose="020B0300000000000000" pitchFamily="34" charset="-128"/>
              </a:rPr>
            </a:br>
            <a:endParaRPr lang="ru-RU" sz="1600" b="1" dirty="0" smtClean="0">
              <a:ea typeface="Yu Gothic UI Light" panose="020B0300000000000000" pitchFamily="34" charset="-128"/>
            </a:endParaRPr>
          </a:p>
          <a:p>
            <a:r>
              <a:rPr lang="ru-RU" sz="1600" b="1" dirty="0" smtClean="0">
                <a:ea typeface="Yu Gothic UI Light" panose="020B0300000000000000" pitchFamily="34" charset="-128"/>
              </a:rPr>
              <a:t>Каждому </a:t>
            </a:r>
            <a:r>
              <a:rPr lang="ru-RU" sz="1600" b="1" dirty="0">
                <a:ea typeface="Yu Gothic UI Light" panose="020B0300000000000000" pitchFamily="34" charset="-128"/>
              </a:rPr>
              <a:t>учащемуся </a:t>
            </a:r>
            <a:r>
              <a:rPr lang="ru-RU" sz="1600" dirty="0">
                <a:ea typeface="Yu Gothic UI Light" panose="020B0300000000000000" pitchFamily="34" charset="-128"/>
              </a:rPr>
              <a:t>- </a:t>
            </a:r>
            <a:r>
              <a:rPr lang="ru-RU" sz="1600" b="1" dirty="0">
                <a:ea typeface="Yu Gothic UI Light" panose="020B0300000000000000" pitchFamily="34" charset="-128"/>
              </a:rPr>
              <a:t>учебник и(или) учебное пособие</a:t>
            </a:r>
            <a:r>
              <a:rPr lang="ru-RU" sz="1600" dirty="0">
                <a:ea typeface="Yu Gothic UI Light" panose="020B0300000000000000" pitchFamily="34" charset="-128"/>
              </a:rPr>
              <a:t>, необходимого для реализации </a:t>
            </a:r>
            <a:r>
              <a:rPr lang="ru-RU" sz="1600" b="1" dirty="0">
                <a:ea typeface="Yu Gothic UI Light" panose="020B0300000000000000" pitchFamily="34" charset="-128"/>
              </a:rPr>
              <a:t>как обязательной части учебного плана, так и части по выбору</a:t>
            </a:r>
            <a:r>
              <a:rPr lang="ru-RU" sz="1600" dirty="0">
                <a:ea typeface="Yu Gothic UI Light" panose="020B0300000000000000" pitchFamily="34" charset="-128"/>
              </a:rPr>
              <a:t> участниками образовательных отношений;</a:t>
            </a:r>
          </a:p>
          <a:p>
            <a:r>
              <a:rPr lang="ru-RU" sz="1600" dirty="0">
                <a:ea typeface="Yu Gothic UI Light" panose="020B0300000000000000" pitchFamily="34" charset="-128"/>
              </a:rPr>
              <a:t/>
            </a:r>
            <a:br>
              <a:rPr lang="ru-RU" sz="1600" dirty="0">
                <a:ea typeface="Yu Gothic UI Light" panose="020B0300000000000000" pitchFamily="34" charset="-128"/>
              </a:rPr>
            </a:br>
            <a:r>
              <a:rPr lang="ru-RU" sz="1600" b="1" dirty="0">
                <a:ea typeface="Yu Gothic UI Semibold" panose="020B0700000000000000" pitchFamily="34" charset="-128"/>
              </a:rPr>
              <a:t>Дополнительно(!) </a:t>
            </a:r>
            <a:r>
              <a:rPr lang="ru-RU" sz="1600" dirty="0" smtClean="0">
                <a:ea typeface="Yu Gothic UI Light" panose="020B0300000000000000" pitchFamily="34" charset="-128"/>
              </a:rPr>
              <a:t>Организация </a:t>
            </a:r>
            <a:r>
              <a:rPr lang="ru-RU" sz="1600" dirty="0">
                <a:ea typeface="Yu Gothic UI Light" panose="020B0300000000000000" pitchFamily="34" charset="-128"/>
              </a:rPr>
              <a:t>может предоставлять пособия в электронной форме для 1 и 2 частей учебного плана.</a:t>
            </a:r>
          </a:p>
          <a:p>
            <a:r>
              <a:rPr lang="ru-RU" sz="1600" dirty="0">
                <a:ea typeface="Yu Gothic UI Light" panose="020B0300000000000000" pitchFamily="34" charset="-128"/>
              </a:rPr>
              <a:t/>
            </a:r>
            <a:br>
              <a:rPr lang="ru-RU" sz="1600" dirty="0">
                <a:ea typeface="Yu Gothic UI Light" panose="020B0300000000000000" pitchFamily="34" charset="-128"/>
              </a:rPr>
            </a:br>
            <a:r>
              <a:rPr lang="ru-RU" sz="1600" dirty="0">
                <a:ea typeface="Yu Gothic UI Light" panose="020B0300000000000000" pitchFamily="34" charset="-128"/>
              </a:rPr>
              <a:t>Обучающимся должен быть обеспечен доступ к печатным и электронным образовательным ресурсам, размещенным в федеральных и региональных базах данных </a:t>
            </a:r>
            <a:r>
              <a:rPr lang="ru-RU" sz="1600" dirty="0" smtClean="0">
                <a:ea typeface="Yu Gothic UI Light" panose="020B0300000000000000" pitchFamily="34" charset="-128"/>
              </a:rPr>
              <a:t>ЭОР</a:t>
            </a:r>
            <a:endParaRPr lang="en-US" sz="1600" dirty="0">
              <a:solidFill>
                <a:srgbClr val="000000"/>
              </a:solidFill>
              <a:ea typeface="Yu Gothic UI Light" panose="020B0300000000000000" pitchFamily="34" charset="-128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39553" y="260649"/>
            <a:ext cx="1268960" cy="438775"/>
            <a:chOff x="254665" y="195486"/>
            <a:chExt cx="951720" cy="32908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>
                <a:solidFill>
                  <a:schemeClr val="bg1"/>
                </a:solidFill>
              </a:endParaRPr>
            </a:p>
          </p:txBody>
        </p:sp>
      </p:grpSp>
      <p:cxnSp>
        <p:nvCxnSpPr>
          <p:cNvPr id="28" name="Прямая соединительная линия 27"/>
          <p:cNvCxnSpPr/>
          <p:nvPr/>
        </p:nvCxnSpPr>
        <p:spPr>
          <a:xfrm>
            <a:off x="1967541" y="0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159563" y="115318"/>
            <a:ext cx="10029387" cy="564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  <a:defRPr/>
            </a:pP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ФГОС-2021: Требования к учебно-методическому обеспечению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0" y="872230"/>
            <a:ext cx="12187854" cy="625430"/>
          </a:xfrm>
          <a:prstGeom prst="rect">
            <a:avLst/>
          </a:prstGeom>
          <a:solidFill>
            <a:srgbClr val="E4F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733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Open Sans" pitchFamily="34" charset="0"/>
                <a:cs typeface="Open Sans" pitchFamily="34" charset="0"/>
              </a:rPr>
              <a:t>                                    </a:t>
            </a:r>
            <a:r>
              <a:rPr lang="ru-RU" sz="1600" dirty="0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Нормативы обеспеченности учащихся средствами обучения </a:t>
            </a:r>
          </a:p>
        </p:txBody>
      </p:sp>
      <p:sp>
        <p:nvSpPr>
          <p:cNvPr id="31" name="TextBox 5"/>
          <p:cNvSpPr txBox="1"/>
          <p:nvPr/>
        </p:nvSpPr>
        <p:spPr>
          <a:xfrm>
            <a:off x="1803861" y="5141582"/>
            <a:ext cx="934350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600" dirty="0">
                <a:ea typeface="Yu Gothic UI Light" panose="020B0300000000000000" pitchFamily="34" charset="-128"/>
              </a:rPr>
              <a:t>Библиотека Организации должна быть укомплектована печатными образовательными ресурсами и ЭОР по всем предметам учебного плана и иметь фонд дополнительной литературы (художественная, научно-популярная, справочная и периодические издания)</a:t>
            </a:r>
          </a:p>
          <a:p>
            <a:endParaRPr lang="en-US" sz="1600" dirty="0">
              <a:ea typeface="Yu Gothic UI Light" panose="020B0300000000000000" pitchFamily="34" charset="-128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9554" y="6516871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</a:p>
        </p:txBody>
      </p:sp>
      <p:sp>
        <p:nvSpPr>
          <p:cNvPr id="33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6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1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13"/>
          <p:cNvSpPr txBox="1"/>
          <p:nvPr/>
        </p:nvSpPr>
        <p:spPr>
          <a:xfrm>
            <a:off x="8940800" y="6360349"/>
            <a:ext cx="3063634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endParaRPr sz="1200" dirty="0"/>
          </a:p>
          <a:p>
            <a:pPr algn="r">
              <a:lnSpc>
                <a:spcPts val="1493"/>
              </a:lnSpc>
              <a:spcBef>
                <a:spcPct val="0"/>
              </a:spcBef>
            </a:pPr>
            <a:fld id="{5A92C971-3548-4A57-999D-DBC4D74A3EFA}" type="slidenum">
              <a:rPr lang="en-US" sz="1067">
                <a:solidFill>
                  <a:srgbClr val="000000"/>
                </a:solidFill>
                <a:latin typeface="Lato"/>
              </a:rPr>
              <a:pPr algn="r">
                <a:lnSpc>
                  <a:spcPts val="1493"/>
                </a:lnSpc>
                <a:spcBef>
                  <a:spcPct val="0"/>
                </a:spcBef>
              </a:pPr>
              <a:t>60</a:t>
            </a:fld>
            <a:endParaRPr lang="en-US" sz="1067" dirty="0">
              <a:solidFill>
                <a:srgbClr val="000000"/>
              </a:solidFill>
              <a:latin typeface="Lato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t="24647" r="24984" b="12809"/>
          <a:stretch/>
        </p:blipFill>
        <p:spPr bwMode="auto">
          <a:xfrm>
            <a:off x="1431653" y="975712"/>
            <a:ext cx="6504515" cy="365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679337" y="190956"/>
            <a:ext cx="9427912" cy="9168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2000" b="1" spc="-48" dirty="0">
              <a:solidFill>
                <a:srgbClr val="2D2B8D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7936168" y="1744396"/>
            <a:ext cx="3856764" cy="9771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1">
              <a:lnSpc>
                <a:spcPts val="2333"/>
              </a:lnSpc>
              <a:spcBef>
                <a:spcPct val="0"/>
              </a:spcBef>
            </a:pPr>
            <a:r>
              <a:rPr lang="en-US" altLang="ru-RU" sz="1400" dirty="0">
                <a:solidFill>
                  <a:srgbClr val="000000"/>
                </a:solidFill>
                <a:latin typeface="Arimo Italics" panose="020B0604020202020204" charset="0"/>
              </a:rPr>
              <a:t>Система </a:t>
            </a:r>
            <a:r>
              <a:rPr lang="en-US" altLang="ru-RU" sz="1400" dirty="0" err="1" smtClean="0">
                <a:solidFill>
                  <a:srgbClr val="000000"/>
                </a:solidFill>
                <a:latin typeface="Arimo Bold Italics" panose="020B0604020202020204" charset="0"/>
              </a:rPr>
              <a:t>вопросов</a:t>
            </a:r>
            <a:r>
              <a:rPr lang="ru-RU" altLang="ru-RU" sz="1400" dirty="0" smtClean="0">
                <a:solidFill>
                  <a:srgbClr val="000000"/>
                </a:solidFill>
                <a:latin typeface="Arimo Bold Italics" panose="020B0604020202020204" charset="0"/>
              </a:rPr>
              <a:t>, </a:t>
            </a:r>
            <a:r>
              <a:rPr lang="en-US" altLang="ru-RU" sz="1400" dirty="0" err="1" smtClean="0">
                <a:solidFill>
                  <a:srgbClr val="000000"/>
                </a:solidFill>
                <a:latin typeface="Arimo Italics" panose="020B0604020202020204" charset="0"/>
              </a:rPr>
              <a:t>которая</a:t>
            </a:r>
            <a:r>
              <a:rPr lang="en-US" altLang="ru-RU" sz="1400" dirty="0" smtClean="0">
                <a:solidFill>
                  <a:srgbClr val="000000"/>
                </a:solidFill>
                <a:latin typeface="Arimo Italics" panose="020B0604020202020204" charset="0"/>
              </a:rPr>
              <a:t> </a:t>
            </a:r>
            <a:r>
              <a:rPr lang="en-US" altLang="ru-RU" sz="1400" dirty="0" err="1" smtClean="0">
                <a:solidFill>
                  <a:srgbClr val="000000"/>
                </a:solidFill>
                <a:latin typeface="Arimo Italics" panose="020B0604020202020204" charset="0"/>
              </a:rPr>
              <a:t>поможет</a:t>
            </a:r>
            <a:r>
              <a:rPr lang="ru-RU" altLang="ru-RU" sz="1400" dirty="0" smtClean="0">
                <a:solidFill>
                  <a:srgbClr val="000000"/>
                </a:solidFill>
                <a:latin typeface="Arimo Italics" panose="020B0604020202020204" charset="0"/>
              </a:rPr>
              <a:t> </a:t>
            </a:r>
            <a:r>
              <a:rPr lang="en-US" altLang="ru-RU" sz="1400" dirty="0" err="1" smtClean="0">
                <a:solidFill>
                  <a:srgbClr val="000000"/>
                </a:solidFill>
                <a:latin typeface="Arimo Italics" panose="020B0604020202020204" charset="0"/>
              </a:rPr>
              <a:t>ребенку</a:t>
            </a:r>
            <a:r>
              <a:rPr lang="en-US" altLang="ru-RU" sz="1400" dirty="0" smtClean="0">
                <a:solidFill>
                  <a:srgbClr val="000000"/>
                </a:solidFill>
                <a:latin typeface="Arimo Italics" panose="020B0604020202020204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Arimo Italics" panose="020B0604020202020204" charset="0"/>
              </a:rPr>
              <a:t>лучше</a:t>
            </a:r>
            <a:r>
              <a:rPr lang="en-US" altLang="ru-RU" sz="1400" dirty="0">
                <a:solidFill>
                  <a:srgbClr val="000000"/>
                </a:solidFill>
                <a:latin typeface="Arimo Italics" panose="020B0604020202020204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Arimo Italics" panose="020B0604020202020204" charset="0"/>
              </a:rPr>
              <a:t>понять</a:t>
            </a:r>
            <a:r>
              <a:rPr lang="en-US" altLang="ru-RU" sz="1400" dirty="0">
                <a:solidFill>
                  <a:srgbClr val="000000"/>
                </a:solidFill>
                <a:latin typeface="Arimo Italics" panose="020B0604020202020204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Arimo Italics" panose="020B0604020202020204" charset="0"/>
              </a:rPr>
              <a:t>тему</a:t>
            </a:r>
            <a:r>
              <a:rPr lang="en-US" altLang="ru-RU" sz="1400" dirty="0">
                <a:solidFill>
                  <a:srgbClr val="000000"/>
                </a:solidFill>
                <a:latin typeface="Arimo Italics" panose="020B0604020202020204" charset="0"/>
              </a:rPr>
              <a:t> и </a:t>
            </a:r>
            <a:r>
              <a:rPr lang="en-US" altLang="ru-RU" sz="1400" dirty="0" err="1">
                <a:solidFill>
                  <a:srgbClr val="000000"/>
                </a:solidFill>
                <a:latin typeface="Arimo Italics" panose="020B0604020202020204" charset="0"/>
              </a:rPr>
              <a:t>самостоятельно</a:t>
            </a:r>
            <a:r>
              <a:rPr lang="en-US" altLang="ru-RU" sz="1400" dirty="0">
                <a:solidFill>
                  <a:srgbClr val="000000"/>
                </a:solidFill>
                <a:latin typeface="Arimo Italics" panose="020B0604020202020204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Arimo Italics" panose="020B0604020202020204" charset="0"/>
              </a:rPr>
              <a:t>выполнить</a:t>
            </a:r>
            <a:r>
              <a:rPr lang="en-US" altLang="ru-RU" sz="1400" dirty="0">
                <a:solidFill>
                  <a:srgbClr val="000000"/>
                </a:solidFill>
                <a:latin typeface="Arimo Italics" panose="020B0604020202020204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Arimo Italics" panose="020B0604020202020204" charset="0"/>
              </a:rPr>
              <a:t>задание</a:t>
            </a:r>
            <a:endParaRPr lang="en-US" altLang="ru-RU" sz="1400" dirty="0">
              <a:solidFill>
                <a:srgbClr val="000000"/>
              </a:solidFill>
              <a:latin typeface="Arimo Italics" panose="020B060402020202020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8056760" y="2981969"/>
            <a:ext cx="3613623" cy="6822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1">
              <a:lnSpc>
                <a:spcPts val="2333"/>
              </a:lnSpc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Arimo Italics" panose="020B0604020202020204" charset="0"/>
              </a:rPr>
              <a:t>Пошаговый </a:t>
            </a:r>
            <a:r>
              <a:rPr lang="en-US" sz="1400" dirty="0" err="1">
                <a:solidFill>
                  <a:srgbClr val="000000"/>
                </a:solidFill>
                <a:latin typeface="Arimo Italics" panose="020B0604020202020204" charset="0"/>
              </a:rPr>
              <a:t>алгоритм</a:t>
            </a:r>
            <a:r>
              <a:rPr lang="en-US" sz="1400" dirty="0">
                <a:solidFill>
                  <a:srgbClr val="000000"/>
                </a:solidFill>
                <a:latin typeface="Arimo Italics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mo Italics" panose="020B0604020202020204" charset="0"/>
              </a:rPr>
              <a:t>разбора</a:t>
            </a:r>
            <a:r>
              <a:rPr lang="en-US" sz="1400" dirty="0">
                <a:solidFill>
                  <a:srgbClr val="000000"/>
                </a:solidFill>
                <a:latin typeface="Arimo Italics" panose="020B060402020202020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mo Italics" panose="020B0604020202020204" charset="0"/>
              </a:rPr>
              <a:t>заданий</a:t>
            </a:r>
            <a:r>
              <a:rPr lang="en-US" sz="1400" dirty="0">
                <a:solidFill>
                  <a:srgbClr val="000000"/>
                </a:solidFill>
                <a:latin typeface="Arimo Italics" panose="020B0604020202020204" charset="0"/>
              </a:rPr>
              <a:t> 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50" y="975712"/>
            <a:ext cx="2226857" cy="3652960"/>
          </a:xfrm>
          <a:prstGeom prst="rect">
            <a:avLst/>
          </a:prstGeom>
        </p:spPr>
      </p:pic>
      <p:pic>
        <p:nvPicPr>
          <p:cNvPr id="41" name="Picture 6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2502407" y="2815833"/>
            <a:ext cx="3873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6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6760" y="1903825"/>
            <a:ext cx="3873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6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6760" y="3131179"/>
            <a:ext cx="3873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Заголовок 1"/>
          <p:cNvSpPr txBox="1">
            <a:spLocks/>
          </p:cNvSpPr>
          <p:nvPr/>
        </p:nvSpPr>
        <p:spPr>
          <a:xfrm>
            <a:off x="1874750" y="155236"/>
            <a:ext cx="10159398" cy="6486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spc="-48" dirty="0" smtClean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ЦИФРОВОЙ СЕРВИС </a:t>
            </a:r>
            <a:r>
              <a:rPr lang="ru-RU" sz="1800" b="1" spc="-48" dirty="0" smtClean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«</a:t>
            </a:r>
            <a:r>
              <a:rPr lang="en-US" sz="1800" b="1" spc="-48" dirty="0" smtClean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НАЧИНАЙЗЕР</a:t>
            </a:r>
            <a:r>
              <a:rPr lang="ru-RU" sz="1800" b="1" spc="-48" dirty="0" smtClean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»</a:t>
            </a:r>
            <a:r>
              <a:rPr lang="en-US" sz="1800" b="1" spc="-48" dirty="0" smtClean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: </a:t>
            </a:r>
            <a:endParaRPr lang="ru-RU" sz="1800" b="1" spc="-48" dirty="0" smtClean="0">
              <a:solidFill>
                <a:srgbClr val="2D2B8D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  <a:p>
            <a:r>
              <a:rPr lang="ru-RU" sz="1800" b="1" spc="-48" dirty="0" smtClean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ПОМОЩЬ РОДИТЕЛЯМ ПЕРВОКЛАССНИК</a:t>
            </a:r>
            <a:r>
              <a:rPr lang="en-US" sz="1800" b="1" spc="-48" dirty="0" smtClean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ОВ</a:t>
            </a:r>
            <a:r>
              <a:rPr lang="ru-RU" sz="1800" b="1" spc="-48" dirty="0" smtClean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 В ДОСТУПНОМ ОБЪЯСНЕНИИ ДОМАШНИХ ЗАДАНИЙ</a:t>
            </a:r>
            <a:endParaRPr lang="ru-RU" sz="1800" b="1" spc="-48" dirty="0">
              <a:solidFill>
                <a:srgbClr val="2D2B8D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pic>
        <p:nvPicPr>
          <p:cNvPr id="46" name="Picture 21" descr="http://qrcoder.ru/code/?https%3A%2F%2Fmedia.prosv.ru%2Fnachinaizer%2F%3Futm_source%3Duchitel.club%26utm_medium%3Dwebinar%26utm_campaign%3Dpresentation.teacher.webinar.qr&amp;6&amp;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699" y="4956173"/>
            <a:ext cx="1268272" cy="126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hlinkClick r:id="rId5"/>
          </p:cNvPr>
          <p:cNvSpPr txBox="1"/>
          <p:nvPr/>
        </p:nvSpPr>
        <p:spPr>
          <a:xfrm>
            <a:off x="8449723" y="5459595"/>
            <a:ext cx="1633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Узнать </a:t>
            </a:r>
            <a:r>
              <a:rPr lang="en-US" dirty="0" err="1" smtClean="0">
                <a:hlinkClick r:id="rId5"/>
              </a:rPr>
              <a:t>больше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895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5194"/>
          <a:stretch/>
        </p:blipFill>
        <p:spPr>
          <a:xfrm>
            <a:off x="333761" y="748301"/>
            <a:ext cx="6615981" cy="3753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906566" y="247323"/>
            <a:ext cx="7957281" cy="9297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spc="-48" dirty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Разбираем задания из учебника</a:t>
            </a:r>
          </a:p>
          <a:p>
            <a:pPr algn="ctr"/>
            <a:endParaRPr lang="ru-RU" sz="32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46905" t="8063" r="5459" b="38"/>
          <a:stretch/>
        </p:blipFill>
        <p:spPr>
          <a:xfrm>
            <a:off x="7083220" y="748301"/>
            <a:ext cx="3243187" cy="3449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Группа 4"/>
          <p:cNvGrpSpPr/>
          <p:nvPr/>
        </p:nvGrpSpPr>
        <p:grpSpPr>
          <a:xfrm>
            <a:off x="333761" y="233241"/>
            <a:ext cx="1268960" cy="301690"/>
            <a:chOff x="254665" y="195486"/>
            <a:chExt cx="951720" cy="329081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5521" y="3098532"/>
            <a:ext cx="5594337" cy="3514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5305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Объект 3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03" name="Слайд think-cell" r:id="rId6" imgW="270" imgH="270" progId="TCLayout.ActiveDocument.1">
                  <p:embed/>
                </p:oleObj>
              </mc:Choice>
              <mc:Fallback>
                <p:oleObj name="Слайд think-cell" r:id="rId6" imgW="270" imgH="270" progId="TCLayout.ActiveDocument.1">
                  <p:embed/>
                  <p:pic>
                    <p:nvPicPr>
                      <p:cNvPr id="32" name="Объект 3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Прямоугольник 30" hidden="1"/>
          <p:cNvSpPr/>
          <p:nvPr>
            <p:custDataLst>
              <p:tags r:id="rId3"/>
            </p:custDataLst>
          </p:nvPr>
        </p:nvSpPr>
        <p:spPr bwMode="auto">
          <a:xfrm>
            <a:off x="152400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900" dirty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91344" y="44624"/>
            <a:ext cx="11812103" cy="9233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rgbClr val="4651A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479375" y="1134958"/>
            <a:ext cx="9361041" cy="1131094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/>
              <a:t>Более 450 </a:t>
            </a:r>
            <a:r>
              <a:rPr lang="ru-RU" sz="1600" b="1" dirty="0" smtClean="0"/>
              <a:t>интерактивных заданий</a:t>
            </a:r>
            <a:r>
              <a:rPr lang="ru-RU" sz="1600" dirty="0" smtClean="0"/>
              <a:t> для подготовки к ВПР в 4 классе по математике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/>
              <a:t>Соответствие содержания универсальным кодификаторам </a:t>
            </a:r>
            <a:r>
              <a:rPr lang="ru-RU" sz="1600" b="1" dirty="0" smtClean="0"/>
              <a:t>ФИПИ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/>
              <a:t>Подходит для обучающихся </a:t>
            </a:r>
            <a:r>
              <a:rPr lang="ru-RU" sz="1600" b="1" dirty="0" smtClean="0"/>
              <a:t>по любой системе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/>
              <a:t>Стартовая диагностика </a:t>
            </a:r>
            <a:r>
              <a:rPr lang="ru-RU" sz="1600" b="1" dirty="0" smtClean="0"/>
              <a:t>с методическим разбором </a:t>
            </a:r>
            <a:r>
              <a:rPr lang="ru-RU" sz="1600" dirty="0" smtClean="0"/>
              <a:t>каждого задания</a:t>
            </a:r>
          </a:p>
          <a:p>
            <a:endParaRPr lang="ru-RU" sz="1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577" y="180636"/>
            <a:ext cx="8837856" cy="64864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spc="-48" dirty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ЦИФРОВОЙ СЕРВИС </a:t>
            </a:r>
            <a:r>
              <a:rPr lang="ru-RU" sz="1800" spc="-48" dirty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«</a:t>
            </a:r>
            <a:r>
              <a:rPr lang="en-US" sz="1800" spc="-48" dirty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НАЧИНАЙЗЕР</a:t>
            </a:r>
            <a:r>
              <a:rPr lang="ru-RU" sz="1800" spc="-48" dirty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»</a:t>
            </a:r>
            <a:r>
              <a:rPr lang="en-US" sz="1800" spc="-48" dirty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: </a:t>
            </a:r>
            <a:br>
              <a:rPr lang="en-US" sz="1800" spc="-48" dirty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</a:br>
            <a:r>
              <a:rPr lang="en-US" sz="1800" spc="-48" dirty="0">
                <a:solidFill>
                  <a:srgbClr val="2D2B8D"/>
                </a:solidFill>
                <a:latin typeface="+mn-lt"/>
                <a:ea typeface="Open Sans Condensed" pitchFamily="34" charset="0"/>
                <a:cs typeface="Open Sans Condensed" pitchFamily="34" charset="0"/>
              </a:rPr>
              <a:t>КОМПЛЕКСНАЯ ПОДГОТОВКА К ВПР ПО МАТЕМАТИКЕ В 4 КЛАССЕ</a:t>
            </a:r>
            <a:endParaRPr lang="ru-RU" sz="1800" spc="-48" dirty="0">
              <a:solidFill>
                <a:srgbClr val="2D2B8D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pic>
        <p:nvPicPr>
          <p:cNvPr id="314389" name="Picture 21" descr="http://qrcoder.ru/code/?https%3A%2F%2Fmedia.prosv.ru%2Fnachinaizer%2F%3Futm_source%3Duchitel.club%26utm_medium%3Dwebinar%26utm_campaign%3Dpresentation.teacher.webinar.qr&amp;6&amp;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456" y="1023705"/>
            <a:ext cx="1268272" cy="126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hlinkClick r:id="rId9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899917" y="2278940"/>
            <a:ext cx="3873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hlinkClick r:id="rId9"/>
          </p:cNvPr>
          <p:cNvSpPr txBox="1"/>
          <p:nvPr/>
        </p:nvSpPr>
        <p:spPr>
          <a:xfrm>
            <a:off x="10272464" y="2699628"/>
            <a:ext cx="1633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9"/>
              </a:rPr>
              <a:t>Узнать </a:t>
            </a:r>
            <a:r>
              <a:rPr lang="en-US" dirty="0" err="1" smtClean="0">
                <a:hlinkClick r:id="rId9"/>
              </a:rPr>
              <a:t>больше</a:t>
            </a:r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9375" y="2562090"/>
            <a:ext cx="98650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Многоуровневая </a:t>
            </a:r>
            <a:r>
              <a:rPr lang="ru-RU" sz="1600" b="1" dirty="0"/>
              <a:t>система подсказок при неверном </a:t>
            </a:r>
            <a:r>
              <a:rPr lang="ru-RU" sz="1600" b="1" dirty="0" smtClean="0"/>
              <a:t>выполнении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задания</a:t>
            </a:r>
            <a:endParaRPr lang="ru-RU" sz="1600" b="1" dirty="0"/>
          </a:p>
        </p:txBody>
      </p:sp>
      <p:grpSp>
        <p:nvGrpSpPr>
          <p:cNvPr id="39" name="Group 5"/>
          <p:cNvGrpSpPr/>
          <p:nvPr/>
        </p:nvGrpSpPr>
        <p:grpSpPr>
          <a:xfrm>
            <a:off x="8360824" y="4491023"/>
            <a:ext cx="468000" cy="468000"/>
            <a:chOff x="0" y="0"/>
            <a:chExt cx="1097995" cy="1097995"/>
          </a:xfrm>
        </p:grpSpPr>
        <p:pic>
          <p:nvPicPr>
            <p:cNvPr id="41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97995" cy="1097995"/>
            </a:xfrm>
            <a:prstGeom prst="rect">
              <a:avLst/>
            </a:prstGeom>
          </p:spPr>
        </p:pic>
        <p:sp>
          <p:nvSpPr>
            <p:cNvPr id="45" name="TextBox 7"/>
            <p:cNvSpPr txBox="1"/>
            <p:nvPr/>
          </p:nvSpPr>
          <p:spPr>
            <a:xfrm>
              <a:off x="255007" y="294134"/>
              <a:ext cx="587974" cy="495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21"/>
                </a:lnSpc>
              </a:pPr>
              <a:r>
                <a:rPr lang="ru-RU" sz="1600" dirty="0">
                  <a:solidFill>
                    <a:srgbClr val="FFFFFF"/>
                  </a:solidFill>
                </a:rPr>
                <a:t>3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6" name="Group 5"/>
          <p:cNvGrpSpPr/>
          <p:nvPr/>
        </p:nvGrpSpPr>
        <p:grpSpPr>
          <a:xfrm>
            <a:off x="4295800" y="3833853"/>
            <a:ext cx="468000" cy="468000"/>
            <a:chOff x="0" y="0"/>
            <a:chExt cx="1097995" cy="1097995"/>
          </a:xfrm>
        </p:grpSpPr>
        <p:pic>
          <p:nvPicPr>
            <p:cNvPr id="47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97995" cy="1097995"/>
            </a:xfrm>
            <a:prstGeom prst="rect">
              <a:avLst/>
            </a:prstGeom>
          </p:spPr>
        </p:pic>
        <p:sp>
          <p:nvSpPr>
            <p:cNvPr id="48" name="TextBox 7"/>
            <p:cNvSpPr txBox="1"/>
            <p:nvPr/>
          </p:nvSpPr>
          <p:spPr>
            <a:xfrm>
              <a:off x="255007" y="295426"/>
              <a:ext cx="587974" cy="495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21"/>
                </a:lnSpc>
              </a:pPr>
              <a:r>
                <a:rPr lang="ru-RU" sz="1600" dirty="0">
                  <a:solidFill>
                    <a:srgbClr val="FFFFFF"/>
                  </a:solidFill>
                </a:rPr>
                <a:t>2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1" name="Group 5"/>
          <p:cNvGrpSpPr/>
          <p:nvPr/>
        </p:nvGrpSpPr>
        <p:grpSpPr>
          <a:xfrm>
            <a:off x="613746" y="2888935"/>
            <a:ext cx="468000" cy="468000"/>
            <a:chOff x="0" y="0"/>
            <a:chExt cx="1097995" cy="1097995"/>
          </a:xfrm>
        </p:grpSpPr>
        <p:pic>
          <p:nvPicPr>
            <p:cNvPr id="52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97995" cy="1097995"/>
            </a:xfrm>
            <a:prstGeom prst="rect">
              <a:avLst/>
            </a:prstGeom>
          </p:spPr>
        </p:pic>
        <p:sp>
          <p:nvSpPr>
            <p:cNvPr id="53" name="TextBox 7"/>
            <p:cNvSpPr txBox="1"/>
            <p:nvPr/>
          </p:nvSpPr>
          <p:spPr>
            <a:xfrm>
              <a:off x="255009" y="287353"/>
              <a:ext cx="587974" cy="495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21"/>
                </a:lnSpc>
              </a:pPr>
              <a:r>
                <a:rPr lang="en-US" sz="1600" dirty="0" smtClean="0">
                  <a:solidFill>
                    <a:srgbClr val="FFFFFF"/>
                  </a:solidFill>
                </a:rPr>
                <a:t>1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54" name="Рисунок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4057" r="1294" b="4907"/>
          <a:stretch>
            <a:fillRect/>
          </a:stretch>
        </p:blipFill>
        <p:spPr bwMode="auto">
          <a:xfrm>
            <a:off x="267929" y="3433261"/>
            <a:ext cx="3601275" cy="1291762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Рисунок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" t="5774" r="2969" b="7196"/>
          <a:stretch>
            <a:fillRect/>
          </a:stretch>
        </p:blipFill>
        <p:spPr bwMode="auto">
          <a:xfrm>
            <a:off x="3214250" y="4411147"/>
            <a:ext cx="4673600" cy="1320800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Рисунок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469" y="5057803"/>
            <a:ext cx="4038600" cy="1510241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Текст 2"/>
          <p:cNvSpPr txBox="1">
            <a:spLocks/>
          </p:cNvSpPr>
          <p:nvPr/>
        </p:nvSpPr>
        <p:spPr>
          <a:xfrm>
            <a:off x="1081744" y="2932952"/>
            <a:ext cx="2809594" cy="376528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sz="14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При первом неверном ответе </a:t>
            </a:r>
            <a:endParaRPr lang="ru-RU" dirty="0"/>
          </a:p>
        </p:txBody>
      </p:sp>
      <p:sp>
        <p:nvSpPr>
          <p:cNvPr id="26" name="Текст 2"/>
          <p:cNvSpPr txBox="1">
            <a:spLocks/>
          </p:cNvSpPr>
          <p:nvPr/>
        </p:nvSpPr>
        <p:spPr>
          <a:xfrm>
            <a:off x="4872492" y="3739170"/>
            <a:ext cx="2803356" cy="526281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sz="14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При неверном выполнении задания во второй раз</a:t>
            </a:r>
            <a:endParaRPr lang="ru-RU" dirty="0"/>
          </a:p>
        </p:txBody>
      </p:sp>
      <p:sp>
        <p:nvSpPr>
          <p:cNvPr id="27" name="Текст 2"/>
          <p:cNvSpPr txBox="1">
            <a:spLocks/>
          </p:cNvSpPr>
          <p:nvPr/>
        </p:nvSpPr>
        <p:spPr>
          <a:xfrm>
            <a:off x="8903741" y="4410376"/>
            <a:ext cx="2809594" cy="376528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sz="14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Если ученик в третий раз неверно выполнил задание</a:t>
            </a:r>
            <a:endParaRPr lang="ru-RU" dirty="0"/>
          </a:p>
        </p:txBody>
      </p:sp>
      <p:grpSp>
        <p:nvGrpSpPr>
          <p:cNvPr id="28" name="Группа 27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91344" y="6568044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82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Группа 53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71" name="Прямая соединительная линия 70"/>
          <p:cNvCxnSpPr/>
          <p:nvPr/>
        </p:nvCxnSpPr>
        <p:spPr>
          <a:xfrm>
            <a:off x="1753355" y="120858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842500" y="146257"/>
            <a:ext cx="9697077" cy="61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lnSpc>
                <a:spcPct val="85000"/>
              </a:lnSpc>
              <a:defRPr b="1">
                <a:solidFill>
                  <a:srgbClr val="2D2B8D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defRPr>
            </a:lvl1pPr>
          </a:lstStyle>
          <a:p>
            <a:r>
              <a:rPr lang="en-US" sz="2000" dirty="0" err="1">
                <a:latin typeface="+mn-lt"/>
              </a:rPr>
              <a:t>uchitel.club</a:t>
            </a:r>
            <a:r>
              <a:rPr lang="en-US" sz="2000" dirty="0">
                <a:latin typeface="+mn-lt"/>
              </a:rPr>
              <a:t> </a:t>
            </a:r>
            <a:endParaRPr lang="ru-RU" sz="2000" dirty="0" smtClean="0">
              <a:latin typeface="+mn-lt"/>
            </a:endParaRPr>
          </a:p>
          <a:p>
            <a:r>
              <a:rPr lang="ru-RU" sz="2000" dirty="0" smtClean="0">
                <a:latin typeface="+mn-lt"/>
              </a:rPr>
              <a:t>Просвещение. Поддержка</a:t>
            </a:r>
            <a:endParaRPr lang="ru-RU" sz="20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49162" y="1036016"/>
            <a:ext cx="337138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lvl="0" indent="-285750">
              <a:spcBef>
                <a:spcPts val="1800"/>
              </a:spcBef>
              <a:buClr>
                <a:srgbClr val="0073B8"/>
              </a:buClr>
              <a:buSzPct val="66000"/>
              <a:buFont typeface="Franklin Gothic Book" pitchFamily="34" charset="0"/>
              <a:buChar char="►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ru-RU" dirty="0" smtClean="0"/>
              <a:t>Портал, на </a:t>
            </a:r>
            <a:r>
              <a:rPr lang="ru-RU" dirty="0"/>
              <a:t>котором </a:t>
            </a:r>
            <a:r>
              <a:rPr lang="ru-RU" dirty="0" smtClean="0"/>
              <a:t>собраны материалы в  помощь учителям и родителям для организации </a:t>
            </a:r>
            <a:r>
              <a:rPr lang="ru-RU" dirty="0"/>
              <a:t>обучения </a:t>
            </a:r>
            <a:endParaRPr lang="ru-RU" dirty="0" smtClean="0"/>
          </a:p>
          <a:p>
            <a:r>
              <a:rPr lang="ru-RU" dirty="0" smtClean="0"/>
              <a:t>Консультации </a:t>
            </a:r>
            <a:r>
              <a:rPr lang="ru-RU" dirty="0"/>
              <a:t>при выполнении домашних заданий в </a:t>
            </a:r>
            <a:r>
              <a:rPr lang="ru-RU" dirty="0" err="1"/>
              <a:t>видеоформате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/>
              <a:t> </a:t>
            </a:r>
            <a:r>
              <a:rPr lang="ru-RU" dirty="0" smtClean="0"/>
              <a:t>Обмен </a:t>
            </a:r>
            <a:r>
              <a:rPr lang="ru-RU" dirty="0"/>
              <a:t>лучшими практиками, их апробация и распространение в сотрудничестве с органами управления </a:t>
            </a:r>
            <a:r>
              <a:rPr lang="ru-RU" dirty="0" smtClean="0"/>
              <a:t>образованием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764144"/>
            <a:ext cx="1141683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0226" name="Picture 2" descr="C:\Users\MRomanova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89" y="1061082"/>
            <a:ext cx="8218039" cy="5266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91344" y="6568044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99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-1" y="8533"/>
            <a:ext cx="12192001" cy="6849467"/>
          </a:xfrm>
          <a:prstGeom prst="rect">
            <a:avLst/>
          </a:prstGeom>
          <a:solidFill>
            <a:srgbClr val="F0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8" name="Прямоугольник 97"/>
          <p:cNvSpPr/>
          <p:nvPr/>
        </p:nvSpPr>
        <p:spPr>
          <a:xfrm>
            <a:off x="186184" y="2852936"/>
            <a:ext cx="11819633" cy="3360373"/>
          </a:xfrm>
          <a:prstGeom prst="rect">
            <a:avLst/>
          </a:prstGeom>
          <a:solidFill>
            <a:srgbClr val="D8EB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7573456" y="202455"/>
            <a:ext cx="1477453" cy="1233124"/>
          </a:xfrm>
          <a:prstGeom prst="rect">
            <a:avLst/>
          </a:prstGeom>
          <a:solidFill>
            <a:srgbClr val="9ED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4618544" y="203634"/>
            <a:ext cx="1477453" cy="1233124"/>
          </a:xfrm>
          <a:prstGeom prst="rect">
            <a:avLst/>
          </a:prstGeom>
          <a:solidFill>
            <a:srgbClr val="9ED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7573456" y="1436758"/>
            <a:ext cx="1477453" cy="1233124"/>
          </a:xfrm>
          <a:prstGeom prst="rect">
            <a:avLst/>
          </a:prstGeom>
          <a:solidFill>
            <a:srgbClr val="40A7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3141092" y="203634"/>
            <a:ext cx="1477453" cy="1233124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6096003" y="203634"/>
            <a:ext cx="1477453" cy="1233124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10528364" y="203634"/>
            <a:ext cx="1477453" cy="1233124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9050908" y="1436758"/>
            <a:ext cx="1477453" cy="1233124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7" name="Rectangle 15"/>
          <p:cNvSpPr>
            <a:spLocks noChangeArrowheads="1"/>
          </p:cNvSpPr>
          <p:nvPr/>
        </p:nvSpPr>
        <p:spPr bwMode="auto">
          <a:xfrm>
            <a:off x="186184" y="203634"/>
            <a:ext cx="1477453" cy="1233124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9" name="Rectangle 17"/>
          <p:cNvSpPr>
            <a:spLocks noChangeArrowheads="1"/>
          </p:cNvSpPr>
          <p:nvPr/>
        </p:nvSpPr>
        <p:spPr bwMode="auto">
          <a:xfrm>
            <a:off x="9050911" y="202455"/>
            <a:ext cx="1477453" cy="1233124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9"/>
          <p:cNvSpPr>
            <a:spLocks noChangeArrowheads="1"/>
          </p:cNvSpPr>
          <p:nvPr/>
        </p:nvSpPr>
        <p:spPr bwMode="auto">
          <a:xfrm>
            <a:off x="6096003" y="1436758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10528364" y="1436758"/>
            <a:ext cx="1477453" cy="1233124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4618544" y="1436758"/>
            <a:ext cx="1477453" cy="1233124"/>
          </a:xfrm>
          <a:prstGeom prst="rect">
            <a:avLst/>
          </a:prstGeom>
          <a:solidFill>
            <a:srgbClr val="40A7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3141092" y="1436758"/>
            <a:ext cx="1477453" cy="1233124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24"/>
          <p:cNvSpPr>
            <a:spLocks noChangeArrowheads="1"/>
          </p:cNvSpPr>
          <p:nvPr/>
        </p:nvSpPr>
        <p:spPr bwMode="auto">
          <a:xfrm>
            <a:off x="1663636" y="203634"/>
            <a:ext cx="1477453" cy="1233124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7" name="Rectangle 25"/>
          <p:cNvSpPr>
            <a:spLocks noChangeArrowheads="1"/>
          </p:cNvSpPr>
          <p:nvPr/>
        </p:nvSpPr>
        <p:spPr bwMode="auto">
          <a:xfrm>
            <a:off x="1663636" y="1436758"/>
            <a:ext cx="1477453" cy="1233124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1" name="Rectangle 29"/>
          <p:cNvSpPr>
            <a:spLocks noChangeArrowheads="1"/>
          </p:cNvSpPr>
          <p:nvPr/>
        </p:nvSpPr>
        <p:spPr bwMode="auto">
          <a:xfrm>
            <a:off x="186184" y="1436758"/>
            <a:ext cx="1477453" cy="1233124"/>
          </a:xfrm>
          <a:prstGeom prst="rect">
            <a:avLst/>
          </a:prstGeom>
          <a:solidFill>
            <a:srgbClr val="9ED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4" name="Freeform 32"/>
          <p:cNvSpPr>
            <a:spLocks noEditPoints="1"/>
          </p:cNvSpPr>
          <p:nvPr/>
        </p:nvSpPr>
        <p:spPr bwMode="auto">
          <a:xfrm>
            <a:off x="8017892" y="1855717"/>
            <a:ext cx="591581" cy="444227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5" name="Freeform 33"/>
          <p:cNvSpPr>
            <a:spLocks noEditPoints="1"/>
          </p:cNvSpPr>
          <p:nvPr/>
        </p:nvSpPr>
        <p:spPr bwMode="auto">
          <a:xfrm>
            <a:off x="8017892" y="610324"/>
            <a:ext cx="591581" cy="543275"/>
          </a:xfrm>
          <a:custGeom>
            <a:avLst/>
            <a:gdLst>
              <a:gd name="T0" fmla="*/ 143 w 859"/>
              <a:gd name="T1" fmla="*/ 645 h 788"/>
              <a:gd name="T2" fmla="*/ 143 w 859"/>
              <a:gd name="T3" fmla="*/ 430 h 788"/>
              <a:gd name="T4" fmla="*/ 716 w 859"/>
              <a:gd name="T5" fmla="*/ 430 h 788"/>
              <a:gd name="T6" fmla="*/ 716 w 859"/>
              <a:gd name="T7" fmla="*/ 645 h 788"/>
              <a:gd name="T8" fmla="*/ 143 w 859"/>
              <a:gd name="T9" fmla="*/ 645 h 788"/>
              <a:gd name="T10" fmla="*/ 179 w 859"/>
              <a:gd name="T11" fmla="*/ 72 h 788"/>
              <a:gd name="T12" fmla="*/ 680 w 859"/>
              <a:gd name="T13" fmla="*/ 72 h 788"/>
              <a:gd name="T14" fmla="*/ 716 w 859"/>
              <a:gd name="T15" fmla="*/ 108 h 788"/>
              <a:gd name="T16" fmla="*/ 716 w 859"/>
              <a:gd name="T17" fmla="*/ 358 h 788"/>
              <a:gd name="T18" fmla="*/ 465 w 859"/>
              <a:gd name="T19" fmla="*/ 358 h 788"/>
              <a:gd name="T20" fmla="*/ 465 w 859"/>
              <a:gd name="T21" fmla="*/ 108 h 788"/>
              <a:gd name="T22" fmla="*/ 393 w 859"/>
              <a:gd name="T23" fmla="*/ 108 h 788"/>
              <a:gd name="T24" fmla="*/ 393 w 859"/>
              <a:gd name="T25" fmla="*/ 358 h 788"/>
              <a:gd name="T26" fmla="*/ 143 w 859"/>
              <a:gd name="T27" fmla="*/ 358 h 788"/>
              <a:gd name="T28" fmla="*/ 143 w 859"/>
              <a:gd name="T29" fmla="*/ 108 h 788"/>
              <a:gd name="T30" fmla="*/ 179 w 859"/>
              <a:gd name="T31" fmla="*/ 72 h 788"/>
              <a:gd name="T32" fmla="*/ 787 w 859"/>
              <a:gd name="T33" fmla="*/ 179 h 788"/>
              <a:gd name="T34" fmla="*/ 787 w 859"/>
              <a:gd name="T35" fmla="*/ 108 h 788"/>
              <a:gd name="T36" fmla="*/ 680 w 859"/>
              <a:gd name="T37" fmla="*/ 0 h 788"/>
              <a:gd name="T38" fmla="*/ 179 w 859"/>
              <a:gd name="T39" fmla="*/ 0 h 788"/>
              <a:gd name="T40" fmla="*/ 71 w 859"/>
              <a:gd name="T41" fmla="*/ 108 h 788"/>
              <a:gd name="T42" fmla="*/ 71 w 859"/>
              <a:gd name="T43" fmla="*/ 179 h 788"/>
              <a:gd name="T44" fmla="*/ 0 w 859"/>
              <a:gd name="T45" fmla="*/ 179 h 788"/>
              <a:gd name="T46" fmla="*/ 0 w 859"/>
              <a:gd name="T47" fmla="*/ 358 h 788"/>
              <a:gd name="T48" fmla="*/ 71 w 859"/>
              <a:gd name="T49" fmla="*/ 358 h 788"/>
              <a:gd name="T50" fmla="*/ 71 w 859"/>
              <a:gd name="T51" fmla="*/ 716 h 788"/>
              <a:gd name="T52" fmla="*/ 143 w 859"/>
              <a:gd name="T53" fmla="*/ 716 h 788"/>
              <a:gd name="T54" fmla="*/ 143 w 859"/>
              <a:gd name="T55" fmla="*/ 788 h 788"/>
              <a:gd name="T56" fmla="*/ 214 w 859"/>
              <a:gd name="T57" fmla="*/ 788 h 788"/>
              <a:gd name="T58" fmla="*/ 214 w 859"/>
              <a:gd name="T59" fmla="*/ 716 h 788"/>
              <a:gd name="T60" fmla="*/ 644 w 859"/>
              <a:gd name="T61" fmla="*/ 716 h 788"/>
              <a:gd name="T62" fmla="*/ 644 w 859"/>
              <a:gd name="T63" fmla="*/ 788 h 788"/>
              <a:gd name="T64" fmla="*/ 716 w 859"/>
              <a:gd name="T65" fmla="*/ 788 h 788"/>
              <a:gd name="T66" fmla="*/ 716 w 859"/>
              <a:gd name="T67" fmla="*/ 716 h 788"/>
              <a:gd name="T68" fmla="*/ 787 w 859"/>
              <a:gd name="T69" fmla="*/ 716 h 788"/>
              <a:gd name="T70" fmla="*/ 787 w 859"/>
              <a:gd name="T71" fmla="*/ 358 h 788"/>
              <a:gd name="T72" fmla="*/ 859 w 859"/>
              <a:gd name="T73" fmla="*/ 358 h 788"/>
              <a:gd name="T74" fmla="*/ 859 w 859"/>
              <a:gd name="T75" fmla="*/ 179 h 788"/>
              <a:gd name="T76" fmla="*/ 787 w 859"/>
              <a:gd name="T77" fmla="*/ 179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59" h="788">
                <a:moveTo>
                  <a:pt x="143" y="645"/>
                </a:moveTo>
                <a:lnTo>
                  <a:pt x="143" y="430"/>
                </a:lnTo>
                <a:lnTo>
                  <a:pt x="716" y="430"/>
                </a:lnTo>
                <a:lnTo>
                  <a:pt x="716" y="645"/>
                </a:lnTo>
                <a:lnTo>
                  <a:pt x="143" y="645"/>
                </a:lnTo>
                <a:close/>
                <a:moveTo>
                  <a:pt x="179" y="72"/>
                </a:moveTo>
                <a:lnTo>
                  <a:pt x="680" y="72"/>
                </a:lnTo>
                <a:cubicBezTo>
                  <a:pt x="700" y="72"/>
                  <a:pt x="716" y="88"/>
                  <a:pt x="716" y="108"/>
                </a:cubicBezTo>
                <a:lnTo>
                  <a:pt x="716" y="358"/>
                </a:lnTo>
                <a:lnTo>
                  <a:pt x="465" y="358"/>
                </a:lnTo>
                <a:lnTo>
                  <a:pt x="465" y="108"/>
                </a:lnTo>
                <a:lnTo>
                  <a:pt x="393" y="108"/>
                </a:lnTo>
                <a:lnTo>
                  <a:pt x="393" y="358"/>
                </a:lnTo>
                <a:lnTo>
                  <a:pt x="143" y="358"/>
                </a:lnTo>
                <a:lnTo>
                  <a:pt x="143" y="108"/>
                </a:lnTo>
                <a:cubicBezTo>
                  <a:pt x="143" y="88"/>
                  <a:pt x="159" y="72"/>
                  <a:pt x="179" y="72"/>
                </a:cubicBezTo>
                <a:close/>
                <a:moveTo>
                  <a:pt x="787" y="179"/>
                </a:moveTo>
                <a:lnTo>
                  <a:pt x="787" y="108"/>
                </a:lnTo>
                <a:cubicBezTo>
                  <a:pt x="787" y="48"/>
                  <a:pt x="739" y="0"/>
                  <a:pt x="680" y="0"/>
                </a:cubicBezTo>
                <a:lnTo>
                  <a:pt x="179" y="0"/>
                </a:lnTo>
                <a:cubicBezTo>
                  <a:pt x="120" y="0"/>
                  <a:pt x="71" y="48"/>
                  <a:pt x="71" y="108"/>
                </a:cubicBezTo>
                <a:lnTo>
                  <a:pt x="71" y="179"/>
                </a:lnTo>
                <a:lnTo>
                  <a:pt x="0" y="179"/>
                </a:lnTo>
                <a:lnTo>
                  <a:pt x="0" y="358"/>
                </a:lnTo>
                <a:lnTo>
                  <a:pt x="71" y="358"/>
                </a:lnTo>
                <a:lnTo>
                  <a:pt x="71" y="716"/>
                </a:lnTo>
                <a:lnTo>
                  <a:pt x="143" y="716"/>
                </a:lnTo>
                <a:lnTo>
                  <a:pt x="143" y="788"/>
                </a:lnTo>
                <a:lnTo>
                  <a:pt x="214" y="788"/>
                </a:lnTo>
                <a:lnTo>
                  <a:pt x="214" y="716"/>
                </a:lnTo>
                <a:lnTo>
                  <a:pt x="644" y="716"/>
                </a:lnTo>
                <a:lnTo>
                  <a:pt x="644" y="788"/>
                </a:lnTo>
                <a:lnTo>
                  <a:pt x="716" y="788"/>
                </a:lnTo>
                <a:lnTo>
                  <a:pt x="716" y="716"/>
                </a:lnTo>
                <a:lnTo>
                  <a:pt x="787" y="716"/>
                </a:lnTo>
                <a:lnTo>
                  <a:pt x="787" y="358"/>
                </a:lnTo>
                <a:lnTo>
                  <a:pt x="859" y="358"/>
                </a:lnTo>
                <a:lnTo>
                  <a:pt x="859" y="179"/>
                </a:lnTo>
                <a:lnTo>
                  <a:pt x="787" y="1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34"/>
          <p:cNvSpPr>
            <a:spLocks noChangeArrowheads="1"/>
          </p:cNvSpPr>
          <p:nvPr/>
        </p:nvSpPr>
        <p:spPr bwMode="auto">
          <a:xfrm>
            <a:off x="8141012" y="961577"/>
            <a:ext cx="123120" cy="51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7" name="Rectangle 35"/>
          <p:cNvSpPr>
            <a:spLocks noChangeArrowheads="1"/>
          </p:cNvSpPr>
          <p:nvPr/>
        </p:nvSpPr>
        <p:spPr bwMode="auto">
          <a:xfrm>
            <a:off x="8363231" y="961577"/>
            <a:ext cx="123120" cy="51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8" name="Rectangle 36"/>
          <p:cNvSpPr>
            <a:spLocks noChangeArrowheads="1"/>
          </p:cNvSpPr>
          <p:nvPr/>
        </p:nvSpPr>
        <p:spPr bwMode="auto">
          <a:xfrm>
            <a:off x="2279241" y="647861"/>
            <a:ext cx="246243" cy="4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7"/>
          <p:cNvSpPr>
            <a:spLocks noEditPoints="1"/>
          </p:cNvSpPr>
          <p:nvPr/>
        </p:nvSpPr>
        <p:spPr bwMode="auto">
          <a:xfrm>
            <a:off x="2177144" y="560565"/>
            <a:ext cx="447441" cy="519263"/>
          </a:xfrm>
          <a:custGeom>
            <a:avLst/>
            <a:gdLst>
              <a:gd name="T0" fmla="*/ 212 w 651"/>
              <a:gd name="T1" fmla="*/ 446 h 752"/>
              <a:gd name="T2" fmla="*/ 281 w 651"/>
              <a:gd name="T3" fmla="*/ 680 h 752"/>
              <a:gd name="T4" fmla="*/ 290 w 651"/>
              <a:gd name="T5" fmla="*/ 680 h 752"/>
              <a:gd name="T6" fmla="*/ 290 w 651"/>
              <a:gd name="T7" fmla="*/ 348 h 752"/>
              <a:gd name="T8" fmla="*/ 254 w 651"/>
              <a:gd name="T9" fmla="*/ 286 h 752"/>
              <a:gd name="T10" fmla="*/ 326 w 651"/>
              <a:gd name="T11" fmla="*/ 215 h 752"/>
              <a:gd name="T12" fmla="*/ 397 w 651"/>
              <a:gd name="T13" fmla="*/ 286 h 752"/>
              <a:gd name="T14" fmla="*/ 362 w 651"/>
              <a:gd name="T15" fmla="*/ 348 h 752"/>
              <a:gd name="T16" fmla="*/ 362 w 651"/>
              <a:gd name="T17" fmla="*/ 680 h 752"/>
              <a:gd name="T18" fmla="*/ 370 w 651"/>
              <a:gd name="T19" fmla="*/ 680 h 752"/>
              <a:gd name="T20" fmla="*/ 435 w 651"/>
              <a:gd name="T21" fmla="*/ 456 h 752"/>
              <a:gd name="T22" fmla="*/ 573 w 651"/>
              <a:gd name="T23" fmla="*/ 245 h 752"/>
              <a:gd name="T24" fmla="*/ 326 w 651"/>
              <a:gd name="T25" fmla="*/ 72 h 752"/>
              <a:gd name="T26" fmla="*/ 79 w 651"/>
              <a:gd name="T27" fmla="*/ 245 h 752"/>
              <a:gd name="T28" fmla="*/ 212 w 651"/>
              <a:gd name="T29" fmla="*/ 446 h 752"/>
              <a:gd name="T30" fmla="*/ 5 w 651"/>
              <a:gd name="T31" fmla="*/ 241 h 752"/>
              <a:gd name="T32" fmla="*/ 326 w 651"/>
              <a:gd name="T33" fmla="*/ 0 h 752"/>
              <a:gd name="T34" fmla="*/ 647 w 651"/>
              <a:gd name="T35" fmla="*/ 241 h 752"/>
              <a:gd name="T36" fmla="*/ 651 w 651"/>
              <a:gd name="T37" fmla="*/ 257 h 752"/>
              <a:gd name="T38" fmla="*/ 502 w 651"/>
              <a:gd name="T39" fmla="*/ 481 h 752"/>
              <a:gd name="T40" fmla="*/ 424 w 651"/>
              <a:gd name="T41" fmla="*/ 752 h 752"/>
              <a:gd name="T42" fmla="*/ 227 w 651"/>
              <a:gd name="T43" fmla="*/ 752 h 752"/>
              <a:gd name="T44" fmla="*/ 150 w 651"/>
              <a:gd name="T45" fmla="*/ 481 h 752"/>
              <a:gd name="T46" fmla="*/ 0 w 651"/>
              <a:gd name="T47" fmla="*/ 257 h 752"/>
              <a:gd name="T48" fmla="*/ 5 w 651"/>
              <a:gd name="T49" fmla="*/ 24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51" h="752">
                <a:moveTo>
                  <a:pt x="212" y="446"/>
                </a:moveTo>
                <a:lnTo>
                  <a:pt x="281" y="680"/>
                </a:lnTo>
                <a:lnTo>
                  <a:pt x="290" y="680"/>
                </a:lnTo>
                <a:lnTo>
                  <a:pt x="290" y="348"/>
                </a:lnTo>
                <a:cubicBezTo>
                  <a:pt x="254" y="336"/>
                  <a:pt x="254" y="313"/>
                  <a:pt x="254" y="286"/>
                </a:cubicBezTo>
                <a:cubicBezTo>
                  <a:pt x="254" y="247"/>
                  <a:pt x="286" y="215"/>
                  <a:pt x="326" y="215"/>
                </a:cubicBezTo>
                <a:cubicBezTo>
                  <a:pt x="365" y="215"/>
                  <a:pt x="397" y="247"/>
                  <a:pt x="397" y="286"/>
                </a:cubicBezTo>
                <a:cubicBezTo>
                  <a:pt x="397" y="313"/>
                  <a:pt x="398" y="336"/>
                  <a:pt x="362" y="348"/>
                </a:cubicBezTo>
                <a:lnTo>
                  <a:pt x="362" y="680"/>
                </a:lnTo>
                <a:lnTo>
                  <a:pt x="370" y="680"/>
                </a:lnTo>
                <a:lnTo>
                  <a:pt x="435" y="456"/>
                </a:lnTo>
                <a:lnTo>
                  <a:pt x="573" y="245"/>
                </a:lnTo>
                <a:cubicBezTo>
                  <a:pt x="536" y="142"/>
                  <a:pt x="436" y="72"/>
                  <a:pt x="326" y="72"/>
                </a:cubicBezTo>
                <a:cubicBezTo>
                  <a:pt x="215" y="72"/>
                  <a:pt x="116" y="142"/>
                  <a:pt x="79" y="245"/>
                </a:cubicBezTo>
                <a:lnTo>
                  <a:pt x="212" y="446"/>
                </a:lnTo>
                <a:close/>
                <a:moveTo>
                  <a:pt x="5" y="241"/>
                </a:moveTo>
                <a:cubicBezTo>
                  <a:pt x="46" y="99"/>
                  <a:pt x="178" y="0"/>
                  <a:pt x="326" y="0"/>
                </a:cubicBezTo>
                <a:cubicBezTo>
                  <a:pt x="473" y="0"/>
                  <a:pt x="605" y="99"/>
                  <a:pt x="647" y="241"/>
                </a:cubicBezTo>
                <a:lnTo>
                  <a:pt x="651" y="257"/>
                </a:lnTo>
                <a:lnTo>
                  <a:pt x="502" y="481"/>
                </a:lnTo>
                <a:lnTo>
                  <a:pt x="424" y="752"/>
                </a:lnTo>
                <a:lnTo>
                  <a:pt x="227" y="752"/>
                </a:lnTo>
                <a:lnTo>
                  <a:pt x="150" y="481"/>
                </a:lnTo>
                <a:lnTo>
                  <a:pt x="0" y="257"/>
                </a:lnTo>
                <a:lnTo>
                  <a:pt x="5" y="2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0" name="Freeform 38"/>
          <p:cNvSpPr>
            <a:spLocks noEditPoints="1"/>
          </p:cNvSpPr>
          <p:nvPr/>
        </p:nvSpPr>
        <p:spPr bwMode="auto">
          <a:xfrm>
            <a:off x="11074902" y="1789685"/>
            <a:ext cx="384377" cy="576291"/>
          </a:xfrm>
          <a:custGeom>
            <a:avLst/>
            <a:gdLst>
              <a:gd name="T0" fmla="*/ 315 w 559"/>
              <a:gd name="T1" fmla="*/ 314 h 838"/>
              <a:gd name="T2" fmla="*/ 384 w 559"/>
              <a:gd name="T3" fmla="*/ 314 h 838"/>
              <a:gd name="T4" fmla="*/ 384 w 559"/>
              <a:gd name="T5" fmla="*/ 244 h 838"/>
              <a:gd name="T6" fmla="*/ 315 w 559"/>
              <a:gd name="T7" fmla="*/ 244 h 838"/>
              <a:gd name="T8" fmla="*/ 315 w 559"/>
              <a:gd name="T9" fmla="*/ 314 h 838"/>
              <a:gd name="T10" fmla="*/ 175 w 559"/>
              <a:gd name="T11" fmla="*/ 314 h 838"/>
              <a:gd name="T12" fmla="*/ 245 w 559"/>
              <a:gd name="T13" fmla="*/ 314 h 838"/>
              <a:gd name="T14" fmla="*/ 245 w 559"/>
              <a:gd name="T15" fmla="*/ 244 h 838"/>
              <a:gd name="T16" fmla="*/ 175 w 559"/>
              <a:gd name="T17" fmla="*/ 244 h 838"/>
              <a:gd name="T18" fmla="*/ 175 w 559"/>
              <a:gd name="T19" fmla="*/ 314 h 838"/>
              <a:gd name="T20" fmla="*/ 175 w 559"/>
              <a:gd name="T21" fmla="*/ 524 h 838"/>
              <a:gd name="T22" fmla="*/ 105 w 559"/>
              <a:gd name="T23" fmla="*/ 524 h 838"/>
              <a:gd name="T24" fmla="*/ 314 w 559"/>
              <a:gd name="T25" fmla="*/ 733 h 838"/>
              <a:gd name="T26" fmla="*/ 314 w 559"/>
              <a:gd name="T27" fmla="*/ 663 h 838"/>
              <a:gd name="T28" fmla="*/ 175 w 559"/>
              <a:gd name="T29" fmla="*/ 524 h 838"/>
              <a:gd name="T30" fmla="*/ 349 w 559"/>
              <a:gd name="T31" fmla="*/ 349 h 838"/>
              <a:gd name="T32" fmla="*/ 210 w 559"/>
              <a:gd name="T33" fmla="*/ 349 h 838"/>
              <a:gd name="T34" fmla="*/ 140 w 559"/>
              <a:gd name="T35" fmla="*/ 279 h 838"/>
              <a:gd name="T36" fmla="*/ 210 w 559"/>
              <a:gd name="T37" fmla="*/ 209 h 838"/>
              <a:gd name="T38" fmla="*/ 256 w 559"/>
              <a:gd name="T39" fmla="*/ 228 h 838"/>
              <a:gd name="T40" fmla="*/ 280 w 559"/>
              <a:gd name="T41" fmla="*/ 249 h 838"/>
              <a:gd name="T42" fmla="*/ 303 w 559"/>
              <a:gd name="T43" fmla="*/ 228 h 838"/>
              <a:gd name="T44" fmla="*/ 349 w 559"/>
              <a:gd name="T45" fmla="*/ 209 h 838"/>
              <a:gd name="T46" fmla="*/ 419 w 559"/>
              <a:gd name="T47" fmla="*/ 279 h 838"/>
              <a:gd name="T48" fmla="*/ 349 w 559"/>
              <a:gd name="T49" fmla="*/ 349 h 838"/>
              <a:gd name="T50" fmla="*/ 349 w 559"/>
              <a:gd name="T51" fmla="*/ 140 h 838"/>
              <a:gd name="T52" fmla="*/ 280 w 559"/>
              <a:gd name="T53" fmla="*/ 159 h 838"/>
              <a:gd name="T54" fmla="*/ 210 w 559"/>
              <a:gd name="T55" fmla="*/ 140 h 838"/>
              <a:gd name="T56" fmla="*/ 70 w 559"/>
              <a:gd name="T57" fmla="*/ 279 h 838"/>
              <a:gd name="T58" fmla="*/ 210 w 559"/>
              <a:gd name="T59" fmla="*/ 419 h 838"/>
              <a:gd name="T60" fmla="*/ 245 w 559"/>
              <a:gd name="T61" fmla="*/ 419 h 838"/>
              <a:gd name="T62" fmla="*/ 245 w 559"/>
              <a:gd name="T63" fmla="*/ 454 h 838"/>
              <a:gd name="T64" fmla="*/ 314 w 559"/>
              <a:gd name="T65" fmla="*/ 454 h 838"/>
              <a:gd name="T66" fmla="*/ 314 w 559"/>
              <a:gd name="T67" fmla="*/ 419 h 838"/>
              <a:gd name="T68" fmla="*/ 349 w 559"/>
              <a:gd name="T69" fmla="*/ 419 h 838"/>
              <a:gd name="T70" fmla="*/ 489 w 559"/>
              <a:gd name="T71" fmla="*/ 279 h 838"/>
              <a:gd name="T72" fmla="*/ 349 w 559"/>
              <a:gd name="T73" fmla="*/ 140 h 838"/>
              <a:gd name="T74" fmla="*/ 489 w 559"/>
              <a:gd name="T75" fmla="*/ 768 h 838"/>
              <a:gd name="T76" fmla="*/ 317 w 559"/>
              <a:gd name="T77" fmla="*/ 768 h 838"/>
              <a:gd name="T78" fmla="*/ 70 w 559"/>
              <a:gd name="T79" fmla="*/ 522 h 838"/>
              <a:gd name="T80" fmla="*/ 70 w 559"/>
              <a:gd name="T81" fmla="*/ 279 h 838"/>
              <a:gd name="T82" fmla="*/ 279 w 559"/>
              <a:gd name="T83" fmla="*/ 70 h 838"/>
              <a:gd name="T84" fmla="*/ 489 w 559"/>
              <a:gd name="T85" fmla="*/ 279 h 838"/>
              <a:gd name="T86" fmla="*/ 489 w 559"/>
              <a:gd name="T87" fmla="*/ 768 h 838"/>
              <a:gd name="T88" fmla="*/ 279 w 559"/>
              <a:gd name="T89" fmla="*/ 0 h 838"/>
              <a:gd name="T90" fmla="*/ 0 w 559"/>
              <a:gd name="T91" fmla="*/ 279 h 838"/>
              <a:gd name="T92" fmla="*/ 0 w 559"/>
              <a:gd name="T93" fmla="*/ 522 h 838"/>
              <a:gd name="T94" fmla="*/ 317 w 559"/>
              <a:gd name="T95" fmla="*/ 838 h 838"/>
              <a:gd name="T96" fmla="*/ 559 w 559"/>
              <a:gd name="T97" fmla="*/ 838 h 838"/>
              <a:gd name="T98" fmla="*/ 559 w 559"/>
              <a:gd name="T99" fmla="*/ 279 h 838"/>
              <a:gd name="T100" fmla="*/ 279 w 559"/>
              <a:gd name="T101" fmla="*/ 0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59" h="838">
                <a:moveTo>
                  <a:pt x="315" y="314"/>
                </a:moveTo>
                <a:lnTo>
                  <a:pt x="384" y="314"/>
                </a:lnTo>
                <a:lnTo>
                  <a:pt x="384" y="244"/>
                </a:lnTo>
                <a:lnTo>
                  <a:pt x="315" y="244"/>
                </a:lnTo>
                <a:lnTo>
                  <a:pt x="315" y="314"/>
                </a:lnTo>
                <a:close/>
                <a:moveTo>
                  <a:pt x="175" y="314"/>
                </a:moveTo>
                <a:lnTo>
                  <a:pt x="245" y="314"/>
                </a:lnTo>
                <a:lnTo>
                  <a:pt x="245" y="244"/>
                </a:lnTo>
                <a:lnTo>
                  <a:pt x="175" y="244"/>
                </a:lnTo>
                <a:lnTo>
                  <a:pt x="175" y="314"/>
                </a:lnTo>
                <a:close/>
                <a:moveTo>
                  <a:pt x="175" y="524"/>
                </a:moveTo>
                <a:lnTo>
                  <a:pt x="105" y="524"/>
                </a:lnTo>
                <a:cubicBezTo>
                  <a:pt x="105" y="628"/>
                  <a:pt x="210" y="733"/>
                  <a:pt x="314" y="733"/>
                </a:cubicBezTo>
                <a:lnTo>
                  <a:pt x="314" y="663"/>
                </a:lnTo>
                <a:cubicBezTo>
                  <a:pt x="245" y="663"/>
                  <a:pt x="175" y="594"/>
                  <a:pt x="175" y="524"/>
                </a:cubicBezTo>
                <a:close/>
                <a:moveTo>
                  <a:pt x="349" y="349"/>
                </a:moveTo>
                <a:lnTo>
                  <a:pt x="210" y="349"/>
                </a:lnTo>
                <a:cubicBezTo>
                  <a:pt x="171" y="349"/>
                  <a:pt x="140" y="318"/>
                  <a:pt x="140" y="279"/>
                </a:cubicBezTo>
                <a:cubicBezTo>
                  <a:pt x="140" y="241"/>
                  <a:pt x="171" y="209"/>
                  <a:pt x="210" y="209"/>
                </a:cubicBezTo>
                <a:cubicBezTo>
                  <a:pt x="227" y="209"/>
                  <a:pt x="243" y="216"/>
                  <a:pt x="256" y="228"/>
                </a:cubicBezTo>
                <a:lnTo>
                  <a:pt x="280" y="249"/>
                </a:lnTo>
                <a:lnTo>
                  <a:pt x="303" y="228"/>
                </a:lnTo>
                <a:cubicBezTo>
                  <a:pt x="316" y="216"/>
                  <a:pt x="332" y="209"/>
                  <a:pt x="349" y="209"/>
                </a:cubicBezTo>
                <a:cubicBezTo>
                  <a:pt x="388" y="209"/>
                  <a:pt x="419" y="241"/>
                  <a:pt x="419" y="279"/>
                </a:cubicBezTo>
                <a:cubicBezTo>
                  <a:pt x="419" y="318"/>
                  <a:pt x="388" y="349"/>
                  <a:pt x="349" y="349"/>
                </a:cubicBezTo>
                <a:close/>
                <a:moveTo>
                  <a:pt x="349" y="140"/>
                </a:moveTo>
                <a:cubicBezTo>
                  <a:pt x="325" y="140"/>
                  <a:pt x="301" y="146"/>
                  <a:pt x="280" y="159"/>
                </a:cubicBezTo>
                <a:cubicBezTo>
                  <a:pt x="258" y="146"/>
                  <a:pt x="234" y="140"/>
                  <a:pt x="210" y="140"/>
                </a:cubicBezTo>
                <a:cubicBezTo>
                  <a:pt x="133" y="140"/>
                  <a:pt x="70" y="202"/>
                  <a:pt x="70" y="279"/>
                </a:cubicBezTo>
                <a:cubicBezTo>
                  <a:pt x="70" y="356"/>
                  <a:pt x="133" y="419"/>
                  <a:pt x="210" y="419"/>
                </a:cubicBezTo>
                <a:lnTo>
                  <a:pt x="245" y="419"/>
                </a:lnTo>
                <a:lnTo>
                  <a:pt x="245" y="454"/>
                </a:lnTo>
                <a:lnTo>
                  <a:pt x="314" y="454"/>
                </a:lnTo>
                <a:lnTo>
                  <a:pt x="314" y="419"/>
                </a:lnTo>
                <a:lnTo>
                  <a:pt x="349" y="419"/>
                </a:lnTo>
                <a:cubicBezTo>
                  <a:pt x="426" y="419"/>
                  <a:pt x="489" y="356"/>
                  <a:pt x="489" y="279"/>
                </a:cubicBezTo>
                <a:cubicBezTo>
                  <a:pt x="489" y="202"/>
                  <a:pt x="426" y="140"/>
                  <a:pt x="349" y="140"/>
                </a:cubicBezTo>
                <a:close/>
                <a:moveTo>
                  <a:pt x="489" y="768"/>
                </a:moveTo>
                <a:lnTo>
                  <a:pt x="317" y="768"/>
                </a:lnTo>
                <a:cubicBezTo>
                  <a:pt x="181" y="768"/>
                  <a:pt x="70" y="658"/>
                  <a:pt x="70" y="522"/>
                </a:cubicBezTo>
                <a:lnTo>
                  <a:pt x="70" y="279"/>
                </a:lnTo>
                <a:cubicBezTo>
                  <a:pt x="70" y="164"/>
                  <a:pt x="164" y="70"/>
                  <a:pt x="279" y="70"/>
                </a:cubicBezTo>
                <a:cubicBezTo>
                  <a:pt x="395" y="70"/>
                  <a:pt x="489" y="164"/>
                  <a:pt x="489" y="279"/>
                </a:cubicBezTo>
                <a:lnTo>
                  <a:pt x="489" y="768"/>
                </a:lnTo>
                <a:close/>
                <a:moveTo>
                  <a:pt x="279" y="0"/>
                </a:moveTo>
                <a:cubicBezTo>
                  <a:pt x="125" y="0"/>
                  <a:pt x="0" y="125"/>
                  <a:pt x="0" y="279"/>
                </a:cubicBezTo>
                <a:lnTo>
                  <a:pt x="0" y="522"/>
                </a:lnTo>
                <a:cubicBezTo>
                  <a:pt x="0" y="696"/>
                  <a:pt x="142" y="838"/>
                  <a:pt x="317" y="838"/>
                </a:cubicBezTo>
                <a:lnTo>
                  <a:pt x="559" y="838"/>
                </a:lnTo>
                <a:lnTo>
                  <a:pt x="559" y="279"/>
                </a:lnTo>
                <a:cubicBezTo>
                  <a:pt x="559" y="125"/>
                  <a:pt x="433" y="0"/>
                  <a:pt x="27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2" name="Freeform 40"/>
          <p:cNvSpPr>
            <a:spLocks noEditPoints="1"/>
          </p:cNvSpPr>
          <p:nvPr/>
        </p:nvSpPr>
        <p:spPr bwMode="auto">
          <a:xfrm>
            <a:off x="3585527" y="1831707"/>
            <a:ext cx="588580" cy="492248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3" name="Freeform 41"/>
          <p:cNvSpPr>
            <a:spLocks/>
          </p:cNvSpPr>
          <p:nvPr/>
        </p:nvSpPr>
        <p:spPr bwMode="auto">
          <a:xfrm>
            <a:off x="9471323" y="1819703"/>
            <a:ext cx="591581" cy="516260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97" name="Группа 96"/>
          <p:cNvGrpSpPr/>
          <p:nvPr/>
        </p:nvGrpSpPr>
        <p:grpSpPr>
          <a:xfrm>
            <a:off x="9501353" y="538286"/>
            <a:ext cx="546537" cy="591303"/>
            <a:chOff x="477468" y="2705515"/>
            <a:chExt cx="409903" cy="443477"/>
          </a:xfrm>
        </p:grpSpPr>
        <p:sp>
          <p:nvSpPr>
            <p:cNvPr id="64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66" name="Freeform 44"/>
          <p:cNvSpPr>
            <a:spLocks noEditPoints="1"/>
          </p:cNvSpPr>
          <p:nvPr/>
        </p:nvSpPr>
        <p:spPr bwMode="auto">
          <a:xfrm>
            <a:off x="10966796" y="509540"/>
            <a:ext cx="573565" cy="621313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5"/>
          <p:cNvSpPr>
            <a:spLocks noEditPoints="1"/>
          </p:cNvSpPr>
          <p:nvPr/>
        </p:nvSpPr>
        <p:spPr bwMode="auto">
          <a:xfrm>
            <a:off x="630619" y="1794187"/>
            <a:ext cx="588580" cy="567288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6"/>
          <p:cNvSpPr>
            <a:spLocks noEditPoints="1"/>
          </p:cNvSpPr>
          <p:nvPr/>
        </p:nvSpPr>
        <p:spPr bwMode="auto">
          <a:xfrm>
            <a:off x="2195163" y="1780680"/>
            <a:ext cx="411407" cy="59430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0" name="Freeform 48"/>
          <p:cNvSpPr>
            <a:spLocks noEditPoints="1"/>
          </p:cNvSpPr>
          <p:nvPr/>
        </p:nvSpPr>
        <p:spPr bwMode="auto">
          <a:xfrm>
            <a:off x="5065987" y="538052"/>
            <a:ext cx="582575" cy="564285"/>
          </a:xfrm>
          <a:custGeom>
            <a:avLst/>
            <a:gdLst>
              <a:gd name="T0" fmla="*/ 388 w 848"/>
              <a:gd name="T1" fmla="*/ 486 h 821"/>
              <a:gd name="T2" fmla="*/ 291 w 848"/>
              <a:gd name="T3" fmla="*/ 583 h 821"/>
              <a:gd name="T4" fmla="*/ 342 w 848"/>
              <a:gd name="T5" fmla="*/ 634 h 821"/>
              <a:gd name="T6" fmla="*/ 460 w 848"/>
              <a:gd name="T7" fmla="*/ 516 h 821"/>
              <a:gd name="T8" fmla="*/ 460 w 848"/>
              <a:gd name="T9" fmla="*/ 267 h 821"/>
              <a:gd name="T10" fmla="*/ 388 w 848"/>
              <a:gd name="T11" fmla="*/ 267 h 821"/>
              <a:gd name="T12" fmla="*/ 388 w 848"/>
              <a:gd name="T13" fmla="*/ 486 h 821"/>
              <a:gd name="T14" fmla="*/ 172 w 848"/>
              <a:gd name="T15" fmla="*/ 118 h 821"/>
              <a:gd name="T16" fmla="*/ 259 w 848"/>
              <a:gd name="T17" fmla="*/ 69 h 821"/>
              <a:gd name="T18" fmla="*/ 231 w 848"/>
              <a:gd name="T19" fmla="*/ 3 h 821"/>
              <a:gd name="T20" fmla="*/ 130 w 848"/>
              <a:gd name="T21" fmla="*/ 60 h 821"/>
              <a:gd name="T22" fmla="*/ 0 w 848"/>
              <a:gd name="T23" fmla="*/ 195 h 821"/>
              <a:gd name="T24" fmla="*/ 60 w 848"/>
              <a:gd name="T25" fmla="*/ 234 h 821"/>
              <a:gd name="T26" fmla="*/ 172 w 848"/>
              <a:gd name="T27" fmla="*/ 118 h 821"/>
              <a:gd name="T28" fmla="*/ 719 w 848"/>
              <a:gd name="T29" fmla="*/ 57 h 821"/>
              <a:gd name="T30" fmla="*/ 617 w 848"/>
              <a:gd name="T31" fmla="*/ 0 h 821"/>
              <a:gd name="T32" fmla="*/ 590 w 848"/>
              <a:gd name="T33" fmla="*/ 66 h 821"/>
              <a:gd name="T34" fmla="*/ 677 w 848"/>
              <a:gd name="T35" fmla="*/ 115 h 821"/>
              <a:gd name="T36" fmla="*/ 788 w 848"/>
              <a:gd name="T37" fmla="*/ 234 h 821"/>
              <a:gd name="T38" fmla="*/ 848 w 848"/>
              <a:gd name="T39" fmla="*/ 196 h 821"/>
              <a:gd name="T40" fmla="*/ 719 w 848"/>
              <a:gd name="T41" fmla="*/ 57 h 821"/>
              <a:gd name="T42" fmla="*/ 424 w 848"/>
              <a:gd name="T43" fmla="*/ 749 h 821"/>
              <a:gd name="T44" fmla="*/ 138 w 848"/>
              <a:gd name="T45" fmla="*/ 463 h 821"/>
              <a:gd name="T46" fmla="*/ 424 w 848"/>
              <a:gd name="T47" fmla="*/ 176 h 821"/>
              <a:gd name="T48" fmla="*/ 711 w 848"/>
              <a:gd name="T49" fmla="*/ 463 h 821"/>
              <a:gd name="T50" fmla="*/ 424 w 848"/>
              <a:gd name="T51" fmla="*/ 749 h 821"/>
              <a:gd name="T52" fmla="*/ 424 w 848"/>
              <a:gd name="T53" fmla="*/ 105 h 821"/>
              <a:gd name="T54" fmla="*/ 66 w 848"/>
              <a:gd name="T55" fmla="*/ 463 h 821"/>
              <a:gd name="T56" fmla="*/ 424 w 848"/>
              <a:gd name="T57" fmla="*/ 821 h 821"/>
              <a:gd name="T58" fmla="*/ 782 w 848"/>
              <a:gd name="T59" fmla="*/ 463 h 821"/>
              <a:gd name="T60" fmla="*/ 424 w 848"/>
              <a:gd name="T61" fmla="*/ 105 h 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848" h="821">
                <a:moveTo>
                  <a:pt x="388" y="486"/>
                </a:moveTo>
                <a:lnTo>
                  <a:pt x="291" y="583"/>
                </a:lnTo>
                <a:lnTo>
                  <a:pt x="342" y="634"/>
                </a:lnTo>
                <a:lnTo>
                  <a:pt x="460" y="516"/>
                </a:lnTo>
                <a:lnTo>
                  <a:pt x="460" y="267"/>
                </a:lnTo>
                <a:lnTo>
                  <a:pt x="388" y="267"/>
                </a:lnTo>
                <a:lnTo>
                  <a:pt x="388" y="486"/>
                </a:lnTo>
                <a:close/>
                <a:moveTo>
                  <a:pt x="172" y="118"/>
                </a:moveTo>
                <a:cubicBezTo>
                  <a:pt x="199" y="98"/>
                  <a:pt x="228" y="82"/>
                  <a:pt x="259" y="69"/>
                </a:cubicBezTo>
                <a:lnTo>
                  <a:pt x="231" y="3"/>
                </a:lnTo>
                <a:cubicBezTo>
                  <a:pt x="195" y="18"/>
                  <a:pt x="161" y="37"/>
                  <a:pt x="130" y="60"/>
                </a:cubicBezTo>
                <a:cubicBezTo>
                  <a:pt x="76" y="98"/>
                  <a:pt x="33" y="144"/>
                  <a:pt x="0" y="195"/>
                </a:cubicBezTo>
                <a:lnTo>
                  <a:pt x="60" y="234"/>
                </a:lnTo>
                <a:cubicBezTo>
                  <a:pt x="89" y="190"/>
                  <a:pt x="126" y="151"/>
                  <a:pt x="172" y="118"/>
                </a:cubicBezTo>
                <a:close/>
                <a:moveTo>
                  <a:pt x="719" y="57"/>
                </a:moveTo>
                <a:cubicBezTo>
                  <a:pt x="687" y="34"/>
                  <a:pt x="653" y="15"/>
                  <a:pt x="617" y="0"/>
                </a:cubicBezTo>
                <a:lnTo>
                  <a:pt x="590" y="66"/>
                </a:lnTo>
                <a:cubicBezTo>
                  <a:pt x="620" y="79"/>
                  <a:pt x="650" y="95"/>
                  <a:pt x="677" y="115"/>
                </a:cubicBezTo>
                <a:cubicBezTo>
                  <a:pt x="721" y="147"/>
                  <a:pt x="758" y="187"/>
                  <a:pt x="788" y="234"/>
                </a:cubicBezTo>
                <a:lnTo>
                  <a:pt x="848" y="196"/>
                </a:lnTo>
                <a:cubicBezTo>
                  <a:pt x="814" y="141"/>
                  <a:pt x="770" y="95"/>
                  <a:pt x="719" y="57"/>
                </a:cubicBezTo>
                <a:close/>
                <a:moveTo>
                  <a:pt x="424" y="749"/>
                </a:moveTo>
                <a:cubicBezTo>
                  <a:pt x="266" y="749"/>
                  <a:pt x="138" y="621"/>
                  <a:pt x="138" y="463"/>
                </a:cubicBezTo>
                <a:cubicBezTo>
                  <a:pt x="138" y="305"/>
                  <a:pt x="266" y="176"/>
                  <a:pt x="424" y="176"/>
                </a:cubicBezTo>
                <a:cubicBezTo>
                  <a:pt x="582" y="176"/>
                  <a:pt x="711" y="305"/>
                  <a:pt x="711" y="463"/>
                </a:cubicBezTo>
                <a:cubicBezTo>
                  <a:pt x="711" y="621"/>
                  <a:pt x="582" y="749"/>
                  <a:pt x="424" y="749"/>
                </a:cubicBezTo>
                <a:close/>
                <a:moveTo>
                  <a:pt x="424" y="105"/>
                </a:moveTo>
                <a:cubicBezTo>
                  <a:pt x="227" y="105"/>
                  <a:pt x="66" y="265"/>
                  <a:pt x="66" y="463"/>
                </a:cubicBezTo>
                <a:cubicBezTo>
                  <a:pt x="66" y="660"/>
                  <a:pt x="227" y="821"/>
                  <a:pt x="424" y="821"/>
                </a:cubicBezTo>
                <a:cubicBezTo>
                  <a:pt x="622" y="821"/>
                  <a:pt x="782" y="660"/>
                  <a:pt x="782" y="463"/>
                </a:cubicBezTo>
                <a:cubicBezTo>
                  <a:pt x="782" y="265"/>
                  <a:pt x="622" y="105"/>
                  <a:pt x="424" y="1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1" name="Freeform 49"/>
          <p:cNvSpPr>
            <a:spLocks noEditPoints="1"/>
          </p:cNvSpPr>
          <p:nvPr/>
        </p:nvSpPr>
        <p:spPr bwMode="auto">
          <a:xfrm>
            <a:off x="3645589" y="524546"/>
            <a:ext cx="471465" cy="591300"/>
          </a:xfrm>
          <a:custGeom>
            <a:avLst/>
            <a:gdLst>
              <a:gd name="T0" fmla="*/ 358 w 687"/>
              <a:gd name="T1" fmla="*/ 718 h 859"/>
              <a:gd name="T2" fmla="*/ 170 w 687"/>
              <a:gd name="T3" fmla="*/ 456 h 859"/>
              <a:gd name="T4" fmla="*/ 170 w 687"/>
              <a:gd name="T5" fmla="*/ 456 h 859"/>
              <a:gd name="T6" fmla="*/ 154 w 687"/>
              <a:gd name="T7" fmla="*/ 439 h 859"/>
              <a:gd name="T8" fmla="*/ 154 w 687"/>
              <a:gd name="T9" fmla="*/ 439 h 859"/>
              <a:gd name="T10" fmla="*/ 72 w 687"/>
              <a:gd name="T11" fmla="*/ 322 h 859"/>
              <a:gd name="T12" fmla="*/ 144 w 687"/>
              <a:gd name="T13" fmla="*/ 250 h 859"/>
              <a:gd name="T14" fmla="*/ 204 w 687"/>
              <a:gd name="T15" fmla="*/ 361 h 859"/>
              <a:gd name="T16" fmla="*/ 194 w 687"/>
              <a:gd name="T17" fmla="*/ 376 h 859"/>
              <a:gd name="T18" fmla="*/ 235 w 687"/>
              <a:gd name="T19" fmla="*/ 421 h 859"/>
              <a:gd name="T20" fmla="*/ 428 w 687"/>
              <a:gd name="T21" fmla="*/ 313 h 859"/>
              <a:gd name="T22" fmla="*/ 358 w 687"/>
              <a:gd name="T23" fmla="*/ 718 h 859"/>
              <a:gd name="T24" fmla="*/ 466 w 687"/>
              <a:gd name="T25" fmla="*/ 71 h 859"/>
              <a:gd name="T26" fmla="*/ 530 w 687"/>
              <a:gd name="T27" fmla="*/ 175 h 859"/>
              <a:gd name="T28" fmla="*/ 286 w 687"/>
              <a:gd name="T29" fmla="*/ 310 h 859"/>
              <a:gd name="T30" fmla="*/ 217 w 687"/>
              <a:gd name="T31" fmla="*/ 199 h 859"/>
              <a:gd name="T32" fmla="*/ 466 w 687"/>
              <a:gd name="T33" fmla="*/ 71 h 859"/>
              <a:gd name="T34" fmla="*/ 493 w 687"/>
              <a:gd name="T35" fmla="*/ 277 h 859"/>
              <a:gd name="T36" fmla="*/ 581 w 687"/>
              <a:gd name="T37" fmla="*/ 228 h 859"/>
              <a:gd name="T38" fmla="*/ 466 w 687"/>
              <a:gd name="T39" fmla="*/ 0 h 859"/>
              <a:gd name="T40" fmla="*/ 396 w 687"/>
              <a:gd name="T41" fmla="*/ 17 h 859"/>
              <a:gd name="T42" fmla="*/ 74 w 687"/>
              <a:gd name="T43" fmla="*/ 197 h 859"/>
              <a:gd name="T44" fmla="*/ 74 w 687"/>
              <a:gd name="T45" fmla="*/ 197 h 859"/>
              <a:gd name="T46" fmla="*/ 0 w 687"/>
              <a:gd name="T47" fmla="*/ 322 h 859"/>
              <a:gd name="T48" fmla="*/ 38 w 687"/>
              <a:gd name="T49" fmla="*/ 419 h 859"/>
              <a:gd name="T50" fmla="*/ 85 w 687"/>
              <a:gd name="T51" fmla="*/ 469 h 859"/>
              <a:gd name="T52" fmla="*/ 254 w 687"/>
              <a:gd name="T53" fmla="*/ 652 h 859"/>
              <a:gd name="T54" fmla="*/ 287 w 687"/>
              <a:gd name="T55" fmla="*/ 716 h 859"/>
              <a:gd name="T56" fmla="*/ 250 w 687"/>
              <a:gd name="T57" fmla="*/ 778 h 859"/>
              <a:gd name="T58" fmla="*/ 250 w 687"/>
              <a:gd name="T59" fmla="*/ 778 h 859"/>
              <a:gd name="T60" fmla="*/ 167 w 687"/>
              <a:gd name="T61" fmla="*/ 664 h 859"/>
              <a:gd name="T62" fmla="*/ 118 w 687"/>
              <a:gd name="T63" fmla="*/ 611 h 859"/>
              <a:gd name="T64" fmla="*/ 215 w 687"/>
              <a:gd name="T65" fmla="*/ 859 h 859"/>
              <a:gd name="T66" fmla="*/ 285 w 687"/>
              <a:gd name="T67" fmla="*/ 841 h 859"/>
              <a:gd name="T68" fmla="*/ 285 w 687"/>
              <a:gd name="T69" fmla="*/ 841 h 859"/>
              <a:gd name="T70" fmla="*/ 607 w 687"/>
              <a:gd name="T71" fmla="*/ 662 h 859"/>
              <a:gd name="T72" fmla="*/ 681 w 687"/>
              <a:gd name="T73" fmla="*/ 537 h 859"/>
              <a:gd name="T74" fmla="*/ 493 w 687"/>
              <a:gd name="T75" fmla="*/ 277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87" h="859">
                <a:moveTo>
                  <a:pt x="358" y="718"/>
                </a:moveTo>
                <a:cubicBezTo>
                  <a:pt x="359" y="645"/>
                  <a:pt x="329" y="628"/>
                  <a:pt x="170" y="456"/>
                </a:cubicBezTo>
                <a:lnTo>
                  <a:pt x="170" y="456"/>
                </a:lnTo>
                <a:lnTo>
                  <a:pt x="154" y="439"/>
                </a:lnTo>
                <a:lnTo>
                  <a:pt x="154" y="439"/>
                </a:lnTo>
                <a:cubicBezTo>
                  <a:pt x="89" y="368"/>
                  <a:pt x="72" y="358"/>
                  <a:pt x="72" y="322"/>
                </a:cubicBezTo>
                <a:cubicBezTo>
                  <a:pt x="72" y="281"/>
                  <a:pt x="105" y="250"/>
                  <a:pt x="144" y="250"/>
                </a:cubicBezTo>
                <a:cubicBezTo>
                  <a:pt x="200" y="250"/>
                  <a:pt x="235" y="312"/>
                  <a:pt x="204" y="361"/>
                </a:cubicBezTo>
                <a:lnTo>
                  <a:pt x="194" y="376"/>
                </a:lnTo>
                <a:lnTo>
                  <a:pt x="235" y="421"/>
                </a:lnTo>
                <a:lnTo>
                  <a:pt x="428" y="313"/>
                </a:lnTo>
                <a:cubicBezTo>
                  <a:pt x="681" y="586"/>
                  <a:pt x="687" y="535"/>
                  <a:pt x="358" y="718"/>
                </a:cubicBezTo>
                <a:close/>
                <a:moveTo>
                  <a:pt x="466" y="71"/>
                </a:moveTo>
                <a:cubicBezTo>
                  <a:pt x="518" y="71"/>
                  <a:pt x="554" y="126"/>
                  <a:pt x="530" y="175"/>
                </a:cubicBezTo>
                <a:lnTo>
                  <a:pt x="286" y="310"/>
                </a:lnTo>
                <a:cubicBezTo>
                  <a:pt x="282" y="263"/>
                  <a:pt x="256" y="222"/>
                  <a:pt x="217" y="199"/>
                </a:cubicBezTo>
                <a:cubicBezTo>
                  <a:pt x="436" y="78"/>
                  <a:pt x="437" y="71"/>
                  <a:pt x="466" y="71"/>
                </a:cubicBezTo>
                <a:close/>
                <a:moveTo>
                  <a:pt x="493" y="277"/>
                </a:moveTo>
                <a:lnTo>
                  <a:pt x="581" y="228"/>
                </a:lnTo>
                <a:cubicBezTo>
                  <a:pt x="655" y="113"/>
                  <a:pt x="568" y="0"/>
                  <a:pt x="466" y="0"/>
                </a:cubicBezTo>
                <a:cubicBezTo>
                  <a:pt x="443" y="0"/>
                  <a:pt x="419" y="5"/>
                  <a:pt x="396" y="17"/>
                </a:cubicBezTo>
                <a:lnTo>
                  <a:pt x="74" y="197"/>
                </a:lnTo>
                <a:lnTo>
                  <a:pt x="74" y="197"/>
                </a:lnTo>
                <a:cubicBezTo>
                  <a:pt x="26" y="223"/>
                  <a:pt x="0" y="272"/>
                  <a:pt x="0" y="322"/>
                </a:cubicBezTo>
                <a:cubicBezTo>
                  <a:pt x="0" y="356"/>
                  <a:pt x="13" y="391"/>
                  <a:pt x="38" y="419"/>
                </a:cubicBezTo>
                <a:lnTo>
                  <a:pt x="85" y="469"/>
                </a:lnTo>
                <a:lnTo>
                  <a:pt x="254" y="652"/>
                </a:lnTo>
                <a:cubicBezTo>
                  <a:pt x="273" y="673"/>
                  <a:pt x="287" y="685"/>
                  <a:pt x="287" y="716"/>
                </a:cubicBezTo>
                <a:cubicBezTo>
                  <a:pt x="287" y="743"/>
                  <a:pt x="272" y="766"/>
                  <a:pt x="250" y="778"/>
                </a:cubicBezTo>
                <a:lnTo>
                  <a:pt x="250" y="778"/>
                </a:lnTo>
                <a:cubicBezTo>
                  <a:pt x="177" y="819"/>
                  <a:pt x="105" y="721"/>
                  <a:pt x="167" y="664"/>
                </a:cubicBezTo>
                <a:lnTo>
                  <a:pt x="118" y="611"/>
                </a:lnTo>
                <a:cubicBezTo>
                  <a:pt x="18" y="704"/>
                  <a:pt x="96" y="859"/>
                  <a:pt x="215" y="859"/>
                </a:cubicBezTo>
                <a:cubicBezTo>
                  <a:pt x="237" y="859"/>
                  <a:pt x="261" y="853"/>
                  <a:pt x="285" y="841"/>
                </a:cubicBezTo>
                <a:lnTo>
                  <a:pt x="285" y="841"/>
                </a:lnTo>
                <a:lnTo>
                  <a:pt x="607" y="662"/>
                </a:lnTo>
                <a:cubicBezTo>
                  <a:pt x="652" y="637"/>
                  <a:pt x="681" y="589"/>
                  <a:pt x="681" y="537"/>
                </a:cubicBezTo>
                <a:cubicBezTo>
                  <a:pt x="681" y="464"/>
                  <a:pt x="647" y="444"/>
                  <a:pt x="493" y="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4" name="Freeform 52"/>
          <p:cNvSpPr>
            <a:spLocks noEditPoints="1"/>
          </p:cNvSpPr>
          <p:nvPr/>
        </p:nvSpPr>
        <p:spPr bwMode="auto">
          <a:xfrm>
            <a:off x="6540439" y="1780680"/>
            <a:ext cx="576567" cy="59430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5" name="Freeform 53"/>
          <p:cNvSpPr>
            <a:spLocks noEditPoints="1"/>
          </p:cNvSpPr>
          <p:nvPr/>
        </p:nvSpPr>
        <p:spPr bwMode="auto">
          <a:xfrm>
            <a:off x="5050971" y="1810696"/>
            <a:ext cx="612604" cy="534269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7" name="Freeform 55"/>
          <p:cNvSpPr>
            <a:spLocks noEditPoints="1"/>
          </p:cNvSpPr>
          <p:nvPr/>
        </p:nvSpPr>
        <p:spPr bwMode="auto">
          <a:xfrm>
            <a:off x="630619" y="562066"/>
            <a:ext cx="588580" cy="516260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3" name="Freeform 71"/>
          <p:cNvSpPr>
            <a:spLocks noEditPoints="1"/>
          </p:cNvSpPr>
          <p:nvPr/>
        </p:nvSpPr>
        <p:spPr bwMode="auto">
          <a:xfrm>
            <a:off x="6540439" y="532049"/>
            <a:ext cx="588580" cy="576291"/>
          </a:xfrm>
          <a:custGeom>
            <a:avLst/>
            <a:gdLst>
              <a:gd name="T0" fmla="*/ 394 w 859"/>
              <a:gd name="T1" fmla="*/ 227 h 836"/>
              <a:gd name="T2" fmla="*/ 465 w 859"/>
              <a:gd name="T3" fmla="*/ 299 h 836"/>
              <a:gd name="T4" fmla="*/ 465 w 859"/>
              <a:gd name="T5" fmla="*/ 836 h 836"/>
              <a:gd name="T6" fmla="*/ 535 w 859"/>
              <a:gd name="T7" fmla="*/ 371 h 836"/>
              <a:gd name="T8" fmla="*/ 465 w 859"/>
              <a:gd name="T9" fmla="*/ 836 h 836"/>
              <a:gd name="T10" fmla="*/ 394 w 859"/>
              <a:gd name="T11" fmla="*/ 836 h 836"/>
              <a:gd name="T12" fmla="*/ 324 w 859"/>
              <a:gd name="T13" fmla="*/ 371 h 836"/>
              <a:gd name="T14" fmla="*/ 215 w 859"/>
              <a:gd name="T15" fmla="*/ 172 h 836"/>
              <a:gd name="T16" fmla="*/ 286 w 859"/>
              <a:gd name="T17" fmla="*/ 836 h 836"/>
              <a:gd name="T18" fmla="*/ 430 w 859"/>
              <a:gd name="T19" fmla="*/ 92 h 836"/>
              <a:gd name="T20" fmla="*/ 573 w 859"/>
              <a:gd name="T21" fmla="*/ 836 h 836"/>
              <a:gd name="T22" fmla="*/ 645 w 859"/>
              <a:gd name="T23" fmla="*/ 172 h 836"/>
              <a:gd name="T24" fmla="*/ 215 w 859"/>
              <a:gd name="T25" fmla="*/ 172 h 836"/>
              <a:gd name="T26" fmla="*/ 752 w 859"/>
              <a:gd name="T27" fmla="*/ 800 h 836"/>
              <a:gd name="T28" fmla="*/ 680 w 859"/>
              <a:gd name="T29" fmla="*/ 729 h 836"/>
              <a:gd name="T30" fmla="*/ 680 w 859"/>
              <a:gd name="T31" fmla="*/ 657 h 836"/>
              <a:gd name="T32" fmla="*/ 752 w 859"/>
              <a:gd name="T33" fmla="*/ 585 h 836"/>
              <a:gd name="T34" fmla="*/ 680 w 859"/>
              <a:gd name="T35" fmla="*/ 657 h 836"/>
              <a:gd name="T36" fmla="*/ 752 w 859"/>
              <a:gd name="T37" fmla="*/ 514 h 836"/>
              <a:gd name="T38" fmla="*/ 680 w 859"/>
              <a:gd name="T39" fmla="*/ 442 h 836"/>
              <a:gd name="T40" fmla="*/ 107 w 859"/>
              <a:gd name="T41" fmla="*/ 800 h 836"/>
              <a:gd name="T42" fmla="*/ 179 w 859"/>
              <a:gd name="T43" fmla="*/ 729 h 836"/>
              <a:gd name="T44" fmla="*/ 107 w 859"/>
              <a:gd name="T45" fmla="*/ 800 h 836"/>
              <a:gd name="T46" fmla="*/ 179 w 859"/>
              <a:gd name="T47" fmla="*/ 657 h 836"/>
              <a:gd name="T48" fmla="*/ 107 w 859"/>
              <a:gd name="T49" fmla="*/ 585 h 836"/>
              <a:gd name="T50" fmla="*/ 107 w 859"/>
              <a:gd name="T51" fmla="*/ 514 h 836"/>
              <a:gd name="T52" fmla="*/ 179 w 859"/>
              <a:gd name="T53" fmla="*/ 442 h 836"/>
              <a:gd name="T54" fmla="*/ 107 w 859"/>
              <a:gd name="T55" fmla="*/ 514 h 836"/>
              <a:gd name="T56" fmla="*/ 680 w 859"/>
              <a:gd name="T57" fmla="*/ 371 h 836"/>
              <a:gd name="T58" fmla="*/ 788 w 859"/>
              <a:gd name="T59" fmla="*/ 836 h 836"/>
              <a:gd name="T60" fmla="*/ 859 w 859"/>
              <a:gd name="T61" fmla="*/ 299 h 836"/>
              <a:gd name="T62" fmla="*/ 0 w 859"/>
              <a:gd name="T63" fmla="*/ 836 h 836"/>
              <a:gd name="T64" fmla="*/ 72 w 859"/>
              <a:gd name="T65" fmla="*/ 371 h 836"/>
              <a:gd name="T66" fmla="*/ 179 w 859"/>
              <a:gd name="T67" fmla="*/ 299 h 836"/>
              <a:gd name="T68" fmla="*/ 0 w 859"/>
              <a:gd name="T6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9" h="836">
                <a:moveTo>
                  <a:pt x="465" y="227"/>
                </a:moveTo>
                <a:lnTo>
                  <a:pt x="394" y="227"/>
                </a:lnTo>
                <a:lnTo>
                  <a:pt x="394" y="299"/>
                </a:lnTo>
                <a:lnTo>
                  <a:pt x="465" y="299"/>
                </a:lnTo>
                <a:lnTo>
                  <a:pt x="465" y="227"/>
                </a:lnTo>
                <a:close/>
                <a:moveTo>
                  <a:pt x="465" y="836"/>
                </a:moveTo>
                <a:lnTo>
                  <a:pt x="535" y="836"/>
                </a:lnTo>
                <a:lnTo>
                  <a:pt x="535" y="371"/>
                </a:lnTo>
                <a:lnTo>
                  <a:pt x="465" y="371"/>
                </a:lnTo>
                <a:lnTo>
                  <a:pt x="465" y="836"/>
                </a:lnTo>
                <a:close/>
                <a:moveTo>
                  <a:pt x="324" y="836"/>
                </a:moveTo>
                <a:lnTo>
                  <a:pt x="394" y="836"/>
                </a:lnTo>
                <a:lnTo>
                  <a:pt x="394" y="371"/>
                </a:lnTo>
                <a:lnTo>
                  <a:pt x="324" y="371"/>
                </a:lnTo>
                <a:lnTo>
                  <a:pt x="324" y="836"/>
                </a:lnTo>
                <a:close/>
                <a:moveTo>
                  <a:pt x="215" y="172"/>
                </a:moveTo>
                <a:lnTo>
                  <a:pt x="215" y="836"/>
                </a:lnTo>
                <a:lnTo>
                  <a:pt x="286" y="836"/>
                </a:lnTo>
                <a:lnTo>
                  <a:pt x="286" y="207"/>
                </a:lnTo>
                <a:lnTo>
                  <a:pt x="430" y="92"/>
                </a:lnTo>
                <a:lnTo>
                  <a:pt x="573" y="207"/>
                </a:lnTo>
                <a:lnTo>
                  <a:pt x="573" y="836"/>
                </a:lnTo>
                <a:lnTo>
                  <a:pt x="645" y="836"/>
                </a:lnTo>
                <a:lnTo>
                  <a:pt x="645" y="172"/>
                </a:lnTo>
                <a:lnTo>
                  <a:pt x="430" y="0"/>
                </a:lnTo>
                <a:lnTo>
                  <a:pt x="215" y="172"/>
                </a:lnTo>
                <a:close/>
                <a:moveTo>
                  <a:pt x="680" y="800"/>
                </a:moveTo>
                <a:lnTo>
                  <a:pt x="752" y="800"/>
                </a:lnTo>
                <a:lnTo>
                  <a:pt x="752" y="729"/>
                </a:lnTo>
                <a:lnTo>
                  <a:pt x="680" y="729"/>
                </a:lnTo>
                <a:lnTo>
                  <a:pt x="680" y="800"/>
                </a:lnTo>
                <a:close/>
                <a:moveTo>
                  <a:pt x="680" y="657"/>
                </a:moveTo>
                <a:lnTo>
                  <a:pt x="752" y="657"/>
                </a:lnTo>
                <a:lnTo>
                  <a:pt x="752" y="585"/>
                </a:lnTo>
                <a:lnTo>
                  <a:pt x="680" y="585"/>
                </a:lnTo>
                <a:lnTo>
                  <a:pt x="680" y="657"/>
                </a:lnTo>
                <a:close/>
                <a:moveTo>
                  <a:pt x="680" y="514"/>
                </a:moveTo>
                <a:lnTo>
                  <a:pt x="752" y="514"/>
                </a:lnTo>
                <a:lnTo>
                  <a:pt x="752" y="442"/>
                </a:lnTo>
                <a:lnTo>
                  <a:pt x="680" y="442"/>
                </a:lnTo>
                <a:lnTo>
                  <a:pt x="680" y="514"/>
                </a:lnTo>
                <a:close/>
                <a:moveTo>
                  <a:pt x="107" y="800"/>
                </a:moveTo>
                <a:lnTo>
                  <a:pt x="179" y="800"/>
                </a:lnTo>
                <a:lnTo>
                  <a:pt x="179" y="729"/>
                </a:lnTo>
                <a:lnTo>
                  <a:pt x="107" y="729"/>
                </a:lnTo>
                <a:lnTo>
                  <a:pt x="107" y="800"/>
                </a:lnTo>
                <a:close/>
                <a:moveTo>
                  <a:pt x="107" y="657"/>
                </a:moveTo>
                <a:lnTo>
                  <a:pt x="179" y="657"/>
                </a:lnTo>
                <a:lnTo>
                  <a:pt x="179" y="585"/>
                </a:lnTo>
                <a:lnTo>
                  <a:pt x="107" y="585"/>
                </a:lnTo>
                <a:lnTo>
                  <a:pt x="107" y="657"/>
                </a:lnTo>
                <a:close/>
                <a:moveTo>
                  <a:pt x="107" y="514"/>
                </a:moveTo>
                <a:lnTo>
                  <a:pt x="179" y="514"/>
                </a:lnTo>
                <a:lnTo>
                  <a:pt x="179" y="442"/>
                </a:lnTo>
                <a:lnTo>
                  <a:pt x="107" y="442"/>
                </a:lnTo>
                <a:lnTo>
                  <a:pt x="107" y="514"/>
                </a:lnTo>
                <a:close/>
                <a:moveTo>
                  <a:pt x="680" y="299"/>
                </a:moveTo>
                <a:lnTo>
                  <a:pt x="680" y="371"/>
                </a:lnTo>
                <a:lnTo>
                  <a:pt x="788" y="371"/>
                </a:lnTo>
                <a:lnTo>
                  <a:pt x="788" y="836"/>
                </a:lnTo>
                <a:lnTo>
                  <a:pt x="859" y="836"/>
                </a:lnTo>
                <a:lnTo>
                  <a:pt x="859" y="299"/>
                </a:lnTo>
                <a:lnTo>
                  <a:pt x="680" y="299"/>
                </a:lnTo>
                <a:close/>
                <a:moveTo>
                  <a:pt x="0" y="836"/>
                </a:moveTo>
                <a:lnTo>
                  <a:pt x="72" y="836"/>
                </a:lnTo>
                <a:lnTo>
                  <a:pt x="72" y="371"/>
                </a:lnTo>
                <a:lnTo>
                  <a:pt x="179" y="371"/>
                </a:lnTo>
                <a:lnTo>
                  <a:pt x="179" y="299"/>
                </a:lnTo>
                <a:lnTo>
                  <a:pt x="0" y="299"/>
                </a:lnTo>
                <a:lnTo>
                  <a:pt x="0" y="8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aphicFrame>
        <p:nvGraphicFramePr>
          <p:cNvPr id="7" name="Объект 6" hidden="1">
            <a:extLst>
              <a:ext uri="{FF2B5EF4-FFF2-40B4-BE49-F238E27FC236}">
                <a16:creationId xmlns:a16="http://schemas.microsoft.com/office/drawing/2014/main" id="{F28B5AF9-254C-449F-805A-200563AB240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57" name="Слайд think-cell" r:id="rId6" imgW="359" imgH="360" progId="TCLayout.ActiveDocument.1">
                  <p:embed/>
                </p:oleObj>
              </mc:Choice>
              <mc:Fallback>
                <p:oleObj name="Слайд think-cell" r:id="rId6" imgW="359" imgH="360" progId="TCLayout.ActiveDocument.1">
                  <p:embed/>
                  <p:pic>
                    <p:nvPicPr>
                      <p:cNvPr id="7" name="Объект 6" hidden="1">
                        <a:extLst>
                          <a:ext uri="{FF2B5EF4-FFF2-40B4-BE49-F238E27FC236}">
                            <a16:creationId xmlns:a16="http://schemas.microsoft.com/office/drawing/2014/main" id="{F28B5AF9-254C-449F-805A-200563AB24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>
            <a:extLst>
              <a:ext uri="{FF2B5EF4-FFF2-40B4-BE49-F238E27FC236}">
                <a16:creationId xmlns:a16="http://schemas.microsoft.com/office/drawing/2014/main" id="{D7EC1761-6312-4AB4-8DAC-F08C2EC72D3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5467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 Light" panose="020B0306030504020204" pitchFamily="34" charset="0"/>
            </a:endParaRPr>
          </a:p>
        </p:txBody>
      </p:sp>
      <p:sp>
        <p:nvSpPr>
          <p:cNvPr id="8" name="AutoShape 4"/>
          <p:cNvSpPr>
            <a:spLocks noChangeAspect="1" noChangeArrowheads="1" noTextEdit="1"/>
          </p:cNvSpPr>
          <p:nvPr/>
        </p:nvSpPr>
        <p:spPr bwMode="auto">
          <a:xfrm>
            <a:off x="10099577" y="300999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6185" y="6405331"/>
            <a:ext cx="11819633" cy="2871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включая размещение в Интернете и в корпоративных сетях, а также запись в память ЭВМ, для частного или публичного использования, без письменного разрешения владельца авторских прав. </a:t>
            </a:r>
            <a:r>
              <a:rPr lang="ru-RU" sz="933" dirty="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ГК «Просвещение», 2021 </a:t>
            </a:r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г.</a:t>
            </a:r>
          </a:p>
        </p:txBody>
      </p:sp>
      <p:sp>
        <p:nvSpPr>
          <p:cNvPr id="94" name="Подзаголовок 2"/>
          <p:cNvSpPr txBox="1">
            <a:spLocks/>
          </p:cNvSpPr>
          <p:nvPr/>
        </p:nvSpPr>
        <p:spPr>
          <a:xfrm>
            <a:off x="1909445" y="5023147"/>
            <a:ext cx="8459420" cy="886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54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200" b="1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Группа компаний «Просвещение»</a:t>
            </a:r>
          </a:p>
          <a:p>
            <a:pPr marL="0" indent="0" defTabSz="914354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200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Адрес: 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127473, г. Москва, ул. Краснопролетарская, д. 16, стр. 3, подъезд 8, бизнес-центр «Новослободский»</a:t>
            </a:r>
          </a:p>
          <a:p>
            <a:pPr marL="0" indent="0" defTabSz="914354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200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Горячая линия: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vopros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@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prosv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.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ru</a:t>
            </a:r>
            <a:endParaRPr lang="ru-RU" sz="1200" spc="-4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8" name="Picture 19" descr="http://qrcoder.ru/code/?https%3A%2F%2Fshop.prosv.ru%2F&amp;4&amp;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59" y="4725144"/>
            <a:ext cx="1427000" cy="142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44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4621875" y="1039090"/>
          <a:ext cx="6400802" cy="4935136"/>
        </p:xfrm>
        <a:graphic>
          <a:graphicData uri="http://schemas.openxmlformats.org/drawingml/2006/table">
            <a:tbl>
              <a:tblPr/>
              <a:tblGrid>
                <a:gridCol w="768404">
                  <a:extLst>
                    <a:ext uri="{9D8B030D-6E8A-4147-A177-3AD203B41FA5}">
                      <a16:colId xmlns:a16="http://schemas.microsoft.com/office/drawing/2014/main" val="1183890948"/>
                    </a:ext>
                  </a:extLst>
                </a:gridCol>
                <a:gridCol w="491777">
                  <a:extLst>
                    <a:ext uri="{9D8B030D-6E8A-4147-A177-3AD203B41FA5}">
                      <a16:colId xmlns:a16="http://schemas.microsoft.com/office/drawing/2014/main" val="2459938120"/>
                    </a:ext>
                  </a:extLst>
                </a:gridCol>
                <a:gridCol w="979715">
                  <a:extLst>
                    <a:ext uri="{9D8B030D-6E8A-4147-A177-3AD203B41FA5}">
                      <a16:colId xmlns:a16="http://schemas.microsoft.com/office/drawing/2014/main" val="283012005"/>
                    </a:ext>
                  </a:extLst>
                </a:gridCol>
                <a:gridCol w="991241">
                  <a:extLst>
                    <a:ext uri="{9D8B030D-6E8A-4147-A177-3AD203B41FA5}">
                      <a16:colId xmlns:a16="http://schemas.microsoft.com/office/drawing/2014/main" val="2325872817"/>
                    </a:ext>
                  </a:extLst>
                </a:gridCol>
                <a:gridCol w="1060397">
                  <a:extLst>
                    <a:ext uri="{9D8B030D-6E8A-4147-A177-3AD203B41FA5}">
                      <a16:colId xmlns:a16="http://schemas.microsoft.com/office/drawing/2014/main" val="3068169888"/>
                    </a:ext>
                  </a:extLst>
                </a:gridCol>
                <a:gridCol w="1083449">
                  <a:extLst>
                    <a:ext uri="{9D8B030D-6E8A-4147-A177-3AD203B41FA5}">
                      <a16:colId xmlns:a16="http://schemas.microsoft.com/office/drawing/2014/main" val="2304222529"/>
                    </a:ext>
                  </a:extLst>
                </a:gridCol>
                <a:gridCol w="1025819">
                  <a:extLst>
                    <a:ext uri="{9D8B030D-6E8A-4147-A177-3AD203B41FA5}">
                      <a16:colId xmlns:a16="http://schemas.microsoft.com/office/drawing/2014/main" val="1524831179"/>
                    </a:ext>
                  </a:extLst>
                </a:gridCol>
              </a:tblGrid>
              <a:tr h="235008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учебный год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907037"/>
                  </a:ext>
                </a:extLst>
              </a:tr>
              <a:tr h="235008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2266804"/>
                  </a:ext>
                </a:extLst>
              </a:tr>
              <a:tr h="2350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классы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2022/23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2023/24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2024/25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2025/26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2026/27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4631066"/>
                  </a:ext>
                </a:extLst>
              </a:tr>
              <a:tr h="246756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8417718"/>
                  </a:ext>
                </a:extLst>
              </a:tr>
              <a:tr h="2585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135714"/>
                  </a:ext>
                </a:extLst>
              </a:tr>
              <a:tr h="2585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78799"/>
                  </a:ext>
                </a:extLst>
              </a:tr>
              <a:tr h="2585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571095"/>
                  </a:ext>
                </a:extLst>
              </a:tr>
              <a:tr h="2585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462171"/>
                  </a:ext>
                </a:extLst>
              </a:tr>
              <a:tr h="2585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312722"/>
                  </a:ext>
                </a:extLst>
              </a:tr>
              <a:tr h="2585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42768"/>
                  </a:ext>
                </a:extLst>
              </a:tr>
              <a:tr h="2585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192827"/>
                  </a:ext>
                </a:extLst>
              </a:tr>
              <a:tr h="2585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583516"/>
                  </a:ext>
                </a:extLst>
              </a:tr>
              <a:tr h="2585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065824"/>
                  </a:ext>
                </a:extLst>
              </a:tr>
              <a:tr h="246756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Учебники, соответствующие ФГОС-2021 включены в ФПУ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0163192"/>
                  </a:ext>
                </a:extLst>
              </a:tr>
              <a:tr h="246756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7488031"/>
                  </a:ext>
                </a:extLst>
              </a:tr>
              <a:tr h="246756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2486254"/>
                  </a:ext>
                </a:extLst>
              </a:tr>
              <a:tr h="44651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обязательное введение ФГОС-2021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802235"/>
                  </a:ext>
                </a:extLst>
              </a:tr>
              <a:tr h="470012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рекомендуемое 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Минпросвещения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РФ введение ФГОС-2021, </a:t>
                      </a:r>
                      <a:b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 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т.ч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отдельным предметам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9106282"/>
                  </a:ext>
                </a:extLst>
              </a:tr>
            </a:tbl>
          </a:graphicData>
        </a:graphic>
      </p:graphicFrame>
      <p:sp>
        <p:nvSpPr>
          <p:cNvPr id="70" name="Прямоугольник 69"/>
          <p:cNvSpPr/>
          <p:nvPr/>
        </p:nvSpPr>
        <p:spPr>
          <a:xfrm>
            <a:off x="6824752" y="1210359"/>
            <a:ext cx="4197925" cy="3557571"/>
          </a:xfrm>
          <a:prstGeom prst="rect">
            <a:avLst/>
          </a:prstGeom>
          <a:solidFill>
            <a:schemeClr val="accent1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grpSp>
        <p:nvGrpSpPr>
          <p:cNvPr id="48" name="Группа 47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4" name="Прямая соединительная линия 63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1881507" y="194745"/>
            <a:ext cx="10230137" cy="564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160"/>
              </a:lnSpc>
              <a:spcBef>
                <a:spcPct val="0"/>
              </a:spcBef>
              <a:defRPr/>
            </a:pP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ФГОС – 2021: сроки введения и рекомендации ГК «Просвещение» по переходу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65282" y="1629799"/>
            <a:ext cx="4273714" cy="1944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/>
              <a:t>2022 – </a:t>
            </a:r>
            <a:r>
              <a:rPr lang="ru-RU" sz="1400" dirty="0" smtClean="0"/>
              <a:t>переход на ФГОС с использованием учебников </a:t>
            </a:r>
            <a:r>
              <a:rPr lang="ru-RU" sz="1400" b="1" dirty="0" smtClean="0"/>
              <a:t>действующего ФПУ для учащихся, зачисленных в 1 и 5 классы в 2022 г.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400" b="1" dirty="0"/>
              <a:t>2022 год </a:t>
            </a:r>
            <a:r>
              <a:rPr lang="ru-RU" sz="1400" dirty="0"/>
              <a:t>– возможность для школ </a:t>
            </a:r>
            <a:r>
              <a:rPr lang="ru-RU" sz="1400" b="1" dirty="0"/>
              <a:t>докупить актуальные учебники </a:t>
            </a:r>
            <a:r>
              <a:rPr lang="ru-RU" sz="1400" dirty="0"/>
              <a:t>(не ранее 2020 года издания) </a:t>
            </a:r>
            <a:r>
              <a:rPr lang="ru-RU" sz="1400" b="1" dirty="0"/>
              <a:t>и компоненты УМК, соответствующие ФГОС НОО и ООО 2009, 2010 гг.  для учащихся, зачисленных на обучение до 2022 г.  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9554" y="6516871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24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7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70240" y="4036299"/>
            <a:ext cx="42140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a typeface="Open Sans" panose="020B0606030504020204" pitchFamily="34" charset="0"/>
                <a:cs typeface="Open Sans" panose="020B0606030504020204" pitchFamily="34" charset="0"/>
              </a:rPr>
              <a:t>Для учащихся </a:t>
            </a:r>
            <a:r>
              <a:rPr lang="ru-RU" b="1" dirty="0">
                <a:ea typeface="Open Sans" panose="020B0606030504020204" pitchFamily="34" charset="0"/>
                <a:cs typeface="Open Sans" panose="020B0606030504020204" pitchFamily="34" charset="0"/>
              </a:rPr>
              <a:t>1 классов</a:t>
            </a:r>
            <a:r>
              <a:rPr lang="ru-RU" dirty="0">
                <a:ea typeface="Open Sans" panose="020B0606030504020204" pitchFamily="34" charset="0"/>
                <a:cs typeface="Open Sans" panose="020B0606030504020204" pitchFamily="34" charset="0"/>
              </a:rPr>
              <a:t>, зачисленных в </a:t>
            </a:r>
            <a:r>
              <a:rPr lang="ru-RU" b="1" dirty="0">
                <a:ea typeface="Open Sans" panose="020B0606030504020204" pitchFamily="34" charset="0"/>
                <a:cs typeface="Open Sans" panose="020B0606030504020204" pitchFamily="34" charset="0"/>
              </a:rPr>
              <a:t>2021 г.</a:t>
            </a:r>
            <a:r>
              <a:rPr lang="ru-RU" dirty="0">
                <a:ea typeface="Open Sans" panose="020B0606030504020204" pitchFamily="34" charset="0"/>
                <a:cs typeface="Open Sans" panose="020B0606030504020204" pitchFamily="34" charset="0"/>
              </a:rPr>
              <a:t>, предусмотреть </a:t>
            </a:r>
            <a:r>
              <a:rPr lang="ru-RU" b="1" dirty="0">
                <a:ea typeface="Open Sans" panose="020B0606030504020204" pitchFamily="34" charset="0"/>
                <a:cs typeface="Open Sans" panose="020B0606030504020204" pitchFamily="34" charset="0"/>
              </a:rPr>
              <a:t>обеспечение библиотечных фондов учебниками на 3 года для 2 – 4 классов,</a:t>
            </a:r>
            <a:r>
              <a:rPr lang="ru-RU" dirty="0">
                <a:ea typeface="Open Sans" panose="020B0606030504020204" pitchFamily="34" charset="0"/>
                <a:cs typeface="Open Sans" panose="020B0606030504020204" pitchFamily="34" charset="0"/>
              </a:rPr>
              <a:t> соответствующих </a:t>
            </a:r>
            <a:r>
              <a:rPr lang="ru-RU" b="1" dirty="0">
                <a:ea typeface="Open Sans" panose="020B0606030504020204" pitchFamily="34" charset="0"/>
                <a:cs typeface="Open Sans" panose="020B0606030504020204" pitchFamily="34" charset="0"/>
              </a:rPr>
              <a:t>ФГОС НОО – 2009 г. </a:t>
            </a:r>
          </a:p>
        </p:txBody>
      </p:sp>
    </p:spTree>
    <p:extLst>
      <p:ext uri="{BB962C8B-B14F-4D97-AF65-F5344CB8AC3E}">
        <p14:creationId xmlns:p14="http://schemas.microsoft.com/office/powerpoint/2010/main" val="82460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/>
          <p:cNvGrpSpPr/>
          <p:nvPr/>
        </p:nvGrpSpPr>
        <p:grpSpPr>
          <a:xfrm>
            <a:off x="335361" y="231397"/>
            <a:ext cx="1268960" cy="438775"/>
            <a:chOff x="254665" y="195486"/>
            <a:chExt cx="951720" cy="32908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>
                <a:solidFill>
                  <a:schemeClr val="bg1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>
                <a:solidFill>
                  <a:schemeClr val="bg1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>
                <a:solidFill>
                  <a:schemeClr val="bg1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>
                <a:solidFill>
                  <a:schemeClr val="bg1"/>
                </a:solidFill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>
                <a:solidFill>
                  <a:schemeClr val="bg1"/>
                </a:solidFill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>
                <a:solidFill>
                  <a:schemeClr val="bg1"/>
                </a:solidFill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>
                <a:solidFill>
                  <a:schemeClr val="bg1"/>
                </a:solidFill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>
                <a:solidFill>
                  <a:schemeClr val="bg1"/>
                </a:solidFill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>
                <a:solidFill>
                  <a:schemeClr val="bg1"/>
                </a:solidFill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>
                <a:solidFill>
                  <a:schemeClr val="bg1"/>
                </a:solidFill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>
                <a:solidFill>
                  <a:schemeClr val="bg1"/>
                </a:solidFill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>
                <a:solidFill>
                  <a:schemeClr val="bg1"/>
                </a:solidFill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>
                <a:solidFill>
                  <a:schemeClr val="bg1"/>
                </a:solidFill>
              </a:endParaRPr>
            </a:p>
          </p:txBody>
        </p:sp>
        <p:sp>
          <p:nvSpPr>
            <p:cNvPr id="45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79794" y="785444"/>
            <a:ext cx="1141683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1770318" y="97179"/>
            <a:ext cx="0" cy="670171"/>
          </a:xfrm>
          <a:prstGeom prst="line">
            <a:avLst/>
          </a:prstGeom>
          <a:ln w="6350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819238" y="274351"/>
            <a:ext cx="9677392" cy="56400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000" b="1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defRPr>
            </a:lvl1pPr>
          </a:lstStyle>
          <a:p>
            <a:pPr>
              <a:lnSpc>
                <a:spcPts val="4160"/>
              </a:lnSpc>
              <a:spcBef>
                <a:spcPct val="0"/>
              </a:spcBef>
              <a:defRPr/>
            </a:pPr>
            <a:r>
              <a:rPr lang="ru-RU" dirty="0"/>
              <a:t>НАЧАЛЬНОЕ ОБЩЕЕ ОБРАЗОВАНИЕ</a:t>
            </a:r>
            <a:r>
              <a:rPr lang="en-US" dirty="0"/>
              <a:t> </a:t>
            </a:r>
            <a:endParaRPr lang="ru-RU" dirty="0"/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433764"/>
              </p:ext>
            </p:extLst>
          </p:nvPr>
        </p:nvGraphicFramePr>
        <p:xfrm>
          <a:off x="335362" y="903196"/>
          <a:ext cx="11340449" cy="5053245"/>
        </p:xfrm>
        <a:graphic>
          <a:graphicData uri="http://schemas.openxmlformats.org/drawingml/2006/table">
            <a:tbl>
              <a:tblPr/>
              <a:tblGrid>
                <a:gridCol w="2440425">
                  <a:extLst>
                    <a:ext uri="{9D8B030D-6E8A-4147-A177-3AD203B41FA5}">
                      <a16:colId xmlns:a16="http://schemas.microsoft.com/office/drawing/2014/main" val="152928745"/>
                    </a:ext>
                  </a:extLst>
                </a:gridCol>
                <a:gridCol w="3044163">
                  <a:extLst>
                    <a:ext uri="{9D8B030D-6E8A-4147-A177-3AD203B41FA5}">
                      <a16:colId xmlns:a16="http://schemas.microsoft.com/office/drawing/2014/main" val="2898738426"/>
                    </a:ext>
                  </a:extLst>
                </a:gridCol>
                <a:gridCol w="2777963">
                  <a:extLst>
                    <a:ext uri="{9D8B030D-6E8A-4147-A177-3AD203B41FA5}">
                      <a16:colId xmlns:a16="http://schemas.microsoft.com/office/drawing/2014/main" val="949484527"/>
                    </a:ext>
                  </a:extLst>
                </a:gridCol>
                <a:gridCol w="3077898">
                  <a:extLst>
                    <a:ext uri="{9D8B030D-6E8A-4147-A177-3AD203B41FA5}">
                      <a16:colId xmlns:a16="http://schemas.microsoft.com/office/drawing/2014/main" val="3524176808"/>
                    </a:ext>
                  </a:extLst>
                </a:gridCol>
              </a:tblGrid>
              <a:tr h="370570">
                <a:tc>
                  <a:txBody>
                    <a:bodyPr/>
                    <a:lstStyle/>
                    <a:p>
                      <a:pPr algn="r" fontAlgn="ctr"/>
                      <a:endParaRPr lang="ru-RU" sz="1400" b="1" i="0" u="none" strike="noStrike" dirty="0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3366"/>
                          </a:solidFill>
                          <a:effectLst/>
                          <a:latin typeface="Calibri" panose="020F0502020204030204" pitchFamily="34" charset="0"/>
                        </a:rPr>
                        <a:t>ШКОЛА РОССИИ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3366"/>
                          </a:solidFill>
                          <a:effectLst/>
                          <a:latin typeface="Calibri" panose="020F0502020204030204" pitchFamily="34" charset="0"/>
                        </a:rPr>
                        <a:t>ПЕРСПЕКТИВА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libri" panose="020F0502020204030204" pitchFamily="34" charset="0"/>
                        </a:rPr>
                        <a:t>НАЧАЛЬНАЯ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3366"/>
                          </a:solidFill>
                          <a:effectLst/>
                          <a:latin typeface="Calibri" panose="020F0502020204030204" pitchFamily="34" charset="0"/>
                        </a:rPr>
                        <a:t> ШКОЛА 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3366"/>
                          </a:solidFill>
                          <a:effectLst/>
                          <a:latin typeface="Calibri" panose="020F0502020204030204" pitchFamily="34" charset="0"/>
                        </a:rPr>
                        <a:t>XXI</a:t>
                      </a:r>
                      <a:endParaRPr lang="ru-RU" sz="1400" b="1" i="0" u="none" strike="noStrike" dirty="0" smtClean="0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391618"/>
                  </a:ext>
                </a:extLst>
              </a:tr>
              <a:tr h="488359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libri" panose="020F0502020204030204" pitchFamily="34" charset="0"/>
                        </a:rPr>
                        <a:t>ОБУЧЕНИЕ ГРАМОТЕ</a:t>
                      </a:r>
                      <a:endParaRPr lang="ru-RU" sz="1400" b="1" i="0" u="none" strike="noStrike" dirty="0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В.Г.Горецкий</a:t>
                      </a:r>
                      <a:r>
                        <a:rPr lang="ru-RU" sz="1400" b="0" i="0" u="none" strike="noStrike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 и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 др. </a:t>
                      </a:r>
                      <a:r>
                        <a:rPr lang="ru-RU" sz="1400" b="0" i="0" u="none" strike="noStrike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(1 )</a:t>
                      </a:r>
                      <a:endParaRPr lang="ru-RU" sz="1400" b="0" i="0" u="none" strike="noStrike" dirty="0">
                        <a:solidFill>
                          <a:srgbClr val="00339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9525" marT="9525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Л.Ф.Климанова</a:t>
                      </a:r>
                      <a:r>
                        <a:rPr lang="ru-RU" sz="1400" b="0" i="0" u="none" strike="noStrike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ru-RU" sz="1400" b="0" i="0" u="none" strike="noStrike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С.Г.Макеева</a:t>
                      </a:r>
                      <a:r>
                        <a:rPr lang="ru-RU" sz="1400" b="0" i="0" u="none" strike="noStrike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ru-RU" sz="1400" b="0" i="0" u="none" strike="noStrike" dirty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1)</a:t>
                      </a:r>
                    </a:p>
                  </a:txBody>
                  <a:tcPr marL="72000" marR="9525" marT="9525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baseline="0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Л.Е.</a:t>
                      </a:r>
                      <a:r>
                        <a:rPr lang="ru-RU" sz="1400" b="0" i="0" u="none" strike="noStrike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Журова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А.О.Евдокимова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 (1)</a:t>
                      </a:r>
                      <a:endParaRPr lang="ru-RU" sz="1400" b="0" i="0" u="none" strike="noStrike" dirty="0">
                        <a:solidFill>
                          <a:srgbClr val="00339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9525" marT="9525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324738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libri" panose="020F0502020204030204" pitchFamily="34" charset="0"/>
                        </a:rPr>
                        <a:t>РУССКИЙ ЯЗЫК</a:t>
                      </a:r>
                      <a:endParaRPr lang="ru-RU" sz="1400" b="1" i="0" u="none" strike="noStrike" dirty="0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В.П.Канакина</a:t>
                      </a:r>
                      <a:r>
                        <a:rPr lang="ru-RU" sz="1400" b="0" i="0" u="none" strike="noStrike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ru-RU" sz="1400" b="0" i="0" u="none" strike="noStrike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В.Г.Горецкий</a:t>
                      </a:r>
                      <a:r>
                        <a:rPr lang="ru-RU" sz="1400" b="0" i="0" u="none" strike="noStrike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ru-RU" sz="1400" b="0" i="0" u="none" strike="noStrike" dirty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1-4)</a:t>
                      </a:r>
                    </a:p>
                  </a:txBody>
                  <a:tcPr marL="72000" marR="9525" marT="9525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Л.Ф.Климанова</a:t>
                      </a:r>
                      <a:r>
                        <a:rPr lang="ru-RU" sz="1400" b="0" i="0" u="none" strike="noStrike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 и др. (1-4</a:t>
                      </a:r>
                      <a:r>
                        <a:rPr lang="ru-RU" sz="1400" b="0" i="0" u="none" strike="noStrike" dirty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72000" marR="9525" marT="9525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u="none" strike="noStrike" kern="120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Под ред. </a:t>
                      </a:r>
                      <a:r>
                        <a:rPr lang="ru-RU" sz="1400" b="0" i="0" u="none" strike="noStrike" kern="1200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С.В.Иванова</a:t>
                      </a:r>
                      <a:r>
                        <a:rPr lang="ru-RU" sz="1400" b="0" i="0" u="none" strike="noStrike" kern="120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(1-4)</a:t>
                      </a:r>
                      <a:endParaRPr lang="ru-RU" sz="1400" b="0" i="0" u="none" strike="noStrike" kern="1200" dirty="0">
                        <a:solidFill>
                          <a:srgbClr val="00339A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7694"/>
                  </a:ext>
                </a:extLst>
              </a:tr>
              <a:tr h="521058">
                <a:tc rowSpan="2">
                  <a:txBody>
                    <a:bodyPr/>
                    <a:lstStyle/>
                    <a:p>
                      <a:pPr algn="r" fontAlgn="b"/>
                      <a:endParaRPr lang="ru-RU" sz="1400" b="1" i="0" u="none" strike="noStrike" dirty="0" smtClean="0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 fontAlgn="b"/>
                      <a:r>
                        <a:rPr lang="ru-RU" sz="1400" b="1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libri" panose="020F0502020204030204" pitchFamily="34" charset="0"/>
                        </a:rPr>
                        <a:t>ЛИТЕРАТУРНОЕ ЧТЕНИЕ</a:t>
                      </a:r>
                      <a:endParaRPr lang="ru-RU" sz="1400" b="1" i="0" u="none" strike="noStrike" dirty="0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108000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Л.Ф.Климанова</a:t>
                      </a:r>
                      <a:r>
                        <a:rPr lang="ru-RU" sz="1400" b="0" i="0" u="none" strike="noStrike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В.Г.Горецкий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М.В.Голованова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и </a:t>
                      </a:r>
                      <a:r>
                        <a:rPr lang="ru-RU" sz="1400" b="0" i="0" u="none" strike="noStrike" dirty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др. (1-4)</a:t>
                      </a:r>
                    </a:p>
                  </a:txBody>
                  <a:tcPr marL="72000" marR="9525" marT="9525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Л.Ф.Климанова</a:t>
                      </a:r>
                      <a:r>
                        <a:rPr lang="ru-RU" sz="1400" b="0" i="0" u="none" strike="noStrike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 и </a:t>
                      </a:r>
                      <a:r>
                        <a:rPr lang="ru-RU" sz="1400" b="0" i="0" u="none" strike="noStrike" dirty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др. (1-4)</a:t>
                      </a:r>
                    </a:p>
                  </a:txBody>
                  <a:tcPr marL="72000" marR="9525" marT="9525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Л.А.Ефросинина (1-4)</a:t>
                      </a:r>
                    </a:p>
                  </a:txBody>
                  <a:tcPr marL="72000" marR="9525" marT="9525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818999"/>
                  </a:ext>
                </a:extLst>
              </a:tr>
              <a:tr h="5197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>
                        <a:solidFill>
                          <a:srgbClr val="00339A"/>
                        </a:solidFill>
                      </a:endParaRPr>
                    </a:p>
                  </a:txBody>
                  <a:tcPr marL="72000" marR="9525" marT="9525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9525" marT="9525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Н.Ф.Виноградова</a:t>
                      </a:r>
                      <a:r>
                        <a:rPr lang="ru-RU" sz="1400" b="0" i="0" u="none" strike="noStrike" cap="none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,</a:t>
                      </a:r>
                      <a:r>
                        <a:rPr lang="ru-RU" sz="1400" b="0" i="0" u="none" strike="noStrike" cap="none" baseline="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400" b="0" i="0" u="none" strike="noStrike" cap="none" baseline="0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И.С.</a:t>
                      </a:r>
                      <a:r>
                        <a:rPr lang="ru-RU" sz="1400" b="0" i="0" u="none" strike="noStrike" cap="none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Хомякова</a:t>
                      </a:r>
                      <a:r>
                        <a:rPr lang="ru-RU" sz="1400" b="0" i="0" u="none" strike="noStrike" cap="none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,</a:t>
                      </a:r>
                      <a:r>
                        <a:rPr lang="ru-RU" sz="1400" b="0" i="0" u="none" strike="noStrike" cap="none" baseline="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400" b="0" i="0" u="none" strike="noStrike" cap="none" baseline="0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И.В.</a:t>
                      </a:r>
                      <a:r>
                        <a:rPr lang="ru-RU" sz="1400" b="0" i="0" u="none" strike="noStrike" cap="none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Сафонова</a:t>
                      </a:r>
                      <a:r>
                        <a:rPr lang="ru-RU" sz="1400" b="0" i="0" u="none" strike="noStrike" cap="none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и др.</a:t>
                      </a:r>
                      <a:r>
                        <a:rPr lang="ru-RU" sz="1400" b="0" i="0" u="none" strike="noStrike" cap="none" baseline="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400" b="0" i="0" u="none" strike="noStrike" cap="none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(1-4)</a:t>
                      </a:r>
                      <a:endParaRPr lang="ru-RU" sz="1400" b="0" dirty="0" smtClean="0">
                        <a:solidFill>
                          <a:srgbClr val="00339A"/>
                        </a:solidFill>
                        <a:latin typeface="+mn-lt"/>
                      </a:endParaRPr>
                    </a:p>
                  </a:txBody>
                  <a:tcPr marL="72000" marR="9525" marT="9525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359310"/>
                  </a:ext>
                </a:extLst>
              </a:tr>
              <a:tr h="565034">
                <a:tc rowSpan="2">
                  <a:txBody>
                    <a:bodyPr/>
                    <a:lstStyle/>
                    <a:p>
                      <a:pPr algn="r" fontAlgn="b"/>
                      <a:endParaRPr lang="ru-RU" sz="1400" b="1" i="0" u="none" strike="noStrike" dirty="0" smtClean="0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 fontAlgn="b"/>
                      <a:r>
                        <a:rPr lang="ru-RU" sz="1400" b="1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libri" panose="020F0502020204030204" pitchFamily="34" charset="0"/>
                        </a:rPr>
                        <a:t>МАТЕМАТИКА</a:t>
                      </a:r>
                      <a:endParaRPr lang="ru-RU" sz="1400" b="1" i="0" u="none" strike="noStrike" dirty="0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108000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М.И.Моро</a:t>
                      </a:r>
                      <a:r>
                        <a:rPr lang="ru-RU" sz="1400" b="0" i="0" u="none" strike="noStrike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 и </a:t>
                      </a:r>
                      <a:r>
                        <a:rPr lang="ru-RU" sz="1400" b="0" i="0" u="none" strike="noStrike" dirty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др. (1-4)</a:t>
                      </a:r>
                    </a:p>
                  </a:txBody>
                  <a:tcPr marL="72000" marR="9525" marT="9525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Г.В.Дорофеев</a:t>
                      </a:r>
                      <a:r>
                        <a:rPr lang="ru-RU" sz="1400" b="0" i="0" u="none" strike="noStrike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Т.Н.Миракова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Т.Б</a:t>
                      </a:r>
                      <a:r>
                        <a:rPr lang="ru-RU" sz="1400" b="0" i="0" u="none" strike="noStrike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Бука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ru-RU" sz="1400" b="0" i="0" u="none" strike="noStrike" dirty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1-4)</a:t>
                      </a:r>
                    </a:p>
                  </a:txBody>
                  <a:tcPr marL="72000" marR="9525" marT="9525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В.Н.Рудницкая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, Е.Э.Кочурова, </a:t>
                      </a:r>
                      <a:r>
                        <a:rPr lang="ru-RU" sz="1400" b="0" i="0" u="none" strike="noStrike" kern="1200" baseline="0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О.А.Рыдзе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ru-RU" sz="1400" b="0" i="0" u="none" strike="noStrike" kern="1200" baseline="0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Т.В.Юдачёва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  (1-4)</a:t>
                      </a:r>
                      <a:endParaRPr lang="ru-RU" sz="1400" b="0" i="0" u="none" strike="noStrike" kern="1200" baseline="0" dirty="0" smtClean="0">
                        <a:solidFill>
                          <a:srgbClr val="00339A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624724"/>
                  </a:ext>
                </a:extLst>
              </a:tr>
              <a:tr h="5802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>
                        <a:solidFill>
                          <a:srgbClr val="00339A"/>
                        </a:solidFill>
                      </a:endParaRPr>
                    </a:p>
                  </a:txBody>
                  <a:tcPr marL="72000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С.С.Минаев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ru-RU" sz="1400" b="0" i="0" u="none" strike="noStrike" kern="1200" baseline="0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Л.О.Рослова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О.А.Рыдзе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Arial"/>
                        </a:rPr>
                        <a:t> (1-4)</a:t>
                      </a:r>
                      <a:endParaRPr lang="ru-RU" sz="1400" b="0" i="0" u="none" strike="noStrike" kern="1200" baseline="0" dirty="0" smtClean="0">
                        <a:solidFill>
                          <a:srgbClr val="00339A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2000" marR="9525" marT="9525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7011"/>
                  </a:ext>
                </a:extLst>
              </a:tr>
              <a:tr h="546873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libri" panose="020F0502020204030204" pitchFamily="34" charset="0"/>
                        </a:rPr>
                        <a:t>ОКРУЖАЮЩИЙ МИР</a:t>
                      </a:r>
                      <a:endParaRPr lang="ru-RU" sz="1400" b="1" i="0" u="none" strike="noStrike" dirty="0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10800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А.А.Плешаков</a:t>
                      </a:r>
                      <a:r>
                        <a:rPr lang="ru-RU" sz="1400" b="0" i="0" u="none" strike="noStrike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ru-RU" sz="1400" b="0" i="0" u="none" strike="noStrike" dirty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1-4)</a:t>
                      </a:r>
                    </a:p>
                  </a:txBody>
                  <a:tcPr marL="72000" marR="9525" marT="9525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А.А.Плешаков</a:t>
                      </a:r>
                      <a:r>
                        <a:rPr lang="ru-RU" sz="1400" b="0" i="0" u="none" strike="noStrike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М.Ю.Новицкая</a:t>
                      </a:r>
                      <a:r>
                        <a:rPr lang="ru-RU" sz="1400" b="0" i="0" u="none" strike="noStrike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ru-RU" sz="1400" b="0" i="0" u="none" strike="noStrike" dirty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1-4)</a:t>
                      </a:r>
                    </a:p>
                  </a:txBody>
                  <a:tcPr marL="72000" marR="9525" marT="9525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Н.Ф.Виноградова</a:t>
                      </a:r>
                      <a:r>
                        <a:rPr lang="ru-RU" sz="1400" b="0" i="0" u="none" strike="noStrike" kern="120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, 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С.Г.Калинова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0" u="none" strike="noStrike" kern="120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(1-4)</a:t>
                      </a:r>
                    </a:p>
                  </a:txBody>
                  <a:tcPr marL="72000" marR="9525" marT="9525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180950"/>
                  </a:ext>
                </a:extLst>
              </a:tr>
              <a:tr h="486486">
                <a:tc rowSpan="2">
                  <a:txBody>
                    <a:bodyPr/>
                    <a:lstStyle/>
                    <a:p>
                      <a:pPr algn="r" fontAlgn="b"/>
                      <a:endParaRPr lang="ru-RU" sz="1400" b="1" i="0" u="none" strike="noStrike" dirty="0" smtClean="0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r" fontAlgn="b"/>
                      <a:r>
                        <a:rPr lang="ru-RU" sz="1400" b="1" i="0" u="none" strike="noStrike" dirty="0" smtClean="0">
                          <a:solidFill>
                            <a:srgbClr val="003366"/>
                          </a:solidFill>
                          <a:effectLst/>
                          <a:latin typeface="Calibri" panose="020F0502020204030204" pitchFamily="34" charset="0"/>
                        </a:rPr>
                        <a:t>ТЕХНОЛОГИЯ</a:t>
                      </a:r>
                      <a:endParaRPr lang="ru-RU" sz="1400" b="1" i="0" u="none" strike="noStrike" dirty="0">
                        <a:solidFill>
                          <a:srgbClr val="0033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108000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Е.А.Лутцева</a:t>
                      </a:r>
                      <a:r>
                        <a:rPr lang="ru-RU" sz="1400" b="0" i="0" u="none" strike="noStrike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Т.П.Зуева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(1-4)</a:t>
                      </a:r>
                      <a:endParaRPr lang="ru-RU" sz="1400" b="0" i="0" u="none" strike="noStrike" dirty="0">
                        <a:solidFill>
                          <a:srgbClr val="00339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9525" marT="9525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err="1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Н.И.Роговцева</a:t>
                      </a:r>
                      <a:r>
                        <a:rPr lang="ru-RU" sz="1400" b="0" i="0" u="none" strike="noStrike" dirty="0" smtClean="0">
                          <a:solidFill>
                            <a:srgbClr val="00339A"/>
                          </a:solidFill>
                          <a:effectLst/>
                          <a:latin typeface="Calibri" panose="020F0502020204030204" pitchFamily="34" charset="0"/>
                        </a:rPr>
                        <a:t> и др. (1-4)</a:t>
                      </a:r>
                    </a:p>
                  </a:txBody>
                  <a:tcPr marL="72000" marR="9525" marT="9525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err="1" smtClean="0">
                          <a:solidFill>
                            <a:srgbClr val="00339A"/>
                          </a:solidFill>
                          <a:latin typeface="+mn-lt"/>
                        </a:rPr>
                        <a:t>Е.А.Лутцева</a:t>
                      </a:r>
                      <a:r>
                        <a:rPr lang="ru-RU" sz="1400" b="0" dirty="0" smtClean="0">
                          <a:solidFill>
                            <a:srgbClr val="00339A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b="0" baseline="0" dirty="0" smtClean="0">
                          <a:solidFill>
                            <a:srgbClr val="00339A"/>
                          </a:solidFill>
                          <a:latin typeface="+mn-lt"/>
                        </a:rPr>
                        <a:t>(1-4)</a:t>
                      </a:r>
                      <a:endParaRPr lang="ru-RU" sz="1400" b="0" dirty="0">
                        <a:solidFill>
                          <a:srgbClr val="00339A"/>
                        </a:solidFill>
                        <a:latin typeface="+mn-lt"/>
                      </a:endParaRPr>
                    </a:p>
                  </a:txBody>
                  <a:tcPr marL="144000" marR="9525" marT="9525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314606"/>
                  </a:ext>
                </a:extLst>
              </a:tr>
              <a:tr h="4986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339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72000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М.В.Хохлова</a:t>
                      </a:r>
                      <a:r>
                        <a:rPr lang="ru-RU" sz="1400" b="0" i="0" u="none" strike="noStrike" cap="none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,</a:t>
                      </a:r>
                      <a:r>
                        <a:rPr lang="ru-RU" sz="1400" b="0" i="0" u="none" strike="noStrike" cap="none" baseline="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400" b="0" i="0" u="none" strike="noStrike" cap="none" baseline="0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Н.В.</a:t>
                      </a:r>
                      <a:r>
                        <a:rPr lang="ru-RU" sz="1400" b="0" i="0" u="none" strike="noStrike" cap="none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Синица</a:t>
                      </a:r>
                      <a:r>
                        <a:rPr lang="ru-RU" sz="1400" b="0" i="0" u="none" strike="noStrike" cap="none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,</a:t>
                      </a:r>
                      <a:r>
                        <a:rPr lang="ru-RU" sz="1400" b="0" i="0" u="none" strike="noStrike" cap="none" baseline="0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400" b="0" i="0" u="none" strike="noStrike" cap="none" baseline="0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В.Д.</a:t>
                      </a:r>
                      <a:r>
                        <a:rPr lang="ru-RU" sz="1400" b="0" i="0" u="none" strike="noStrike" cap="none" dirty="0" err="1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Симоненко</a:t>
                      </a:r>
                      <a:r>
                        <a:rPr lang="ru-RU" sz="1400" b="0" i="0" u="none" strike="noStrike" cap="none" dirty="0" smtClean="0">
                          <a:solidFill>
                            <a:srgbClr val="00339A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и др.(1-4)</a:t>
                      </a:r>
                      <a:endParaRPr lang="ru-RU" sz="1400" b="0" dirty="0" smtClean="0">
                        <a:solidFill>
                          <a:srgbClr val="00339A"/>
                        </a:solidFill>
                        <a:latin typeface="+mn-lt"/>
                      </a:endParaRPr>
                    </a:p>
                  </a:txBody>
                  <a:tcPr marL="144000" marR="9525" marT="9525" marB="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818" y="2280308"/>
            <a:ext cx="1064034" cy="2998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33347" y="6332203"/>
            <a:ext cx="149453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39A"/>
                </a:solidFill>
              </a:rPr>
              <a:t>в ФПУ</a:t>
            </a:r>
            <a:endParaRPr lang="ru-RU" sz="1400" dirty="0">
              <a:solidFill>
                <a:srgbClr val="00339A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339554" y="6516871"/>
            <a:ext cx="34119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© АО «Издательство «Просвещение», 20</a:t>
            </a:r>
            <a:r>
              <a:rPr lang="en-US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Calibri"/>
              </a:rPr>
              <a:t>2</a:t>
            </a:r>
            <a:endParaRPr lang="ru-RU" sz="12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617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 bwMode="auto">
          <a:xfrm>
            <a:off x="1747897" y="113286"/>
            <a:ext cx="10444103" cy="630942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ts val="4160"/>
              </a:lnSpc>
            </a:pPr>
            <a:r>
              <a:rPr lang="ru-RU" sz="2000" b="1" dirty="0">
                <a:solidFill>
                  <a:srgbClr val="2D2B8D"/>
                </a:solidFill>
                <a:latin typeface="Calibri" pitchFamily="34" charset="0"/>
                <a:ea typeface="Open Sans Condensed" pitchFamily="34" charset="0"/>
                <a:cs typeface="Calibri" pitchFamily="34" charset="0"/>
              </a:rPr>
              <a:t>Примерная рабочая программа начального общего образования по литературному чтению</a:t>
            </a:r>
            <a:endParaRPr sz="2000" b="1" dirty="0">
              <a:solidFill>
                <a:srgbClr val="2D2B8D"/>
              </a:solidFill>
              <a:latin typeface="Calibri" pitchFamily="34" charset="0"/>
              <a:ea typeface="Open Sans Condensed" pitchFamily="34" charset="0"/>
              <a:cs typeface="Calibri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 bwMode="auto">
          <a:xfrm>
            <a:off x="630048" y="1161891"/>
            <a:ext cx="5181600" cy="4351338"/>
          </a:xfrm>
        </p:spPr>
        <p:txBody>
          <a:bodyPr>
            <a:normAutofit lnSpcReduction="10000"/>
          </a:bodyPr>
          <a:lstStyle/>
          <a:p>
            <a:pPr marL="0" indent="0">
              <a:buFont typeface="Arial"/>
              <a:buNone/>
              <a:defRPr/>
            </a:pPr>
            <a:r>
              <a:rPr lang="ru-RU" sz="1700" b="1" dirty="0"/>
              <a:t>Основные особенности  содержания примерной рабочей программы </a:t>
            </a:r>
          </a:p>
          <a:p>
            <a:pPr>
              <a:defRPr/>
            </a:pPr>
            <a:r>
              <a:rPr lang="ru-RU" sz="2000" dirty="0" smtClean="0"/>
              <a:t>Соотнесены личностные и </a:t>
            </a:r>
            <a:r>
              <a:rPr lang="ru-RU" sz="2000" dirty="0" err="1" smtClean="0"/>
              <a:t>метапредметные</a:t>
            </a:r>
            <a:r>
              <a:rPr lang="ru-RU" sz="2000" dirty="0" smtClean="0"/>
              <a:t> результаты со спецификой предметного содержания </a:t>
            </a:r>
          </a:p>
          <a:p>
            <a:pPr>
              <a:defRPr/>
            </a:pPr>
            <a:r>
              <a:rPr lang="ru-RU" sz="2000" dirty="0" smtClean="0"/>
              <a:t>Усилено внимание к личностным результатам: обогащение нравственного опыта через организацию учебного диалога</a:t>
            </a:r>
          </a:p>
          <a:p>
            <a:pPr>
              <a:defRPr/>
            </a:pPr>
            <a:r>
              <a:rPr lang="ru-RU" sz="2000" dirty="0" smtClean="0"/>
              <a:t>Выделен специальный подраздел в </a:t>
            </a:r>
            <a:r>
              <a:rPr lang="ru-RU" sz="2000" dirty="0" err="1" smtClean="0"/>
              <a:t>метапредметных</a:t>
            </a:r>
            <a:r>
              <a:rPr lang="ru-RU" sz="2000" dirty="0" smtClean="0"/>
              <a:t> результатах: совместная деятельность</a:t>
            </a:r>
          </a:p>
          <a:p>
            <a:pPr>
              <a:defRPr/>
            </a:pPr>
            <a:r>
              <a:rPr lang="ru-RU" sz="2000" dirty="0" smtClean="0"/>
              <a:t>Распределены предметные результаты по годам обучения </a:t>
            </a:r>
          </a:p>
          <a:p>
            <a:pPr>
              <a:defRPr/>
            </a:pPr>
            <a:endParaRPr lang="ru-RU" sz="2000" dirty="0" smtClean="0"/>
          </a:p>
          <a:p>
            <a:pPr marL="0" indent="0">
              <a:buNone/>
              <a:defRPr/>
            </a:pPr>
            <a:endParaRPr lang="ru-RU" sz="2000" dirty="0"/>
          </a:p>
        </p:txBody>
      </p:sp>
      <p:sp>
        <p:nvSpPr>
          <p:cNvPr id="7" name="Прямоугольник 7"/>
          <p:cNvSpPr/>
          <p:nvPr/>
        </p:nvSpPr>
        <p:spPr bwMode="auto">
          <a:xfrm>
            <a:off x="5909012" y="5661248"/>
            <a:ext cx="49685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000" spc="-19" dirty="0">
                <a:ln w="0"/>
                <a:solidFill>
                  <a:srgbClr val="2D2B8D"/>
                </a:solidFill>
                <a:latin typeface="+mj-lt"/>
                <a:ea typeface="+mj-lt"/>
                <a:cs typeface="+mj-lt"/>
                <a:hlinkClick r:id="rId2"/>
              </a:rPr>
              <a:t>https://</a:t>
            </a:r>
            <a:r>
              <a:rPr lang="en-US" sz="2000" spc="-19" dirty="0" smtClean="0">
                <a:ln w="0"/>
                <a:solidFill>
                  <a:srgbClr val="2D2B8D"/>
                </a:solidFill>
                <a:latin typeface="+mj-lt"/>
                <a:ea typeface="+mj-lt"/>
                <a:cs typeface="+mj-lt"/>
                <a:hlinkClick r:id="rId2"/>
              </a:rPr>
              <a:t>clck.ru/ZNjjf</a:t>
            </a:r>
            <a:r>
              <a:rPr lang="ru-RU" sz="2000" spc="-19" dirty="0" smtClean="0">
                <a:ln w="0"/>
                <a:solidFill>
                  <a:srgbClr val="2D2B8D"/>
                </a:solidFill>
                <a:latin typeface="+mj-lt"/>
                <a:ea typeface="+mj-lt"/>
                <a:cs typeface="+mj-lt"/>
              </a:rPr>
              <a:t> </a:t>
            </a:r>
            <a:endParaRPr lang="ru-RU" sz="2000" b="0" i="0" u="none" strike="noStrike" cap="none" spc="-19" dirty="0">
              <a:ln w="0"/>
              <a:solidFill>
                <a:srgbClr val="2D2B8D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9" name="Прямоугольник 37"/>
          <p:cNvSpPr/>
          <p:nvPr/>
        </p:nvSpPr>
        <p:spPr bwMode="auto">
          <a:xfrm>
            <a:off x="0" y="6615411"/>
            <a:ext cx="2718262" cy="16318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000" dirty="0">
                <a:solidFill>
                  <a:schemeClr val="bg1">
                    <a:lumMod val="65000"/>
                  </a:schemeClr>
                </a:solidFill>
                <a:cs typeface="Times New Roman"/>
              </a:rPr>
              <a:t>© АО «Издательство «Просвещение», </a:t>
            </a:r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cs typeface="Times New Roman"/>
              </a:rPr>
              <a:t>2022</a:t>
            </a:r>
            <a:endParaRPr lang="ru-RU" sz="1000" dirty="0">
              <a:solidFill>
                <a:schemeClr val="bg1">
                  <a:lumMod val="65000"/>
                </a:schemeClr>
              </a:solidFill>
              <a:cs typeface="Times New Roman"/>
            </a:endParaRPr>
          </a:p>
        </p:txBody>
      </p:sp>
      <p:grpSp>
        <p:nvGrpSpPr>
          <p:cNvPr id="10" name="Группа 10"/>
          <p:cNvGrpSpPr/>
          <p:nvPr/>
        </p:nvGrpSpPr>
        <p:grpSpPr bwMode="auto">
          <a:xfrm>
            <a:off x="240697" y="194745"/>
            <a:ext cx="1268960" cy="438775"/>
            <a:chOff x="254664" y="195486"/>
            <a:chExt cx="951720" cy="329081"/>
          </a:xfrm>
        </p:grpSpPr>
        <p:sp>
          <p:nvSpPr>
            <p:cNvPr id="11" name="Freeform 6"/>
            <p:cNvSpPr/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 extrusionOk="0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 extrusionOk="0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254664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 extrusionOk="0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9"/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 extrusionOk="0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0"/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 extrusionOk="0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 extrusionOk="0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2"/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 extrusionOk="0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3"/>
            <p:cNvSpPr/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 extrusionOk="0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4"/>
            <p:cNvSpPr/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 extrusionOk="0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5"/>
            <p:cNvSpPr/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 extrusionOk="0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 extrusionOk="0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 extrusionOk="0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 extrusionOk="0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24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25" name="Прямая соединительная линия 25"/>
          <p:cNvCxnSpPr>
            <a:cxnSpLocks/>
          </p:cNvCxnSpPr>
          <p:nvPr/>
        </p:nvCxnSpPr>
        <p:spPr bwMode="auto">
          <a:xfrm>
            <a:off x="1753355" y="-2967"/>
            <a:ext cx="0" cy="604266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16080" y="1085515"/>
            <a:ext cx="3433601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626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.NWk1JiQo2DZCjPnthms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.NWk1JiQo2DZCjPnthms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sfz2C1qJMSUX3vhOgGv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xXe8iSWsIzladtRhZMwe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sfz2C1qJMSUX3vhOgGv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.NWk1JiQo2DZCjPnthms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24465</TotalTime>
  <Words>7905</Words>
  <Application>Microsoft Office PowerPoint</Application>
  <PresentationFormat>Широкоэкранный</PresentationFormat>
  <Paragraphs>1123</Paragraphs>
  <Slides>64</Slides>
  <Notes>29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89" baseType="lpstr">
      <vt:lpstr>Yu Gothic UI Light</vt:lpstr>
      <vt:lpstr>Yu Gothic UI Semibold</vt:lpstr>
      <vt:lpstr>Arial</vt:lpstr>
      <vt:lpstr>Arial Narrow</vt:lpstr>
      <vt:lpstr>Arimo Bold Italics</vt:lpstr>
      <vt:lpstr>Arimo Italics</vt:lpstr>
      <vt:lpstr>Avenir Book</vt:lpstr>
      <vt:lpstr>Calibri</vt:lpstr>
      <vt:lpstr>Calibri Light</vt:lpstr>
      <vt:lpstr>Clear Sans Bold</vt:lpstr>
      <vt:lpstr>Courier New</vt:lpstr>
      <vt:lpstr>Franklin Gothic Book</vt:lpstr>
      <vt:lpstr>FuturaPT-Book</vt:lpstr>
      <vt:lpstr>Helvetica Light</vt:lpstr>
      <vt:lpstr>Helvetica Neue Black Condensed</vt:lpstr>
      <vt:lpstr>Lato</vt:lpstr>
      <vt:lpstr>Lato Bold</vt:lpstr>
      <vt:lpstr>Open Sans</vt:lpstr>
      <vt:lpstr>Open Sans Condensed</vt:lpstr>
      <vt:lpstr>Open Sans Light</vt:lpstr>
      <vt:lpstr>Roboto Condensed</vt:lpstr>
      <vt:lpstr>Times New Roman</vt:lpstr>
      <vt:lpstr>Wingdings</vt:lpstr>
      <vt:lpstr>Тема Office</vt:lpstr>
      <vt:lpstr>Слайд think-cell</vt:lpstr>
      <vt:lpstr>Презентация PowerPoint</vt:lpstr>
      <vt:lpstr>Презентация PowerPoint</vt:lpstr>
      <vt:lpstr>Презентация PowerPoint</vt:lpstr>
      <vt:lpstr>Когда в ФПУ появятся учебники, соответствующие ФГОС-2021?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Примерная рабочая программа начального общего образования по литературному чтению</vt:lpstr>
      <vt:lpstr>Примерная рабочая программа начального общего образования по математике</vt:lpstr>
      <vt:lpstr>Примерная рабочая программа начального общего образования по русскому языку</vt:lpstr>
      <vt:lpstr>Примерная рабочая программа основного общего образования по окружающему миру</vt:lpstr>
      <vt:lpstr>Презентация PowerPoint</vt:lpstr>
      <vt:lpstr>Соответствие содержания учебника разделам примерной рабочей программы</vt:lpstr>
      <vt:lpstr>Соответствие содержания учебника разделам примерной рабочей программы</vt:lpstr>
      <vt:lpstr>Соответствие содержания учебника разделам примерной рабочей программы</vt:lpstr>
      <vt:lpstr>Рекомендации по работе с  отсутствующим разделом «Произведения о маме»</vt:lpstr>
      <vt:lpstr>Соответствие содержания учебника разделам примерной рабочей программы</vt:lpstr>
      <vt:lpstr>Соответствие содержания учебника разделам примерной рабочей программы</vt:lpstr>
      <vt:lpstr>Рекомендации  по компенсации отсутствующих  элементов  содержания учебника</vt:lpstr>
      <vt:lpstr>Презентация PowerPoint</vt:lpstr>
      <vt:lpstr>Соответствие содержания учебника разделам примерной рабочей программы</vt:lpstr>
      <vt:lpstr>Соответствие содержания учебника разделам примерной рабочей программы</vt:lpstr>
      <vt:lpstr>Соответствие содержания учебника разделам примерной рабочей программы</vt:lpstr>
      <vt:lpstr>Соответствие содержания учебника разделам примерной рабочей программы</vt:lpstr>
      <vt:lpstr>Соответствие содержания учебника разделам примерной рабочей программы</vt:lpstr>
      <vt:lpstr>Рекомендации по компенсации отсутствующих элементов содержания учебника «Окружающий мир» Плешакова А.А., Новицкая М.Ю.</vt:lpstr>
      <vt:lpstr>Презентация PowerPoint</vt:lpstr>
      <vt:lpstr>Презентация PowerPoint</vt:lpstr>
      <vt:lpstr>Соответствие содержания учебника разделам примерной рабочей программы</vt:lpstr>
      <vt:lpstr>Соответствие содержания учебника разделам примерной рабочей программы</vt:lpstr>
      <vt:lpstr>Соответствие содержания учебника разделам примерной рабочей программы</vt:lpstr>
      <vt:lpstr>Рекомендации по компенсации отсутствующих элементов содержания </vt:lpstr>
      <vt:lpstr>Соответствие содержания учебника разделам примерной рабочей программы</vt:lpstr>
      <vt:lpstr>Рекомендации по компенсации отсутствующих элементов содержания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Цифровой банк заданий функциональной грамотности</vt:lpstr>
      <vt:lpstr>Цифровой банк заданий функциональной грамотности</vt:lpstr>
      <vt:lpstr>Цифровой банк заданий функциональной грамотности</vt:lpstr>
      <vt:lpstr>Как устроено задание</vt:lpstr>
      <vt:lpstr> Читательская грамотность</vt:lpstr>
      <vt:lpstr>ЦИФРОВОЙ СЕРВИС «НАЧИНАЙЗЕР»:  ПОМОЩЬ РОДИТЕЛЯМ ПЕРВОКЛАССНИКОВ В ДОСТУПНОМ ОБЪЯСНЕНИИ ДОМАШНИХ ЗАДАНИЙ</vt:lpstr>
      <vt:lpstr>Презентация PowerPoint</vt:lpstr>
      <vt:lpstr>Презентация PowerPoint</vt:lpstr>
      <vt:lpstr>ЦИФРОВОЙ СЕРВИС «НАЧИНАЙЗЕР»:  КОМПЛЕКСНАЯ ПОДГОТОВКА К ВПР ПО МАТЕМАТИКЕ В 4 КЛАССЕ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Грачева Екатерина Андреевна</dc:creator>
  <cp:lastModifiedBy>Самсонова Ольга Юрьевна</cp:lastModifiedBy>
  <cp:revision>1179</cp:revision>
  <cp:lastPrinted>2021-03-16T08:22:57Z</cp:lastPrinted>
  <dcterms:created xsi:type="dcterms:W3CDTF">2020-02-25T09:30:21Z</dcterms:created>
  <dcterms:modified xsi:type="dcterms:W3CDTF">2022-02-09T12:10:41Z</dcterms:modified>
</cp:coreProperties>
</file>