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media/image111.jpg" ContentType="image/jp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455" r:id="rId2"/>
    <p:sldId id="523" r:id="rId3"/>
    <p:sldId id="538" r:id="rId4"/>
    <p:sldId id="531" r:id="rId5"/>
    <p:sldId id="551" r:id="rId6"/>
    <p:sldId id="535" r:id="rId7"/>
    <p:sldId id="539" r:id="rId8"/>
    <p:sldId id="536" r:id="rId9"/>
    <p:sldId id="552" r:id="rId10"/>
    <p:sldId id="568" r:id="rId11"/>
    <p:sldId id="548" r:id="rId12"/>
    <p:sldId id="526" r:id="rId13"/>
    <p:sldId id="542" r:id="rId14"/>
    <p:sldId id="543" r:id="rId15"/>
    <p:sldId id="504" r:id="rId16"/>
    <p:sldId id="533" r:id="rId17"/>
    <p:sldId id="544" r:id="rId18"/>
    <p:sldId id="545" r:id="rId19"/>
    <p:sldId id="525" r:id="rId20"/>
    <p:sldId id="503" r:id="rId21"/>
    <p:sldId id="364" r:id="rId22"/>
    <p:sldId id="546" r:id="rId23"/>
    <p:sldId id="547" r:id="rId24"/>
    <p:sldId id="553" r:id="rId25"/>
    <p:sldId id="565" r:id="rId26"/>
    <p:sldId id="534" r:id="rId27"/>
    <p:sldId id="555" r:id="rId28"/>
    <p:sldId id="556" r:id="rId29"/>
    <p:sldId id="557" r:id="rId30"/>
    <p:sldId id="558" r:id="rId31"/>
    <p:sldId id="559" r:id="rId32"/>
    <p:sldId id="560" r:id="rId33"/>
    <p:sldId id="561" r:id="rId34"/>
    <p:sldId id="562" r:id="rId35"/>
    <p:sldId id="563" r:id="rId36"/>
    <p:sldId id="521" r:id="rId37"/>
    <p:sldId id="554" r:id="rId38"/>
  </p:sldIdLst>
  <p:sldSz cx="12192000" cy="6858000"/>
  <p:notesSz cx="6805613" cy="99441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EBF4"/>
    <a:srgbClr val="FFFAEC"/>
    <a:srgbClr val="EFF5FB"/>
    <a:srgbClr val="38658E"/>
    <a:srgbClr val="79BFD5"/>
    <a:srgbClr val="4383DD"/>
    <a:srgbClr val="40A7E1"/>
    <a:srgbClr val="9ED442"/>
    <a:srgbClr val="0073B8"/>
    <a:srgbClr val="F5B1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52" autoAdjust="0"/>
    <p:restoredTop sz="95172" autoAdjust="0"/>
  </p:normalViewPr>
  <p:slideViewPr>
    <p:cSldViewPr snapToGrid="0">
      <p:cViewPr varScale="1">
        <p:scale>
          <a:sx n="102" d="100"/>
          <a:sy n="102" d="100"/>
        </p:scale>
        <p:origin x="126" y="3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BF8789-1979-4371-9085-ABA0C510A7FF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C4957-3E6D-44F6-80D1-E054D6E6E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781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27044" cy="540366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25007" y="0"/>
            <a:ext cx="2927044" cy="540366"/>
          </a:xfrm>
          <a:prstGeom prst="rect">
            <a:avLst/>
          </a:prstGeom>
        </p:spPr>
        <p:txBody>
          <a:bodyPr/>
          <a:lstStyle/>
          <a:p>
            <a:fld id="{F834F1D5-33B3-480A-A4E8-311841A67364}" type="datetime1">
              <a:rPr lang="ru-RU" smtClean="0"/>
              <a:t>01.12.2021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0809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2DA13-878E-4078-8C06-A4F716A8958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499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8000"/>
            <a:r>
              <a:rPr lang="ru-RU" sz="1800" dirty="0"/>
              <a:t>Формирование социально активной личности, сознательно и деятельно участвующей в деятельности, направленной на преобразование социальных условий, – необходимое условие создания гражданского общества и правового государства.</a:t>
            </a:r>
          </a:p>
          <a:p>
            <a:pPr indent="288000"/>
            <a:r>
              <a:rPr lang="ru-RU" sz="1800" dirty="0"/>
              <a:t>Наши учебные издания помогут вам подготовить людей, способных с пользой участвовать в преобразование сферы социальных отношений.</a:t>
            </a:r>
          </a:p>
          <a:p>
            <a:pPr indent="288000"/>
            <a:r>
              <a:rPr lang="ru-RU" sz="1800" dirty="0"/>
              <a:t>Обращаем ваше особое внимание на такие новые проекты, как</a:t>
            </a:r>
          </a:p>
          <a:p>
            <a:pPr indent="288000"/>
            <a:r>
              <a:rPr lang="ru-RU" sz="1800" dirty="0"/>
              <a:t>- Экология</a:t>
            </a:r>
          </a:p>
          <a:p>
            <a:pPr indent="288000"/>
            <a:r>
              <a:rPr lang="ru-RU" sz="1800" dirty="0"/>
              <a:t>- Лидерство</a:t>
            </a:r>
          </a:p>
          <a:p>
            <a:pPr indent="288000"/>
            <a:r>
              <a:rPr lang="ru-RU" sz="1800" dirty="0"/>
              <a:t>- Волонтёрство, а также проект «Право «Просвещение», который оказывает правовую поддержку школам и педагогам</a:t>
            </a:r>
          </a:p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648F52C9-DC5B-46C3-93BE-8BD8D1CF841E}" type="datetime1">
              <a:rPr lang="ru-RU" smtClean="0"/>
              <a:t>01.12.2021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5986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 defTabSz="914306">
              <a:defRPr/>
            </a:pPr>
            <a:r>
              <a:rPr lang="ru-RU" dirty="0"/>
              <a:t>Издательством выпущен курс «Основы финансовой грамотности» коллектива авторов</a:t>
            </a:r>
            <a:r>
              <a:rPr lang="ru-RU" baseline="0" dirty="0"/>
              <a:t> </a:t>
            </a:r>
            <a:r>
              <a:rPr lang="ru-RU" dirty="0"/>
              <a:t>Российская экономическая школа. Он</a:t>
            </a:r>
            <a:r>
              <a:rPr lang="ru-RU" baseline="0" dirty="0"/>
              <a:t> </a:t>
            </a:r>
            <a:r>
              <a:rPr lang="ru-RU" dirty="0"/>
              <a:t>является составной частью учебно-методического комплекта по курсам «Обществознание» и «Экономика». Пособие содержит методические рекомендации по организации и проведению уроков. УМК прошёл предварительную экспертизу в Российской академии образования и может быть использован в образовательной программе </a:t>
            </a:r>
            <a:r>
              <a:rPr lang="ru-RU" dirty="0">
                <a:solidFill>
                  <a:srgbClr val="FF0000"/>
                </a:solidFill>
              </a:rPr>
              <a:t>среднего общего образования </a:t>
            </a:r>
            <a:r>
              <a:rPr lang="ru-RU" dirty="0"/>
              <a:t>(8-9 класс).</a:t>
            </a:r>
          </a:p>
          <a:p>
            <a:pPr indent="287970"/>
            <a:r>
              <a:rPr lang="ru-RU" b="1" dirty="0"/>
              <a:t>УМК простым и ясным языком освещает вопросы:</a:t>
            </a:r>
            <a:endParaRPr lang="ru-RU" dirty="0"/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Личное финансовое планирование, расходы и доходы семьи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Как сохранить и преумножить сбережения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Кредитование и возможные риски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Мобильные платежи и защита от мошенников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Страхование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Налоги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Пенсия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Защита от финансовых махинаций</a:t>
            </a: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CBA16CB4-D695-4AC0-A0BD-C5D592F89335}" type="datetime1">
              <a:rPr lang="ru-RU" smtClean="0"/>
              <a:t>01.12.2021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5738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2963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00FF65F-6B5C-4621-BEA3-A0F40410B3C1}" type="slidenum">
              <a:rPr lang="ru-RU" altLang="ru-RU"/>
              <a:pPr/>
              <a:t>31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09823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00FF65F-6B5C-4621-BEA3-A0F40410B3C1}" type="slidenum">
              <a:rPr lang="ru-RU" altLang="ru-RU"/>
              <a:pPr/>
              <a:t>34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9506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00FF65F-6B5C-4621-BEA3-A0F40410B3C1}" type="slidenum">
              <a:rPr lang="ru-RU" altLang="ru-RU"/>
              <a:pPr/>
              <a:t>35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928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1044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502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46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88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11409055" y="6333133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65181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332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137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291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031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459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299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844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457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523F2-53FE-42F4-86B8-4598D2998874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97463-1C33-49B9-B1AC-991EFB90E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0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1.emf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4.png"/><Relationship Id="rId2" Type="http://schemas.openxmlformats.org/officeDocument/2006/relationships/tags" Target="../tags/tag3.xml"/><Relationship Id="rId16" Type="http://schemas.openxmlformats.org/officeDocument/2006/relationships/image" Target="../media/image18.jpeg"/><Relationship Id="rId1" Type="http://schemas.openxmlformats.org/officeDocument/2006/relationships/vmlDrawing" Target="../drawings/vmlDrawing3.v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7.png"/><Relationship Id="rId10" Type="http://schemas.openxmlformats.org/officeDocument/2006/relationships/image" Target="../media/image12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Relationship Id="rId1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jpe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jpeg"/><Relationship Id="rId18" Type="http://schemas.openxmlformats.org/officeDocument/2006/relationships/image" Target="../media/image49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17" Type="http://schemas.openxmlformats.org/officeDocument/2006/relationships/image" Target="../media/image48.png"/><Relationship Id="rId2" Type="http://schemas.openxmlformats.org/officeDocument/2006/relationships/image" Target="../media/image34.png"/><Relationship Id="rId16" Type="http://schemas.openxmlformats.org/officeDocument/2006/relationships/image" Target="../media/image12.jpe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png"/><Relationship Id="rId15" Type="http://schemas.openxmlformats.org/officeDocument/2006/relationships/image" Target="../media/image47.jpeg"/><Relationship Id="rId10" Type="http://schemas.openxmlformats.org/officeDocument/2006/relationships/image" Target="../media/image42.jpeg"/><Relationship Id="rId19" Type="http://schemas.openxmlformats.org/officeDocument/2006/relationships/image" Target="../media/image50.png"/><Relationship Id="rId4" Type="http://schemas.openxmlformats.org/officeDocument/2006/relationships/image" Target="../media/image36.jpeg"/><Relationship Id="rId9" Type="http://schemas.openxmlformats.org/officeDocument/2006/relationships/image" Target="../media/image41.jpeg"/><Relationship Id="rId1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6.sv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29" Type="http://schemas.openxmlformats.org/officeDocument/2006/relationships/image" Target="../media/image152.svg"/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57.png"/><Relationship Id="rId30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5.jpeg"/><Relationship Id="rId7" Type="http://schemas.openxmlformats.org/officeDocument/2006/relationships/hyperlink" Target="https://media.prosv.ru/fg/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media.prosv.ru/content/?situations=true" TargetMode="External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13" Type="http://schemas.openxmlformats.org/officeDocument/2006/relationships/image" Target="../media/image91.png"/><Relationship Id="rId18" Type="http://schemas.openxmlformats.org/officeDocument/2006/relationships/image" Target="../media/image96.jpeg"/><Relationship Id="rId3" Type="http://schemas.openxmlformats.org/officeDocument/2006/relationships/image" Target="../media/image81.jpeg"/><Relationship Id="rId21" Type="http://schemas.openxmlformats.org/officeDocument/2006/relationships/image" Target="../media/image99.jpeg"/><Relationship Id="rId7" Type="http://schemas.openxmlformats.org/officeDocument/2006/relationships/image" Target="../media/image85.jpeg"/><Relationship Id="rId12" Type="http://schemas.openxmlformats.org/officeDocument/2006/relationships/image" Target="../media/image90.png"/><Relationship Id="rId17" Type="http://schemas.openxmlformats.org/officeDocument/2006/relationships/image" Target="../media/image95.png"/><Relationship Id="rId2" Type="http://schemas.openxmlformats.org/officeDocument/2006/relationships/image" Target="../media/image80.jpeg"/><Relationship Id="rId16" Type="http://schemas.openxmlformats.org/officeDocument/2006/relationships/image" Target="../media/image94.jpeg"/><Relationship Id="rId20" Type="http://schemas.openxmlformats.org/officeDocument/2006/relationships/image" Target="../media/image9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jpeg"/><Relationship Id="rId11" Type="http://schemas.openxmlformats.org/officeDocument/2006/relationships/image" Target="../media/image89.png"/><Relationship Id="rId5" Type="http://schemas.openxmlformats.org/officeDocument/2006/relationships/image" Target="../media/image83.jpeg"/><Relationship Id="rId15" Type="http://schemas.openxmlformats.org/officeDocument/2006/relationships/image" Target="../media/image93.jpeg"/><Relationship Id="rId10" Type="http://schemas.openxmlformats.org/officeDocument/2006/relationships/image" Target="../media/image88.png"/><Relationship Id="rId19" Type="http://schemas.openxmlformats.org/officeDocument/2006/relationships/image" Target="../media/image97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Relationship Id="rId14" Type="http://schemas.openxmlformats.org/officeDocument/2006/relationships/image" Target="../media/image9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10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2.jpeg"/><Relationship Id="rId12" Type="http://schemas.openxmlformats.org/officeDocument/2006/relationships/image" Target="../media/image104.png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1.jpeg"/><Relationship Id="rId11" Type="http://schemas.openxmlformats.org/officeDocument/2006/relationships/image" Target="../media/image1.emf"/><Relationship Id="rId5" Type="http://schemas.openxmlformats.org/officeDocument/2006/relationships/image" Target="../media/image100.png"/><Relationship Id="rId10" Type="http://schemas.openxmlformats.org/officeDocument/2006/relationships/oleObject" Target="../embeddings/oleObject4.bin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7" Type="http://schemas.openxmlformats.org/officeDocument/2006/relationships/image" Target="../media/image113.png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12.jpe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2.sv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sv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svg"/><Relationship Id="rId5" Type="http://schemas.openxmlformats.org/officeDocument/2006/relationships/image" Target="../media/image119.png"/><Relationship Id="rId4" Type="http://schemas.openxmlformats.org/officeDocument/2006/relationships/image" Target="../media/image11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sv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svg"/><Relationship Id="rId5" Type="http://schemas.openxmlformats.org/officeDocument/2006/relationships/image" Target="../media/image119.png"/><Relationship Id="rId4" Type="http://schemas.openxmlformats.org/officeDocument/2006/relationships/image" Target="../media/image12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sv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svg"/><Relationship Id="rId5" Type="http://schemas.openxmlformats.org/officeDocument/2006/relationships/image" Target="../media/image119.png"/><Relationship Id="rId4" Type="http://schemas.openxmlformats.org/officeDocument/2006/relationships/image" Target="../media/image1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23.png"/><Relationship Id="rId4" Type="http://schemas.openxmlformats.org/officeDocument/2006/relationships/image" Target="../media/image12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image" Target="../media/image12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image" Target="../media/image12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0.svg"/><Relationship Id="rId7" Type="http://schemas.openxmlformats.org/officeDocument/2006/relationships/image" Target="../media/image126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0.svg"/><Relationship Id="rId4" Type="http://schemas.openxmlformats.org/officeDocument/2006/relationships/image" Target="../media/image1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png"/><Relationship Id="rId4" Type="http://schemas.openxmlformats.org/officeDocument/2006/relationships/image" Target="../media/image1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vopros@prosv.ru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shop.prosv.ru/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5" Type="http://schemas.openxmlformats.org/officeDocument/2006/relationships/hyperlink" Target="mailto:OEAntonova@prosv.ru" TargetMode="External"/><Relationship Id="rId4" Type="http://schemas.openxmlformats.org/officeDocument/2006/relationships/image" Target="../media/image130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cloud.prosv.ru/apps/onlyoffice/s/PX5YP76RZg8HwfF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-1" y="8533"/>
            <a:ext cx="12192001" cy="6849467"/>
          </a:xfrm>
          <a:prstGeom prst="rect">
            <a:avLst/>
          </a:prstGeom>
          <a:solidFill>
            <a:srgbClr val="F0F8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Прямоугольник 95"/>
          <p:cNvSpPr/>
          <p:nvPr/>
        </p:nvSpPr>
        <p:spPr>
          <a:xfrm>
            <a:off x="186182" y="4101075"/>
            <a:ext cx="11819633" cy="21122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7573455" y="2669879"/>
            <a:ext cx="1477453" cy="1233124"/>
          </a:xfrm>
          <a:prstGeom prst="rect">
            <a:avLst/>
          </a:prstGeom>
          <a:solidFill>
            <a:srgbClr val="9ED442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4618544" y="203633"/>
            <a:ext cx="1477453" cy="1233124"/>
          </a:xfrm>
          <a:prstGeom prst="rect">
            <a:avLst/>
          </a:prstGeom>
          <a:solidFill>
            <a:srgbClr val="9ED442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10528363" y="2669879"/>
            <a:ext cx="1477453" cy="1233124"/>
          </a:xfrm>
          <a:prstGeom prst="rect">
            <a:avLst/>
          </a:prstGeom>
          <a:solidFill>
            <a:srgbClr val="4383DD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7573455" y="1436757"/>
            <a:ext cx="1477453" cy="123312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3141091" y="203633"/>
            <a:ext cx="1477453" cy="1233124"/>
          </a:xfrm>
          <a:prstGeom prst="rect">
            <a:avLst/>
          </a:prstGeom>
          <a:solidFill>
            <a:srgbClr val="5471A9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4" name="Rectangle 12"/>
          <p:cNvSpPr>
            <a:spLocks noChangeArrowheads="1"/>
          </p:cNvSpPr>
          <p:nvPr/>
        </p:nvSpPr>
        <p:spPr bwMode="auto">
          <a:xfrm>
            <a:off x="6096002" y="203633"/>
            <a:ext cx="1477453" cy="1233124"/>
          </a:xfrm>
          <a:prstGeom prst="rect">
            <a:avLst/>
          </a:prstGeom>
          <a:solidFill>
            <a:srgbClr val="4383DD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5" name="Rectangle 13"/>
          <p:cNvSpPr>
            <a:spLocks noChangeArrowheads="1"/>
          </p:cNvSpPr>
          <p:nvPr/>
        </p:nvSpPr>
        <p:spPr bwMode="auto">
          <a:xfrm>
            <a:off x="10528363" y="203633"/>
            <a:ext cx="1477453" cy="1233124"/>
          </a:xfrm>
          <a:prstGeom prst="rect">
            <a:avLst/>
          </a:prstGeom>
          <a:solidFill>
            <a:srgbClr val="43D1A1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7" name="Rectangle 15"/>
          <p:cNvSpPr>
            <a:spLocks noChangeArrowheads="1"/>
          </p:cNvSpPr>
          <p:nvPr/>
        </p:nvSpPr>
        <p:spPr bwMode="auto">
          <a:xfrm>
            <a:off x="186183" y="203633"/>
            <a:ext cx="1477453" cy="1233124"/>
          </a:xfrm>
          <a:prstGeom prst="rect">
            <a:avLst/>
          </a:prstGeom>
          <a:solidFill>
            <a:srgbClr val="43D1A1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8" name="Rectangle 16"/>
          <p:cNvSpPr>
            <a:spLocks noChangeArrowheads="1"/>
          </p:cNvSpPr>
          <p:nvPr/>
        </p:nvSpPr>
        <p:spPr bwMode="auto">
          <a:xfrm>
            <a:off x="7573455" y="203633"/>
            <a:ext cx="2954908" cy="1233124"/>
          </a:xfrm>
          <a:prstGeom prst="rect">
            <a:avLst/>
          </a:prstGeom>
          <a:solidFill>
            <a:srgbClr val="2D2B8D"/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9" name="Rectangle 17"/>
          <p:cNvSpPr>
            <a:spLocks noChangeArrowheads="1"/>
          </p:cNvSpPr>
          <p:nvPr/>
        </p:nvSpPr>
        <p:spPr bwMode="auto">
          <a:xfrm>
            <a:off x="186183" y="2669879"/>
            <a:ext cx="1477453" cy="1233124"/>
          </a:xfrm>
          <a:prstGeom prst="rect">
            <a:avLst/>
          </a:prstGeom>
          <a:solidFill>
            <a:srgbClr val="F5B144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8"/>
          <p:cNvSpPr>
            <a:spLocks noChangeArrowheads="1"/>
          </p:cNvSpPr>
          <p:nvPr/>
        </p:nvSpPr>
        <p:spPr bwMode="auto">
          <a:xfrm>
            <a:off x="3143553" y="2672217"/>
            <a:ext cx="1477453" cy="1233124"/>
          </a:xfrm>
          <a:prstGeom prst="rect">
            <a:avLst/>
          </a:prstGeom>
          <a:solidFill>
            <a:srgbClr val="5471A9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9"/>
          <p:cNvSpPr>
            <a:spLocks noChangeArrowheads="1"/>
          </p:cNvSpPr>
          <p:nvPr/>
        </p:nvSpPr>
        <p:spPr bwMode="auto">
          <a:xfrm>
            <a:off x="6096002" y="1436757"/>
            <a:ext cx="1477453" cy="1233124"/>
          </a:xfrm>
          <a:prstGeom prst="rect">
            <a:avLst/>
          </a:prstGeom>
          <a:solidFill>
            <a:srgbClr val="40D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2" name="Rectangle 20"/>
          <p:cNvSpPr>
            <a:spLocks noChangeArrowheads="1"/>
          </p:cNvSpPr>
          <p:nvPr/>
        </p:nvSpPr>
        <p:spPr bwMode="auto">
          <a:xfrm>
            <a:off x="10520050" y="1436757"/>
            <a:ext cx="1477453" cy="1233124"/>
          </a:xfrm>
          <a:prstGeom prst="rect">
            <a:avLst/>
          </a:prstGeom>
          <a:solidFill>
            <a:srgbClr val="F5B144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3" name="Rectangle 21"/>
          <p:cNvSpPr>
            <a:spLocks noChangeArrowheads="1"/>
          </p:cNvSpPr>
          <p:nvPr/>
        </p:nvSpPr>
        <p:spPr bwMode="auto">
          <a:xfrm>
            <a:off x="4618544" y="1436757"/>
            <a:ext cx="1477453" cy="1233124"/>
          </a:xfrm>
          <a:prstGeom prst="rect">
            <a:avLst/>
          </a:prstGeom>
          <a:solidFill>
            <a:srgbClr val="40A7E1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22"/>
          <p:cNvSpPr>
            <a:spLocks noChangeArrowheads="1"/>
          </p:cNvSpPr>
          <p:nvPr/>
        </p:nvSpPr>
        <p:spPr bwMode="auto">
          <a:xfrm>
            <a:off x="3141091" y="1436757"/>
            <a:ext cx="1477453" cy="1233124"/>
          </a:xfrm>
          <a:prstGeom prst="rect">
            <a:avLst/>
          </a:prstGeom>
          <a:solidFill>
            <a:srgbClr val="43D1A1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5" name="Rectangle 23"/>
          <p:cNvSpPr>
            <a:spLocks noChangeArrowheads="1"/>
          </p:cNvSpPr>
          <p:nvPr/>
        </p:nvSpPr>
        <p:spPr bwMode="auto">
          <a:xfrm>
            <a:off x="1663636" y="2669879"/>
            <a:ext cx="1477453" cy="1233124"/>
          </a:xfrm>
          <a:prstGeom prst="rect">
            <a:avLst/>
          </a:prstGeom>
          <a:solidFill>
            <a:srgbClr val="40D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24"/>
          <p:cNvSpPr>
            <a:spLocks noChangeArrowheads="1"/>
          </p:cNvSpPr>
          <p:nvPr/>
        </p:nvSpPr>
        <p:spPr bwMode="auto">
          <a:xfrm>
            <a:off x="1663636" y="203633"/>
            <a:ext cx="1477453" cy="1233124"/>
          </a:xfrm>
          <a:prstGeom prst="rect">
            <a:avLst/>
          </a:prstGeom>
          <a:solidFill>
            <a:srgbClr val="F5B144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7" name="Rectangle 25"/>
          <p:cNvSpPr>
            <a:spLocks noChangeArrowheads="1"/>
          </p:cNvSpPr>
          <p:nvPr/>
        </p:nvSpPr>
        <p:spPr bwMode="auto">
          <a:xfrm>
            <a:off x="1663636" y="1436757"/>
            <a:ext cx="1477453" cy="1233124"/>
          </a:xfrm>
          <a:prstGeom prst="rect">
            <a:avLst/>
          </a:prstGeom>
          <a:solidFill>
            <a:srgbClr val="4383DD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6"/>
          <p:cNvSpPr>
            <a:spLocks noChangeArrowheads="1"/>
          </p:cNvSpPr>
          <p:nvPr/>
        </p:nvSpPr>
        <p:spPr bwMode="auto">
          <a:xfrm>
            <a:off x="4618544" y="2669879"/>
            <a:ext cx="1477453" cy="1233124"/>
          </a:xfrm>
          <a:prstGeom prst="rect">
            <a:avLst/>
          </a:prstGeom>
          <a:solidFill>
            <a:srgbClr val="F5B144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7"/>
          <p:cNvSpPr>
            <a:spLocks noChangeArrowheads="1"/>
          </p:cNvSpPr>
          <p:nvPr/>
        </p:nvSpPr>
        <p:spPr bwMode="auto">
          <a:xfrm>
            <a:off x="6096002" y="2669879"/>
            <a:ext cx="1477453" cy="1233124"/>
          </a:xfrm>
          <a:prstGeom prst="rect">
            <a:avLst/>
          </a:prstGeom>
          <a:solidFill>
            <a:srgbClr val="4383DD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0" name="Rectangle 28"/>
          <p:cNvSpPr>
            <a:spLocks noChangeArrowheads="1"/>
          </p:cNvSpPr>
          <p:nvPr/>
        </p:nvSpPr>
        <p:spPr bwMode="auto">
          <a:xfrm>
            <a:off x="9050908" y="2661566"/>
            <a:ext cx="1477453" cy="1233124"/>
          </a:xfrm>
          <a:prstGeom prst="rect">
            <a:avLst/>
          </a:prstGeom>
          <a:solidFill>
            <a:srgbClr val="40D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1" name="Rectangle 29"/>
          <p:cNvSpPr>
            <a:spLocks noChangeArrowheads="1"/>
          </p:cNvSpPr>
          <p:nvPr/>
        </p:nvSpPr>
        <p:spPr bwMode="auto">
          <a:xfrm>
            <a:off x="186183" y="1436757"/>
            <a:ext cx="1477453" cy="1233124"/>
          </a:xfrm>
          <a:prstGeom prst="rect">
            <a:avLst/>
          </a:prstGeom>
          <a:solidFill>
            <a:srgbClr val="9ED442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0" name="Freeform 38"/>
          <p:cNvSpPr>
            <a:spLocks noEditPoints="1"/>
          </p:cNvSpPr>
          <p:nvPr/>
        </p:nvSpPr>
        <p:spPr bwMode="auto">
          <a:xfrm>
            <a:off x="11074901" y="1789685"/>
            <a:ext cx="384377" cy="576291"/>
          </a:xfrm>
          <a:custGeom>
            <a:avLst/>
            <a:gdLst>
              <a:gd name="T0" fmla="*/ 315 w 559"/>
              <a:gd name="T1" fmla="*/ 314 h 838"/>
              <a:gd name="T2" fmla="*/ 384 w 559"/>
              <a:gd name="T3" fmla="*/ 314 h 838"/>
              <a:gd name="T4" fmla="*/ 384 w 559"/>
              <a:gd name="T5" fmla="*/ 244 h 838"/>
              <a:gd name="T6" fmla="*/ 315 w 559"/>
              <a:gd name="T7" fmla="*/ 244 h 838"/>
              <a:gd name="T8" fmla="*/ 315 w 559"/>
              <a:gd name="T9" fmla="*/ 314 h 838"/>
              <a:gd name="T10" fmla="*/ 175 w 559"/>
              <a:gd name="T11" fmla="*/ 314 h 838"/>
              <a:gd name="T12" fmla="*/ 245 w 559"/>
              <a:gd name="T13" fmla="*/ 314 h 838"/>
              <a:gd name="T14" fmla="*/ 245 w 559"/>
              <a:gd name="T15" fmla="*/ 244 h 838"/>
              <a:gd name="T16" fmla="*/ 175 w 559"/>
              <a:gd name="T17" fmla="*/ 244 h 838"/>
              <a:gd name="T18" fmla="*/ 175 w 559"/>
              <a:gd name="T19" fmla="*/ 314 h 838"/>
              <a:gd name="T20" fmla="*/ 175 w 559"/>
              <a:gd name="T21" fmla="*/ 524 h 838"/>
              <a:gd name="T22" fmla="*/ 105 w 559"/>
              <a:gd name="T23" fmla="*/ 524 h 838"/>
              <a:gd name="T24" fmla="*/ 314 w 559"/>
              <a:gd name="T25" fmla="*/ 733 h 838"/>
              <a:gd name="T26" fmla="*/ 314 w 559"/>
              <a:gd name="T27" fmla="*/ 663 h 838"/>
              <a:gd name="T28" fmla="*/ 175 w 559"/>
              <a:gd name="T29" fmla="*/ 524 h 838"/>
              <a:gd name="T30" fmla="*/ 349 w 559"/>
              <a:gd name="T31" fmla="*/ 349 h 838"/>
              <a:gd name="T32" fmla="*/ 210 w 559"/>
              <a:gd name="T33" fmla="*/ 349 h 838"/>
              <a:gd name="T34" fmla="*/ 140 w 559"/>
              <a:gd name="T35" fmla="*/ 279 h 838"/>
              <a:gd name="T36" fmla="*/ 210 w 559"/>
              <a:gd name="T37" fmla="*/ 209 h 838"/>
              <a:gd name="T38" fmla="*/ 256 w 559"/>
              <a:gd name="T39" fmla="*/ 228 h 838"/>
              <a:gd name="T40" fmla="*/ 280 w 559"/>
              <a:gd name="T41" fmla="*/ 249 h 838"/>
              <a:gd name="T42" fmla="*/ 303 w 559"/>
              <a:gd name="T43" fmla="*/ 228 h 838"/>
              <a:gd name="T44" fmla="*/ 349 w 559"/>
              <a:gd name="T45" fmla="*/ 209 h 838"/>
              <a:gd name="T46" fmla="*/ 419 w 559"/>
              <a:gd name="T47" fmla="*/ 279 h 838"/>
              <a:gd name="T48" fmla="*/ 349 w 559"/>
              <a:gd name="T49" fmla="*/ 349 h 838"/>
              <a:gd name="T50" fmla="*/ 349 w 559"/>
              <a:gd name="T51" fmla="*/ 140 h 838"/>
              <a:gd name="T52" fmla="*/ 280 w 559"/>
              <a:gd name="T53" fmla="*/ 159 h 838"/>
              <a:gd name="T54" fmla="*/ 210 w 559"/>
              <a:gd name="T55" fmla="*/ 140 h 838"/>
              <a:gd name="T56" fmla="*/ 70 w 559"/>
              <a:gd name="T57" fmla="*/ 279 h 838"/>
              <a:gd name="T58" fmla="*/ 210 w 559"/>
              <a:gd name="T59" fmla="*/ 419 h 838"/>
              <a:gd name="T60" fmla="*/ 245 w 559"/>
              <a:gd name="T61" fmla="*/ 419 h 838"/>
              <a:gd name="T62" fmla="*/ 245 w 559"/>
              <a:gd name="T63" fmla="*/ 454 h 838"/>
              <a:gd name="T64" fmla="*/ 314 w 559"/>
              <a:gd name="T65" fmla="*/ 454 h 838"/>
              <a:gd name="T66" fmla="*/ 314 w 559"/>
              <a:gd name="T67" fmla="*/ 419 h 838"/>
              <a:gd name="T68" fmla="*/ 349 w 559"/>
              <a:gd name="T69" fmla="*/ 419 h 838"/>
              <a:gd name="T70" fmla="*/ 489 w 559"/>
              <a:gd name="T71" fmla="*/ 279 h 838"/>
              <a:gd name="T72" fmla="*/ 349 w 559"/>
              <a:gd name="T73" fmla="*/ 140 h 838"/>
              <a:gd name="T74" fmla="*/ 489 w 559"/>
              <a:gd name="T75" fmla="*/ 768 h 838"/>
              <a:gd name="T76" fmla="*/ 317 w 559"/>
              <a:gd name="T77" fmla="*/ 768 h 838"/>
              <a:gd name="T78" fmla="*/ 70 w 559"/>
              <a:gd name="T79" fmla="*/ 522 h 838"/>
              <a:gd name="T80" fmla="*/ 70 w 559"/>
              <a:gd name="T81" fmla="*/ 279 h 838"/>
              <a:gd name="T82" fmla="*/ 279 w 559"/>
              <a:gd name="T83" fmla="*/ 70 h 838"/>
              <a:gd name="T84" fmla="*/ 489 w 559"/>
              <a:gd name="T85" fmla="*/ 279 h 838"/>
              <a:gd name="T86" fmla="*/ 489 w 559"/>
              <a:gd name="T87" fmla="*/ 768 h 838"/>
              <a:gd name="T88" fmla="*/ 279 w 559"/>
              <a:gd name="T89" fmla="*/ 0 h 838"/>
              <a:gd name="T90" fmla="*/ 0 w 559"/>
              <a:gd name="T91" fmla="*/ 279 h 838"/>
              <a:gd name="T92" fmla="*/ 0 w 559"/>
              <a:gd name="T93" fmla="*/ 522 h 838"/>
              <a:gd name="T94" fmla="*/ 317 w 559"/>
              <a:gd name="T95" fmla="*/ 838 h 838"/>
              <a:gd name="T96" fmla="*/ 559 w 559"/>
              <a:gd name="T97" fmla="*/ 838 h 838"/>
              <a:gd name="T98" fmla="*/ 559 w 559"/>
              <a:gd name="T99" fmla="*/ 279 h 838"/>
              <a:gd name="T100" fmla="*/ 279 w 559"/>
              <a:gd name="T101" fmla="*/ 0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59" h="838">
                <a:moveTo>
                  <a:pt x="315" y="314"/>
                </a:moveTo>
                <a:lnTo>
                  <a:pt x="384" y="314"/>
                </a:lnTo>
                <a:lnTo>
                  <a:pt x="384" y="244"/>
                </a:lnTo>
                <a:lnTo>
                  <a:pt x="315" y="244"/>
                </a:lnTo>
                <a:lnTo>
                  <a:pt x="315" y="314"/>
                </a:lnTo>
                <a:close/>
                <a:moveTo>
                  <a:pt x="175" y="314"/>
                </a:moveTo>
                <a:lnTo>
                  <a:pt x="245" y="314"/>
                </a:lnTo>
                <a:lnTo>
                  <a:pt x="245" y="244"/>
                </a:lnTo>
                <a:lnTo>
                  <a:pt x="175" y="244"/>
                </a:lnTo>
                <a:lnTo>
                  <a:pt x="175" y="314"/>
                </a:lnTo>
                <a:close/>
                <a:moveTo>
                  <a:pt x="175" y="524"/>
                </a:moveTo>
                <a:lnTo>
                  <a:pt x="105" y="524"/>
                </a:lnTo>
                <a:cubicBezTo>
                  <a:pt x="105" y="628"/>
                  <a:pt x="210" y="733"/>
                  <a:pt x="314" y="733"/>
                </a:cubicBezTo>
                <a:lnTo>
                  <a:pt x="314" y="663"/>
                </a:lnTo>
                <a:cubicBezTo>
                  <a:pt x="245" y="663"/>
                  <a:pt x="175" y="594"/>
                  <a:pt x="175" y="524"/>
                </a:cubicBezTo>
                <a:close/>
                <a:moveTo>
                  <a:pt x="349" y="349"/>
                </a:moveTo>
                <a:lnTo>
                  <a:pt x="210" y="349"/>
                </a:lnTo>
                <a:cubicBezTo>
                  <a:pt x="171" y="349"/>
                  <a:pt x="140" y="318"/>
                  <a:pt x="140" y="279"/>
                </a:cubicBezTo>
                <a:cubicBezTo>
                  <a:pt x="140" y="241"/>
                  <a:pt x="171" y="209"/>
                  <a:pt x="210" y="209"/>
                </a:cubicBezTo>
                <a:cubicBezTo>
                  <a:pt x="227" y="209"/>
                  <a:pt x="243" y="216"/>
                  <a:pt x="256" y="228"/>
                </a:cubicBezTo>
                <a:lnTo>
                  <a:pt x="280" y="249"/>
                </a:lnTo>
                <a:lnTo>
                  <a:pt x="303" y="228"/>
                </a:lnTo>
                <a:cubicBezTo>
                  <a:pt x="316" y="216"/>
                  <a:pt x="332" y="209"/>
                  <a:pt x="349" y="209"/>
                </a:cubicBezTo>
                <a:cubicBezTo>
                  <a:pt x="388" y="209"/>
                  <a:pt x="419" y="241"/>
                  <a:pt x="419" y="279"/>
                </a:cubicBezTo>
                <a:cubicBezTo>
                  <a:pt x="419" y="318"/>
                  <a:pt x="388" y="349"/>
                  <a:pt x="349" y="349"/>
                </a:cubicBezTo>
                <a:close/>
                <a:moveTo>
                  <a:pt x="349" y="140"/>
                </a:moveTo>
                <a:cubicBezTo>
                  <a:pt x="325" y="140"/>
                  <a:pt x="301" y="146"/>
                  <a:pt x="280" y="159"/>
                </a:cubicBezTo>
                <a:cubicBezTo>
                  <a:pt x="258" y="146"/>
                  <a:pt x="234" y="140"/>
                  <a:pt x="210" y="140"/>
                </a:cubicBezTo>
                <a:cubicBezTo>
                  <a:pt x="133" y="140"/>
                  <a:pt x="70" y="202"/>
                  <a:pt x="70" y="279"/>
                </a:cubicBezTo>
                <a:cubicBezTo>
                  <a:pt x="70" y="356"/>
                  <a:pt x="133" y="419"/>
                  <a:pt x="210" y="419"/>
                </a:cubicBezTo>
                <a:lnTo>
                  <a:pt x="245" y="419"/>
                </a:lnTo>
                <a:lnTo>
                  <a:pt x="245" y="454"/>
                </a:lnTo>
                <a:lnTo>
                  <a:pt x="314" y="454"/>
                </a:lnTo>
                <a:lnTo>
                  <a:pt x="314" y="419"/>
                </a:lnTo>
                <a:lnTo>
                  <a:pt x="349" y="419"/>
                </a:lnTo>
                <a:cubicBezTo>
                  <a:pt x="426" y="419"/>
                  <a:pt x="489" y="356"/>
                  <a:pt x="489" y="279"/>
                </a:cubicBezTo>
                <a:cubicBezTo>
                  <a:pt x="489" y="202"/>
                  <a:pt x="426" y="140"/>
                  <a:pt x="349" y="140"/>
                </a:cubicBezTo>
                <a:close/>
                <a:moveTo>
                  <a:pt x="489" y="768"/>
                </a:moveTo>
                <a:lnTo>
                  <a:pt x="317" y="768"/>
                </a:lnTo>
                <a:cubicBezTo>
                  <a:pt x="181" y="768"/>
                  <a:pt x="70" y="658"/>
                  <a:pt x="70" y="522"/>
                </a:cubicBezTo>
                <a:lnTo>
                  <a:pt x="70" y="279"/>
                </a:lnTo>
                <a:cubicBezTo>
                  <a:pt x="70" y="164"/>
                  <a:pt x="164" y="70"/>
                  <a:pt x="279" y="70"/>
                </a:cubicBezTo>
                <a:cubicBezTo>
                  <a:pt x="395" y="70"/>
                  <a:pt x="489" y="164"/>
                  <a:pt x="489" y="279"/>
                </a:cubicBezTo>
                <a:lnTo>
                  <a:pt x="489" y="768"/>
                </a:lnTo>
                <a:close/>
                <a:moveTo>
                  <a:pt x="279" y="0"/>
                </a:moveTo>
                <a:cubicBezTo>
                  <a:pt x="125" y="0"/>
                  <a:pt x="0" y="125"/>
                  <a:pt x="0" y="279"/>
                </a:cubicBezTo>
                <a:lnTo>
                  <a:pt x="0" y="522"/>
                </a:lnTo>
                <a:cubicBezTo>
                  <a:pt x="0" y="696"/>
                  <a:pt x="142" y="838"/>
                  <a:pt x="317" y="838"/>
                </a:cubicBezTo>
                <a:lnTo>
                  <a:pt x="559" y="838"/>
                </a:lnTo>
                <a:lnTo>
                  <a:pt x="559" y="279"/>
                </a:lnTo>
                <a:cubicBezTo>
                  <a:pt x="559" y="125"/>
                  <a:pt x="433" y="0"/>
                  <a:pt x="27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1" name="Freeform 39"/>
          <p:cNvSpPr>
            <a:spLocks noEditPoints="1"/>
          </p:cNvSpPr>
          <p:nvPr/>
        </p:nvSpPr>
        <p:spPr bwMode="auto">
          <a:xfrm>
            <a:off x="6540438" y="3077747"/>
            <a:ext cx="588580" cy="492248"/>
          </a:xfrm>
          <a:custGeom>
            <a:avLst/>
            <a:gdLst>
              <a:gd name="T0" fmla="*/ 143 w 859"/>
              <a:gd name="T1" fmla="*/ 0 h 716"/>
              <a:gd name="T2" fmla="*/ 716 w 859"/>
              <a:gd name="T3" fmla="*/ 0 h 716"/>
              <a:gd name="T4" fmla="*/ 859 w 859"/>
              <a:gd name="T5" fmla="*/ 143 h 716"/>
              <a:gd name="T6" fmla="*/ 716 w 859"/>
              <a:gd name="T7" fmla="*/ 287 h 716"/>
              <a:gd name="T8" fmla="*/ 573 w 859"/>
              <a:gd name="T9" fmla="*/ 143 h 716"/>
              <a:gd name="T10" fmla="*/ 644 w 859"/>
              <a:gd name="T11" fmla="*/ 143 h 716"/>
              <a:gd name="T12" fmla="*/ 716 w 859"/>
              <a:gd name="T13" fmla="*/ 215 h 716"/>
              <a:gd name="T14" fmla="*/ 788 w 859"/>
              <a:gd name="T15" fmla="*/ 143 h 716"/>
              <a:gd name="T16" fmla="*/ 716 w 859"/>
              <a:gd name="T17" fmla="*/ 72 h 716"/>
              <a:gd name="T18" fmla="*/ 143 w 859"/>
              <a:gd name="T19" fmla="*/ 72 h 716"/>
              <a:gd name="T20" fmla="*/ 71 w 859"/>
              <a:gd name="T21" fmla="*/ 143 h 716"/>
              <a:gd name="T22" fmla="*/ 143 w 859"/>
              <a:gd name="T23" fmla="*/ 215 h 716"/>
              <a:gd name="T24" fmla="*/ 215 w 859"/>
              <a:gd name="T25" fmla="*/ 143 h 716"/>
              <a:gd name="T26" fmla="*/ 286 w 859"/>
              <a:gd name="T27" fmla="*/ 143 h 716"/>
              <a:gd name="T28" fmla="*/ 143 w 859"/>
              <a:gd name="T29" fmla="*/ 287 h 716"/>
              <a:gd name="T30" fmla="*/ 0 w 859"/>
              <a:gd name="T31" fmla="*/ 143 h 716"/>
              <a:gd name="T32" fmla="*/ 143 w 859"/>
              <a:gd name="T33" fmla="*/ 0 h 716"/>
              <a:gd name="T34" fmla="*/ 465 w 859"/>
              <a:gd name="T35" fmla="*/ 143 h 716"/>
              <a:gd name="T36" fmla="*/ 465 w 859"/>
              <a:gd name="T37" fmla="*/ 573 h 716"/>
              <a:gd name="T38" fmla="*/ 394 w 859"/>
              <a:gd name="T39" fmla="*/ 573 h 716"/>
              <a:gd name="T40" fmla="*/ 394 w 859"/>
              <a:gd name="T41" fmla="*/ 143 h 716"/>
              <a:gd name="T42" fmla="*/ 465 w 859"/>
              <a:gd name="T43" fmla="*/ 143 h 716"/>
              <a:gd name="T44" fmla="*/ 322 w 859"/>
              <a:gd name="T45" fmla="*/ 262 h 716"/>
              <a:gd name="T46" fmla="*/ 322 w 859"/>
              <a:gd name="T47" fmla="*/ 573 h 716"/>
              <a:gd name="T48" fmla="*/ 251 w 859"/>
              <a:gd name="T49" fmla="*/ 573 h 716"/>
              <a:gd name="T50" fmla="*/ 251 w 859"/>
              <a:gd name="T51" fmla="*/ 329 h 716"/>
              <a:gd name="T52" fmla="*/ 322 w 859"/>
              <a:gd name="T53" fmla="*/ 262 h 716"/>
              <a:gd name="T54" fmla="*/ 609 w 859"/>
              <a:gd name="T55" fmla="*/ 329 h 716"/>
              <a:gd name="T56" fmla="*/ 609 w 859"/>
              <a:gd name="T57" fmla="*/ 573 h 716"/>
              <a:gd name="T58" fmla="*/ 537 w 859"/>
              <a:gd name="T59" fmla="*/ 573 h 716"/>
              <a:gd name="T60" fmla="*/ 537 w 859"/>
              <a:gd name="T61" fmla="*/ 262 h 716"/>
              <a:gd name="T62" fmla="*/ 609 w 859"/>
              <a:gd name="T63" fmla="*/ 329 h 716"/>
              <a:gd name="T64" fmla="*/ 716 w 859"/>
              <a:gd name="T65" fmla="*/ 716 h 716"/>
              <a:gd name="T66" fmla="*/ 143 w 859"/>
              <a:gd name="T67" fmla="*/ 716 h 716"/>
              <a:gd name="T68" fmla="*/ 143 w 859"/>
              <a:gd name="T69" fmla="*/ 645 h 716"/>
              <a:gd name="T70" fmla="*/ 716 w 859"/>
              <a:gd name="T71" fmla="*/ 645 h 716"/>
              <a:gd name="T72" fmla="*/ 716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143" y="0"/>
                </a:moveTo>
                <a:lnTo>
                  <a:pt x="716" y="0"/>
                </a:lnTo>
                <a:cubicBezTo>
                  <a:pt x="795" y="0"/>
                  <a:pt x="859" y="64"/>
                  <a:pt x="859" y="143"/>
                </a:cubicBezTo>
                <a:cubicBezTo>
                  <a:pt x="859" y="222"/>
                  <a:pt x="795" y="287"/>
                  <a:pt x="716" y="287"/>
                </a:cubicBezTo>
                <a:cubicBezTo>
                  <a:pt x="637" y="287"/>
                  <a:pt x="573" y="215"/>
                  <a:pt x="573" y="143"/>
                </a:cubicBezTo>
                <a:lnTo>
                  <a:pt x="644" y="143"/>
                </a:lnTo>
                <a:cubicBezTo>
                  <a:pt x="644" y="179"/>
                  <a:pt x="677" y="215"/>
                  <a:pt x="716" y="215"/>
                </a:cubicBezTo>
                <a:cubicBezTo>
                  <a:pt x="755" y="215"/>
                  <a:pt x="788" y="183"/>
                  <a:pt x="788" y="143"/>
                </a:cubicBezTo>
                <a:cubicBezTo>
                  <a:pt x="788" y="104"/>
                  <a:pt x="755" y="72"/>
                  <a:pt x="716" y="72"/>
                </a:cubicBezTo>
                <a:lnTo>
                  <a:pt x="143" y="72"/>
                </a:lnTo>
                <a:cubicBezTo>
                  <a:pt x="104" y="72"/>
                  <a:pt x="71" y="104"/>
                  <a:pt x="71" y="143"/>
                </a:cubicBezTo>
                <a:cubicBezTo>
                  <a:pt x="71" y="183"/>
                  <a:pt x="104" y="215"/>
                  <a:pt x="143" y="215"/>
                </a:cubicBezTo>
                <a:cubicBezTo>
                  <a:pt x="183" y="215"/>
                  <a:pt x="215" y="179"/>
                  <a:pt x="215" y="143"/>
                </a:cubicBezTo>
                <a:lnTo>
                  <a:pt x="286" y="143"/>
                </a:lnTo>
                <a:cubicBezTo>
                  <a:pt x="286" y="215"/>
                  <a:pt x="222" y="287"/>
                  <a:pt x="143" y="287"/>
                </a:cubicBezTo>
                <a:cubicBezTo>
                  <a:pt x="64" y="287"/>
                  <a:pt x="0" y="222"/>
                  <a:pt x="0" y="143"/>
                </a:cubicBezTo>
                <a:cubicBezTo>
                  <a:pt x="0" y="64"/>
                  <a:pt x="64" y="0"/>
                  <a:pt x="143" y="0"/>
                </a:cubicBezTo>
                <a:close/>
                <a:moveTo>
                  <a:pt x="465" y="143"/>
                </a:moveTo>
                <a:lnTo>
                  <a:pt x="465" y="573"/>
                </a:lnTo>
                <a:lnTo>
                  <a:pt x="394" y="573"/>
                </a:lnTo>
                <a:lnTo>
                  <a:pt x="394" y="143"/>
                </a:lnTo>
                <a:lnTo>
                  <a:pt x="465" y="143"/>
                </a:lnTo>
                <a:close/>
                <a:moveTo>
                  <a:pt x="322" y="262"/>
                </a:moveTo>
                <a:lnTo>
                  <a:pt x="322" y="573"/>
                </a:lnTo>
                <a:lnTo>
                  <a:pt x="251" y="573"/>
                </a:lnTo>
                <a:lnTo>
                  <a:pt x="251" y="329"/>
                </a:lnTo>
                <a:cubicBezTo>
                  <a:pt x="286" y="313"/>
                  <a:pt x="286" y="290"/>
                  <a:pt x="322" y="262"/>
                </a:cubicBezTo>
                <a:close/>
                <a:moveTo>
                  <a:pt x="609" y="329"/>
                </a:moveTo>
                <a:lnTo>
                  <a:pt x="609" y="573"/>
                </a:lnTo>
                <a:lnTo>
                  <a:pt x="537" y="573"/>
                </a:lnTo>
                <a:lnTo>
                  <a:pt x="537" y="262"/>
                </a:lnTo>
                <a:cubicBezTo>
                  <a:pt x="573" y="290"/>
                  <a:pt x="573" y="313"/>
                  <a:pt x="609" y="329"/>
                </a:cubicBezTo>
                <a:close/>
                <a:moveTo>
                  <a:pt x="716" y="716"/>
                </a:moveTo>
                <a:lnTo>
                  <a:pt x="143" y="716"/>
                </a:lnTo>
                <a:lnTo>
                  <a:pt x="143" y="645"/>
                </a:lnTo>
                <a:lnTo>
                  <a:pt x="716" y="645"/>
                </a:lnTo>
                <a:lnTo>
                  <a:pt x="716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2" name="Freeform 40"/>
          <p:cNvSpPr>
            <a:spLocks noEditPoints="1"/>
          </p:cNvSpPr>
          <p:nvPr/>
        </p:nvSpPr>
        <p:spPr bwMode="auto">
          <a:xfrm>
            <a:off x="3585527" y="1831707"/>
            <a:ext cx="588580" cy="492248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97" name="Группа 96"/>
          <p:cNvGrpSpPr/>
          <p:nvPr/>
        </p:nvGrpSpPr>
        <p:grpSpPr>
          <a:xfrm>
            <a:off x="636625" y="3005710"/>
            <a:ext cx="546537" cy="591303"/>
            <a:chOff x="477468" y="2705515"/>
            <a:chExt cx="409903" cy="443477"/>
          </a:xfrm>
        </p:grpSpPr>
        <p:sp>
          <p:nvSpPr>
            <p:cNvPr id="64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5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66" name="Freeform 44"/>
          <p:cNvSpPr>
            <a:spLocks noEditPoints="1"/>
          </p:cNvSpPr>
          <p:nvPr/>
        </p:nvSpPr>
        <p:spPr bwMode="auto">
          <a:xfrm>
            <a:off x="10966795" y="509538"/>
            <a:ext cx="573565" cy="621313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5"/>
          <p:cNvSpPr>
            <a:spLocks noEditPoints="1"/>
          </p:cNvSpPr>
          <p:nvPr/>
        </p:nvSpPr>
        <p:spPr bwMode="auto">
          <a:xfrm>
            <a:off x="630619" y="1794187"/>
            <a:ext cx="588580" cy="567288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1" name="Freeform 49"/>
          <p:cNvSpPr>
            <a:spLocks noEditPoints="1"/>
          </p:cNvSpPr>
          <p:nvPr/>
        </p:nvSpPr>
        <p:spPr bwMode="auto">
          <a:xfrm>
            <a:off x="3645588" y="524545"/>
            <a:ext cx="471465" cy="591300"/>
          </a:xfrm>
          <a:custGeom>
            <a:avLst/>
            <a:gdLst>
              <a:gd name="T0" fmla="*/ 358 w 687"/>
              <a:gd name="T1" fmla="*/ 718 h 859"/>
              <a:gd name="T2" fmla="*/ 170 w 687"/>
              <a:gd name="T3" fmla="*/ 456 h 859"/>
              <a:gd name="T4" fmla="*/ 170 w 687"/>
              <a:gd name="T5" fmla="*/ 456 h 859"/>
              <a:gd name="T6" fmla="*/ 154 w 687"/>
              <a:gd name="T7" fmla="*/ 439 h 859"/>
              <a:gd name="T8" fmla="*/ 154 w 687"/>
              <a:gd name="T9" fmla="*/ 439 h 859"/>
              <a:gd name="T10" fmla="*/ 72 w 687"/>
              <a:gd name="T11" fmla="*/ 322 h 859"/>
              <a:gd name="T12" fmla="*/ 144 w 687"/>
              <a:gd name="T13" fmla="*/ 250 h 859"/>
              <a:gd name="T14" fmla="*/ 204 w 687"/>
              <a:gd name="T15" fmla="*/ 361 h 859"/>
              <a:gd name="T16" fmla="*/ 194 w 687"/>
              <a:gd name="T17" fmla="*/ 376 h 859"/>
              <a:gd name="T18" fmla="*/ 235 w 687"/>
              <a:gd name="T19" fmla="*/ 421 h 859"/>
              <a:gd name="T20" fmla="*/ 428 w 687"/>
              <a:gd name="T21" fmla="*/ 313 h 859"/>
              <a:gd name="T22" fmla="*/ 358 w 687"/>
              <a:gd name="T23" fmla="*/ 718 h 859"/>
              <a:gd name="T24" fmla="*/ 466 w 687"/>
              <a:gd name="T25" fmla="*/ 71 h 859"/>
              <a:gd name="T26" fmla="*/ 530 w 687"/>
              <a:gd name="T27" fmla="*/ 175 h 859"/>
              <a:gd name="T28" fmla="*/ 286 w 687"/>
              <a:gd name="T29" fmla="*/ 310 h 859"/>
              <a:gd name="T30" fmla="*/ 217 w 687"/>
              <a:gd name="T31" fmla="*/ 199 h 859"/>
              <a:gd name="T32" fmla="*/ 466 w 687"/>
              <a:gd name="T33" fmla="*/ 71 h 859"/>
              <a:gd name="T34" fmla="*/ 493 w 687"/>
              <a:gd name="T35" fmla="*/ 277 h 859"/>
              <a:gd name="T36" fmla="*/ 581 w 687"/>
              <a:gd name="T37" fmla="*/ 228 h 859"/>
              <a:gd name="T38" fmla="*/ 466 w 687"/>
              <a:gd name="T39" fmla="*/ 0 h 859"/>
              <a:gd name="T40" fmla="*/ 396 w 687"/>
              <a:gd name="T41" fmla="*/ 17 h 859"/>
              <a:gd name="T42" fmla="*/ 74 w 687"/>
              <a:gd name="T43" fmla="*/ 197 h 859"/>
              <a:gd name="T44" fmla="*/ 74 w 687"/>
              <a:gd name="T45" fmla="*/ 197 h 859"/>
              <a:gd name="T46" fmla="*/ 0 w 687"/>
              <a:gd name="T47" fmla="*/ 322 h 859"/>
              <a:gd name="T48" fmla="*/ 38 w 687"/>
              <a:gd name="T49" fmla="*/ 419 h 859"/>
              <a:gd name="T50" fmla="*/ 85 w 687"/>
              <a:gd name="T51" fmla="*/ 469 h 859"/>
              <a:gd name="T52" fmla="*/ 254 w 687"/>
              <a:gd name="T53" fmla="*/ 652 h 859"/>
              <a:gd name="T54" fmla="*/ 287 w 687"/>
              <a:gd name="T55" fmla="*/ 716 h 859"/>
              <a:gd name="T56" fmla="*/ 250 w 687"/>
              <a:gd name="T57" fmla="*/ 778 h 859"/>
              <a:gd name="T58" fmla="*/ 250 w 687"/>
              <a:gd name="T59" fmla="*/ 778 h 859"/>
              <a:gd name="T60" fmla="*/ 167 w 687"/>
              <a:gd name="T61" fmla="*/ 664 h 859"/>
              <a:gd name="T62" fmla="*/ 118 w 687"/>
              <a:gd name="T63" fmla="*/ 611 h 859"/>
              <a:gd name="T64" fmla="*/ 215 w 687"/>
              <a:gd name="T65" fmla="*/ 859 h 859"/>
              <a:gd name="T66" fmla="*/ 285 w 687"/>
              <a:gd name="T67" fmla="*/ 841 h 859"/>
              <a:gd name="T68" fmla="*/ 285 w 687"/>
              <a:gd name="T69" fmla="*/ 841 h 859"/>
              <a:gd name="T70" fmla="*/ 607 w 687"/>
              <a:gd name="T71" fmla="*/ 662 h 859"/>
              <a:gd name="T72" fmla="*/ 681 w 687"/>
              <a:gd name="T73" fmla="*/ 537 h 859"/>
              <a:gd name="T74" fmla="*/ 493 w 687"/>
              <a:gd name="T75" fmla="*/ 277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87" h="859">
                <a:moveTo>
                  <a:pt x="358" y="718"/>
                </a:moveTo>
                <a:cubicBezTo>
                  <a:pt x="359" y="645"/>
                  <a:pt x="329" y="628"/>
                  <a:pt x="170" y="456"/>
                </a:cubicBezTo>
                <a:lnTo>
                  <a:pt x="170" y="456"/>
                </a:lnTo>
                <a:lnTo>
                  <a:pt x="154" y="439"/>
                </a:lnTo>
                <a:lnTo>
                  <a:pt x="154" y="439"/>
                </a:lnTo>
                <a:cubicBezTo>
                  <a:pt x="89" y="368"/>
                  <a:pt x="72" y="358"/>
                  <a:pt x="72" y="322"/>
                </a:cubicBezTo>
                <a:cubicBezTo>
                  <a:pt x="72" y="281"/>
                  <a:pt x="105" y="250"/>
                  <a:pt x="144" y="250"/>
                </a:cubicBezTo>
                <a:cubicBezTo>
                  <a:pt x="200" y="250"/>
                  <a:pt x="235" y="312"/>
                  <a:pt x="204" y="361"/>
                </a:cubicBezTo>
                <a:lnTo>
                  <a:pt x="194" y="376"/>
                </a:lnTo>
                <a:lnTo>
                  <a:pt x="235" y="421"/>
                </a:lnTo>
                <a:lnTo>
                  <a:pt x="428" y="313"/>
                </a:lnTo>
                <a:cubicBezTo>
                  <a:pt x="681" y="586"/>
                  <a:pt x="687" y="535"/>
                  <a:pt x="358" y="718"/>
                </a:cubicBezTo>
                <a:close/>
                <a:moveTo>
                  <a:pt x="466" y="71"/>
                </a:moveTo>
                <a:cubicBezTo>
                  <a:pt x="518" y="71"/>
                  <a:pt x="554" y="126"/>
                  <a:pt x="530" y="175"/>
                </a:cubicBezTo>
                <a:lnTo>
                  <a:pt x="286" y="310"/>
                </a:lnTo>
                <a:cubicBezTo>
                  <a:pt x="282" y="263"/>
                  <a:pt x="256" y="222"/>
                  <a:pt x="217" y="199"/>
                </a:cubicBezTo>
                <a:cubicBezTo>
                  <a:pt x="436" y="78"/>
                  <a:pt x="437" y="71"/>
                  <a:pt x="466" y="71"/>
                </a:cubicBezTo>
                <a:close/>
                <a:moveTo>
                  <a:pt x="493" y="277"/>
                </a:moveTo>
                <a:lnTo>
                  <a:pt x="581" y="228"/>
                </a:lnTo>
                <a:cubicBezTo>
                  <a:pt x="655" y="113"/>
                  <a:pt x="568" y="0"/>
                  <a:pt x="466" y="0"/>
                </a:cubicBezTo>
                <a:cubicBezTo>
                  <a:pt x="443" y="0"/>
                  <a:pt x="419" y="5"/>
                  <a:pt x="396" y="17"/>
                </a:cubicBezTo>
                <a:lnTo>
                  <a:pt x="74" y="197"/>
                </a:lnTo>
                <a:lnTo>
                  <a:pt x="74" y="197"/>
                </a:lnTo>
                <a:cubicBezTo>
                  <a:pt x="26" y="223"/>
                  <a:pt x="0" y="272"/>
                  <a:pt x="0" y="322"/>
                </a:cubicBezTo>
                <a:cubicBezTo>
                  <a:pt x="0" y="356"/>
                  <a:pt x="13" y="391"/>
                  <a:pt x="38" y="419"/>
                </a:cubicBezTo>
                <a:lnTo>
                  <a:pt x="85" y="469"/>
                </a:lnTo>
                <a:lnTo>
                  <a:pt x="254" y="652"/>
                </a:lnTo>
                <a:cubicBezTo>
                  <a:pt x="273" y="673"/>
                  <a:pt x="287" y="685"/>
                  <a:pt x="287" y="716"/>
                </a:cubicBezTo>
                <a:cubicBezTo>
                  <a:pt x="287" y="743"/>
                  <a:pt x="272" y="766"/>
                  <a:pt x="250" y="778"/>
                </a:cubicBezTo>
                <a:lnTo>
                  <a:pt x="250" y="778"/>
                </a:lnTo>
                <a:cubicBezTo>
                  <a:pt x="177" y="819"/>
                  <a:pt x="105" y="721"/>
                  <a:pt x="167" y="664"/>
                </a:cubicBezTo>
                <a:lnTo>
                  <a:pt x="118" y="611"/>
                </a:lnTo>
                <a:cubicBezTo>
                  <a:pt x="18" y="704"/>
                  <a:pt x="96" y="859"/>
                  <a:pt x="215" y="859"/>
                </a:cubicBezTo>
                <a:cubicBezTo>
                  <a:pt x="237" y="859"/>
                  <a:pt x="261" y="853"/>
                  <a:pt x="285" y="841"/>
                </a:cubicBezTo>
                <a:lnTo>
                  <a:pt x="285" y="841"/>
                </a:lnTo>
                <a:lnTo>
                  <a:pt x="607" y="662"/>
                </a:lnTo>
                <a:cubicBezTo>
                  <a:pt x="652" y="637"/>
                  <a:pt x="681" y="589"/>
                  <a:pt x="681" y="537"/>
                </a:cubicBezTo>
                <a:cubicBezTo>
                  <a:pt x="681" y="464"/>
                  <a:pt x="647" y="444"/>
                  <a:pt x="493" y="2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2" name="Freeform 50"/>
          <p:cNvSpPr>
            <a:spLocks noEditPoints="1"/>
          </p:cNvSpPr>
          <p:nvPr/>
        </p:nvSpPr>
        <p:spPr bwMode="auto">
          <a:xfrm>
            <a:off x="9543392" y="3005710"/>
            <a:ext cx="492485" cy="516260"/>
          </a:xfrm>
          <a:custGeom>
            <a:avLst/>
            <a:gdLst>
              <a:gd name="T0" fmla="*/ 485 w 716"/>
              <a:gd name="T1" fmla="*/ 614 h 752"/>
              <a:gd name="T2" fmla="*/ 465 w 716"/>
              <a:gd name="T3" fmla="*/ 624 h 752"/>
              <a:gd name="T4" fmla="*/ 465 w 716"/>
              <a:gd name="T5" fmla="*/ 680 h 752"/>
              <a:gd name="T6" fmla="*/ 394 w 716"/>
              <a:gd name="T7" fmla="*/ 680 h 752"/>
              <a:gd name="T8" fmla="*/ 394 w 716"/>
              <a:gd name="T9" fmla="*/ 483 h 752"/>
              <a:gd name="T10" fmla="*/ 523 w 716"/>
              <a:gd name="T11" fmla="*/ 387 h 752"/>
              <a:gd name="T12" fmla="*/ 480 w 716"/>
              <a:gd name="T13" fmla="*/ 329 h 752"/>
              <a:gd name="T14" fmla="*/ 358 w 716"/>
              <a:gd name="T15" fmla="*/ 421 h 752"/>
              <a:gd name="T16" fmla="*/ 236 w 716"/>
              <a:gd name="T17" fmla="*/ 329 h 752"/>
              <a:gd name="T18" fmla="*/ 193 w 716"/>
              <a:gd name="T19" fmla="*/ 387 h 752"/>
              <a:gd name="T20" fmla="*/ 322 w 716"/>
              <a:gd name="T21" fmla="*/ 483 h 752"/>
              <a:gd name="T22" fmla="*/ 322 w 716"/>
              <a:gd name="T23" fmla="*/ 680 h 752"/>
              <a:gd name="T24" fmla="*/ 250 w 716"/>
              <a:gd name="T25" fmla="*/ 680 h 752"/>
              <a:gd name="T26" fmla="*/ 250 w 716"/>
              <a:gd name="T27" fmla="*/ 624 h 752"/>
              <a:gd name="T28" fmla="*/ 231 w 716"/>
              <a:gd name="T29" fmla="*/ 614 h 752"/>
              <a:gd name="T30" fmla="*/ 71 w 716"/>
              <a:gd name="T31" fmla="*/ 358 h 752"/>
              <a:gd name="T32" fmla="*/ 358 w 716"/>
              <a:gd name="T33" fmla="*/ 71 h 752"/>
              <a:gd name="T34" fmla="*/ 644 w 716"/>
              <a:gd name="T35" fmla="*/ 358 h 752"/>
              <a:gd name="T36" fmla="*/ 485 w 716"/>
              <a:gd name="T37" fmla="*/ 614 h 752"/>
              <a:gd name="T38" fmla="*/ 358 w 716"/>
              <a:gd name="T39" fmla="*/ 0 h 752"/>
              <a:gd name="T40" fmla="*/ 0 w 716"/>
              <a:gd name="T41" fmla="*/ 358 h 752"/>
              <a:gd name="T42" fmla="*/ 179 w 716"/>
              <a:gd name="T43" fmla="*/ 668 h 752"/>
              <a:gd name="T44" fmla="*/ 179 w 716"/>
              <a:gd name="T45" fmla="*/ 752 h 752"/>
              <a:gd name="T46" fmla="*/ 537 w 716"/>
              <a:gd name="T47" fmla="*/ 752 h 752"/>
              <a:gd name="T48" fmla="*/ 537 w 716"/>
              <a:gd name="T49" fmla="*/ 668 h 752"/>
              <a:gd name="T50" fmla="*/ 716 w 716"/>
              <a:gd name="T51" fmla="*/ 358 h 752"/>
              <a:gd name="T52" fmla="*/ 358 w 716"/>
              <a:gd name="T53" fmla="*/ 0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16" h="752">
                <a:moveTo>
                  <a:pt x="485" y="614"/>
                </a:moveTo>
                <a:lnTo>
                  <a:pt x="465" y="624"/>
                </a:lnTo>
                <a:lnTo>
                  <a:pt x="465" y="680"/>
                </a:lnTo>
                <a:lnTo>
                  <a:pt x="394" y="680"/>
                </a:lnTo>
                <a:lnTo>
                  <a:pt x="394" y="483"/>
                </a:lnTo>
                <a:lnTo>
                  <a:pt x="523" y="387"/>
                </a:lnTo>
                <a:lnTo>
                  <a:pt x="480" y="329"/>
                </a:lnTo>
                <a:lnTo>
                  <a:pt x="358" y="421"/>
                </a:lnTo>
                <a:lnTo>
                  <a:pt x="236" y="329"/>
                </a:lnTo>
                <a:lnTo>
                  <a:pt x="193" y="387"/>
                </a:lnTo>
                <a:lnTo>
                  <a:pt x="322" y="483"/>
                </a:lnTo>
                <a:lnTo>
                  <a:pt x="322" y="680"/>
                </a:lnTo>
                <a:lnTo>
                  <a:pt x="250" y="680"/>
                </a:lnTo>
                <a:lnTo>
                  <a:pt x="250" y="624"/>
                </a:lnTo>
                <a:lnTo>
                  <a:pt x="231" y="614"/>
                </a:lnTo>
                <a:cubicBezTo>
                  <a:pt x="132" y="566"/>
                  <a:pt x="71" y="467"/>
                  <a:pt x="71" y="358"/>
                </a:cubicBezTo>
                <a:cubicBezTo>
                  <a:pt x="71" y="200"/>
                  <a:pt x="200" y="71"/>
                  <a:pt x="358" y="71"/>
                </a:cubicBezTo>
                <a:cubicBezTo>
                  <a:pt x="516" y="71"/>
                  <a:pt x="644" y="200"/>
                  <a:pt x="644" y="358"/>
                </a:cubicBezTo>
                <a:cubicBezTo>
                  <a:pt x="644" y="467"/>
                  <a:pt x="583" y="566"/>
                  <a:pt x="485" y="614"/>
                </a:cubicBezTo>
                <a:close/>
                <a:moveTo>
                  <a:pt x="358" y="0"/>
                </a:moveTo>
                <a:cubicBezTo>
                  <a:pt x="160" y="0"/>
                  <a:pt x="0" y="160"/>
                  <a:pt x="0" y="358"/>
                </a:cubicBezTo>
                <a:cubicBezTo>
                  <a:pt x="0" y="487"/>
                  <a:pt x="68" y="604"/>
                  <a:pt x="179" y="668"/>
                </a:cubicBezTo>
                <a:lnTo>
                  <a:pt x="179" y="752"/>
                </a:lnTo>
                <a:lnTo>
                  <a:pt x="537" y="752"/>
                </a:lnTo>
                <a:lnTo>
                  <a:pt x="537" y="668"/>
                </a:lnTo>
                <a:cubicBezTo>
                  <a:pt x="648" y="604"/>
                  <a:pt x="716" y="487"/>
                  <a:pt x="716" y="358"/>
                </a:cubicBezTo>
                <a:cubicBezTo>
                  <a:pt x="716" y="160"/>
                  <a:pt x="555" y="0"/>
                  <a:pt x="35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3" name="Rectangle 51"/>
          <p:cNvSpPr>
            <a:spLocks noChangeArrowheads="1"/>
          </p:cNvSpPr>
          <p:nvPr/>
        </p:nvSpPr>
        <p:spPr bwMode="auto">
          <a:xfrm>
            <a:off x="9666515" y="3569995"/>
            <a:ext cx="246243" cy="510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4" name="Freeform 52"/>
          <p:cNvSpPr>
            <a:spLocks noEditPoints="1"/>
          </p:cNvSpPr>
          <p:nvPr/>
        </p:nvSpPr>
        <p:spPr bwMode="auto">
          <a:xfrm>
            <a:off x="6540438" y="1780680"/>
            <a:ext cx="576567" cy="59430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7" name="Freeform 55"/>
          <p:cNvSpPr>
            <a:spLocks noEditPoints="1"/>
          </p:cNvSpPr>
          <p:nvPr/>
        </p:nvSpPr>
        <p:spPr bwMode="auto">
          <a:xfrm>
            <a:off x="630619" y="562065"/>
            <a:ext cx="588580" cy="516260"/>
          </a:xfrm>
          <a:custGeom>
            <a:avLst/>
            <a:gdLst>
              <a:gd name="T0" fmla="*/ 608 w 859"/>
              <a:gd name="T1" fmla="*/ 0 h 752"/>
              <a:gd name="T2" fmla="*/ 250 w 859"/>
              <a:gd name="T3" fmla="*/ 0 h 752"/>
              <a:gd name="T4" fmla="*/ 250 w 859"/>
              <a:gd name="T5" fmla="*/ 72 h 752"/>
              <a:gd name="T6" fmla="*/ 608 w 859"/>
              <a:gd name="T7" fmla="*/ 72 h 752"/>
              <a:gd name="T8" fmla="*/ 608 w 859"/>
              <a:gd name="T9" fmla="*/ 0 h 752"/>
              <a:gd name="T10" fmla="*/ 608 w 859"/>
              <a:gd name="T11" fmla="*/ 394 h 752"/>
              <a:gd name="T12" fmla="*/ 608 w 859"/>
              <a:gd name="T13" fmla="*/ 322 h 752"/>
              <a:gd name="T14" fmla="*/ 537 w 859"/>
              <a:gd name="T15" fmla="*/ 322 h 752"/>
              <a:gd name="T16" fmla="*/ 537 w 859"/>
              <a:gd name="T17" fmla="*/ 394 h 752"/>
              <a:gd name="T18" fmla="*/ 322 w 859"/>
              <a:gd name="T19" fmla="*/ 394 h 752"/>
              <a:gd name="T20" fmla="*/ 322 w 859"/>
              <a:gd name="T21" fmla="*/ 322 h 752"/>
              <a:gd name="T22" fmla="*/ 250 w 859"/>
              <a:gd name="T23" fmla="*/ 322 h 752"/>
              <a:gd name="T24" fmla="*/ 250 w 859"/>
              <a:gd name="T25" fmla="*/ 394 h 752"/>
              <a:gd name="T26" fmla="*/ 71 w 859"/>
              <a:gd name="T27" fmla="*/ 394 h 752"/>
              <a:gd name="T28" fmla="*/ 71 w 859"/>
              <a:gd name="T29" fmla="*/ 215 h 752"/>
              <a:gd name="T30" fmla="*/ 787 w 859"/>
              <a:gd name="T31" fmla="*/ 215 h 752"/>
              <a:gd name="T32" fmla="*/ 787 w 859"/>
              <a:gd name="T33" fmla="*/ 394 h 752"/>
              <a:gd name="T34" fmla="*/ 608 w 859"/>
              <a:gd name="T35" fmla="*/ 394 h 752"/>
              <a:gd name="T36" fmla="*/ 0 w 859"/>
              <a:gd name="T37" fmla="*/ 143 h 752"/>
              <a:gd name="T38" fmla="*/ 0 w 859"/>
              <a:gd name="T39" fmla="*/ 376 h 752"/>
              <a:gd name="T40" fmla="*/ 71 w 859"/>
              <a:gd name="T41" fmla="*/ 466 h 752"/>
              <a:gd name="T42" fmla="*/ 250 w 859"/>
              <a:gd name="T43" fmla="*/ 466 h 752"/>
              <a:gd name="T44" fmla="*/ 250 w 859"/>
              <a:gd name="T45" fmla="*/ 537 h 752"/>
              <a:gd name="T46" fmla="*/ 322 w 859"/>
              <a:gd name="T47" fmla="*/ 537 h 752"/>
              <a:gd name="T48" fmla="*/ 322 w 859"/>
              <a:gd name="T49" fmla="*/ 466 h 752"/>
              <a:gd name="T50" fmla="*/ 537 w 859"/>
              <a:gd name="T51" fmla="*/ 466 h 752"/>
              <a:gd name="T52" fmla="*/ 537 w 859"/>
              <a:gd name="T53" fmla="*/ 537 h 752"/>
              <a:gd name="T54" fmla="*/ 608 w 859"/>
              <a:gd name="T55" fmla="*/ 537 h 752"/>
              <a:gd name="T56" fmla="*/ 608 w 859"/>
              <a:gd name="T57" fmla="*/ 466 h 752"/>
              <a:gd name="T58" fmla="*/ 788 w 859"/>
              <a:gd name="T59" fmla="*/ 466 h 752"/>
              <a:gd name="T60" fmla="*/ 859 w 859"/>
              <a:gd name="T61" fmla="*/ 376 h 752"/>
              <a:gd name="T62" fmla="*/ 859 w 859"/>
              <a:gd name="T63" fmla="*/ 143 h 752"/>
              <a:gd name="T64" fmla="*/ 0 w 859"/>
              <a:gd name="T65" fmla="*/ 143 h 752"/>
              <a:gd name="T66" fmla="*/ 716 w 859"/>
              <a:gd name="T67" fmla="*/ 681 h 752"/>
              <a:gd name="T68" fmla="*/ 143 w 859"/>
              <a:gd name="T69" fmla="*/ 681 h 752"/>
              <a:gd name="T70" fmla="*/ 143 w 859"/>
              <a:gd name="T71" fmla="*/ 502 h 752"/>
              <a:gd name="T72" fmla="*/ 71 w 859"/>
              <a:gd name="T73" fmla="*/ 502 h 752"/>
              <a:gd name="T74" fmla="*/ 71 w 859"/>
              <a:gd name="T75" fmla="*/ 668 h 752"/>
              <a:gd name="T76" fmla="*/ 143 w 859"/>
              <a:gd name="T77" fmla="*/ 752 h 752"/>
              <a:gd name="T78" fmla="*/ 716 w 859"/>
              <a:gd name="T79" fmla="*/ 752 h 752"/>
              <a:gd name="T80" fmla="*/ 787 w 859"/>
              <a:gd name="T81" fmla="*/ 668 h 752"/>
              <a:gd name="T82" fmla="*/ 787 w 859"/>
              <a:gd name="T83" fmla="*/ 502 h 752"/>
              <a:gd name="T84" fmla="*/ 716 w 859"/>
              <a:gd name="T85" fmla="*/ 502 h 752"/>
              <a:gd name="T86" fmla="*/ 716 w 859"/>
              <a:gd name="T87" fmla="*/ 68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59" h="752">
                <a:moveTo>
                  <a:pt x="608" y="0"/>
                </a:moveTo>
                <a:lnTo>
                  <a:pt x="250" y="0"/>
                </a:lnTo>
                <a:lnTo>
                  <a:pt x="250" y="72"/>
                </a:lnTo>
                <a:lnTo>
                  <a:pt x="608" y="72"/>
                </a:lnTo>
                <a:lnTo>
                  <a:pt x="608" y="0"/>
                </a:lnTo>
                <a:close/>
                <a:moveTo>
                  <a:pt x="608" y="394"/>
                </a:moveTo>
                <a:lnTo>
                  <a:pt x="608" y="322"/>
                </a:lnTo>
                <a:lnTo>
                  <a:pt x="537" y="322"/>
                </a:lnTo>
                <a:lnTo>
                  <a:pt x="537" y="394"/>
                </a:lnTo>
                <a:lnTo>
                  <a:pt x="322" y="394"/>
                </a:lnTo>
                <a:lnTo>
                  <a:pt x="322" y="322"/>
                </a:lnTo>
                <a:lnTo>
                  <a:pt x="250" y="322"/>
                </a:lnTo>
                <a:lnTo>
                  <a:pt x="250" y="394"/>
                </a:lnTo>
                <a:lnTo>
                  <a:pt x="71" y="394"/>
                </a:lnTo>
                <a:lnTo>
                  <a:pt x="71" y="215"/>
                </a:lnTo>
                <a:lnTo>
                  <a:pt x="787" y="215"/>
                </a:lnTo>
                <a:lnTo>
                  <a:pt x="787" y="394"/>
                </a:lnTo>
                <a:lnTo>
                  <a:pt x="608" y="394"/>
                </a:lnTo>
                <a:close/>
                <a:moveTo>
                  <a:pt x="0" y="143"/>
                </a:moveTo>
                <a:lnTo>
                  <a:pt x="0" y="376"/>
                </a:lnTo>
                <a:cubicBezTo>
                  <a:pt x="0" y="416"/>
                  <a:pt x="32" y="466"/>
                  <a:pt x="71" y="466"/>
                </a:cubicBezTo>
                <a:lnTo>
                  <a:pt x="250" y="466"/>
                </a:lnTo>
                <a:lnTo>
                  <a:pt x="250" y="537"/>
                </a:lnTo>
                <a:lnTo>
                  <a:pt x="322" y="537"/>
                </a:lnTo>
                <a:lnTo>
                  <a:pt x="322" y="466"/>
                </a:lnTo>
                <a:lnTo>
                  <a:pt x="537" y="466"/>
                </a:lnTo>
                <a:lnTo>
                  <a:pt x="537" y="537"/>
                </a:lnTo>
                <a:lnTo>
                  <a:pt x="608" y="537"/>
                </a:lnTo>
                <a:lnTo>
                  <a:pt x="608" y="466"/>
                </a:lnTo>
                <a:lnTo>
                  <a:pt x="788" y="466"/>
                </a:lnTo>
                <a:cubicBezTo>
                  <a:pt x="827" y="466"/>
                  <a:pt x="859" y="416"/>
                  <a:pt x="859" y="376"/>
                </a:cubicBezTo>
                <a:lnTo>
                  <a:pt x="859" y="143"/>
                </a:lnTo>
                <a:lnTo>
                  <a:pt x="0" y="143"/>
                </a:lnTo>
                <a:close/>
                <a:moveTo>
                  <a:pt x="716" y="681"/>
                </a:moveTo>
                <a:lnTo>
                  <a:pt x="143" y="681"/>
                </a:lnTo>
                <a:lnTo>
                  <a:pt x="143" y="502"/>
                </a:lnTo>
                <a:lnTo>
                  <a:pt x="71" y="502"/>
                </a:lnTo>
                <a:lnTo>
                  <a:pt x="71" y="668"/>
                </a:lnTo>
                <a:cubicBezTo>
                  <a:pt x="71" y="704"/>
                  <a:pt x="104" y="752"/>
                  <a:pt x="143" y="752"/>
                </a:cubicBezTo>
                <a:lnTo>
                  <a:pt x="716" y="752"/>
                </a:lnTo>
                <a:cubicBezTo>
                  <a:pt x="755" y="752"/>
                  <a:pt x="787" y="704"/>
                  <a:pt x="787" y="668"/>
                </a:cubicBezTo>
                <a:lnTo>
                  <a:pt x="787" y="502"/>
                </a:lnTo>
                <a:lnTo>
                  <a:pt x="716" y="502"/>
                </a:lnTo>
                <a:lnTo>
                  <a:pt x="716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95" name="Группа 94"/>
          <p:cNvGrpSpPr/>
          <p:nvPr/>
        </p:nvGrpSpPr>
        <p:grpSpPr>
          <a:xfrm>
            <a:off x="8041917" y="469017"/>
            <a:ext cx="2017985" cy="702356"/>
            <a:chOff x="6031437" y="443121"/>
            <a:chExt cx="1513489" cy="526767"/>
          </a:xfrm>
        </p:grpSpPr>
        <p:sp>
          <p:nvSpPr>
            <p:cNvPr id="78" name="Freeform 56"/>
            <p:cNvSpPr>
              <a:spLocks/>
            </p:cNvSpPr>
            <p:nvPr/>
          </p:nvSpPr>
          <p:spPr bwMode="auto">
            <a:xfrm>
              <a:off x="6038192" y="692998"/>
              <a:ext cx="576569" cy="31516"/>
            </a:xfrm>
            <a:custGeom>
              <a:avLst/>
              <a:gdLst>
                <a:gd name="T0" fmla="*/ 1111 w 1116"/>
                <a:gd name="T1" fmla="*/ 0 h 60"/>
                <a:gd name="T2" fmla="*/ 0 w 1116"/>
                <a:gd name="T3" fmla="*/ 0 h 60"/>
                <a:gd name="T4" fmla="*/ 0 w 1116"/>
                <a:gd name="T5" fmla="*/ 60 h 60"/>
                <a:gd name="T6" fmla="*/ 1116 w 1116"/>
                <a:gd name="T7" fmla="*/ 60 h 60"/>
                <a:gd name="T8" fmla="*/ 1111 w 111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6" h="60">
                  <a:moveTo>
                    <a:pt x="1111" y="0"/>
                  </a:moveTo>
                  <a:lnTo>
                    <a:pt x="0" y="0"/>
                  </a:lnTo>
                  <a:lnTo>
                    <a:pt x="0" y="60"/>
                  </a:lnTo>
                  <a:lnTo>
                    <a:pt x="1116" y="6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9" name="Freeform 57"/>
            <p:cNvSpPr>
              <a:spLocks/>
            </p:cNvSpPr>
            <p:nvPr/>
          </p:nvSpPr>
          <p:spPr bwMode="auto">
            <a:xfrm>
              <a:off x="6963853" y="692998"/>
              <a:ext cx="574315" cy="31516"/>
            </a:xfrm>
            <a:custGeom>
              <a:avLst/>
              <a:gdLst>
                <a:gd name="T0" fmla="*/ 1116 w 1116"/>
                <a:gd name="T1" fmla="*/ 0 h 60"/>
                <a:gd name="T2" fmla="*/ 5 w 1116"/>
                <a:gd name="T3" fmla="*/ 0 h 60"/>
                <a:gd name="T4" fmla="*/ 0 w 1116"/>
                <a:gd name="T5" fmla="*/ 60 h 60"/>
                <a:gd name="T6" fmla="*/ 1116 w 1116"/>
                <a:gd name="T7" fmla="*/ 60 h 60"/>
                <a:gd name="T8" fmla="*/ 1116 w 111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6" h="60">
                  <a:moveTo>
                    <a:pt x="1116" y="0"/>
                  </a:moveTo>
                  <a:lnTo>
                    <a:pt x="5" y="0"/>
                  </a:lnTo>
                  <a:lnTo>
                    <a:pt x="0" y="60"/>
                  </a:lnTo>
                  <a:lnTo>
                    <a:pt x="1116" y="60"/>
                  </a:lnTo>
                  <a:lnTo>
                    <a:pt x="11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0" name="Freeform 58"/>
            <p:cNvSpPr>
              <a:spLocks/>
            </p:cNvSpPr>
            <p:nvPr/>
          </p:nvSpPr>
          <p:spPr bwMode="auto">
            <a:xfrm>
              <a:off x="6031437" y="812309"/>
              <a:ext cx="132880" cy="123812"/>
            </a:xfrm>
            <a:custGeom>
              <a:avLst/>
              <a:gdLst>
                <a:gd name="T0" fmla="*/ 0 w 258"/>
                <a:gd name="T1" fmla="*/ 10 h 239"/>
                <a:gd name="T2" fmla="*/ 33 w 258"/>
                <a:gd name="T3" fmla="*/ 19 h 239"/>
                <a:gd name="T4" fmla="*/ 33 w 258"/>
                <a:gd name="T5" fmla="*/ 216 h 239"/>
                <a:gd name="T6" fmla="*/ 0 w 258"/>
                <a:gd name="T7" fmla="*/ 225 h 239"/>
                <a:gd name="T8" fmla="*/ 0 w 258"/>
                <a:gd name="T9" fmla="*/ 239 h 239"/>
                <a:gd name="T10" fmla="*/ 112 w 258"/>
                <a:gd name="T11" fmla="*/ 239 h 239"/>
                <a:gd name="T12" fmla="*/ 112 w 258"/>
                <a:gd name="T13" fmla="*/ 225 h 239"/>
                <a:gd name="T14" fmla="*/ 80 w 258"/>
                <a:gd name="T15" fmla="*/ 216 h 239"/>
                <a:gd name="T16" fmla="*/ 80 w 258"/>
                <a:gd name="T17" fmla="*/ 24 h 239"/>
                <a:gd name="T18" fmla="*/ 173 w 258"/>
                <a:gd name="T19" fmla="*/ 24 h 239"/>
                <a:gd name="T20" fmla="*/ 173 w 258"/>
                <a:gd name="T21" fmla="*/ 216 h 239"/>
                <a:gd name="T22" fmla="*/ 145 w 258"/>
                <a:gd name="T23" fmla="*/ 225 h 239"/>
                <a:gd name="T24" fmla="*/ 145 w 258"/>
                <a:gd name="T25" fmla="*/ 239 h 239"/>
                <a:gd name="T26" fmla="*/ 258 w 258"/>
                <a:gd name="T27" fmla="*/ 239 h 239"/>
                <a:gd name="T28" fmla="*/ 258 w 258"/>
                <a:gd name="T29" fmla="*/ 225 h 239"/>
                <a:gd name="T30" fmla="*/ 225 w 258"/>
                <a:gd name="T31" fmla="*/ 216 h 239"/>
                <a:gd name="T32" fmla="*/ 225 w 258"/>
                <a:gd name="T33" fmla="*/ 19 h 239"/>
                <a:gd name="T34" fmla="*/ 258 w 258"/>
                <a:gd name="T35" fmla="*/ 10 h 239"/>
                <a:gd name="T36" fmla="*/ 258 w 258"/>
                <a:gd name="T37" fmla="*/ 0 h 239"/>
                <a:gd name="T38" fmla="*/ 0 w 258"/>
                <a:gd name="T39" fmla="*/ 0 h 239"/>
                <a:gd name="T40" fmla="*/ 0 w 258"/>
                <a:gd name="T41" fmla="*/ 1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8" h="239">
                  <a:moveTo>
                    <a:pt x="0" y="10"/>
                  </a:moveTo>
                  <a:lnTo>
                    <a:pt x="33" y="19"/>
                  </a:lnTo>
                  <a:lnTo>
                    <a:pt x="33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12" y="239"/>
                  </a:lnTo>
                  <a:lnTo>
                    <a:pt x="112" y="225"/>
                  </a:lnTo>
                  <a:lnTo>
                    <a:pt x="80" y="216"/>
                  </a:lnTo>
                  <a:lnTo>
                    <a:pt x="80" y="24"/>
                  </a:lnTo>
                  <a:lnTo>
                    <a:pt x="173" y="24"/>
                  </a:lnTo>
                  <a:lnTo>
                    <a:pt x="173" y="216"/>
                  </a:lnTo>
                  <a:lnTo>
                    <a:pt x="145" y="225"/>
                  </a:lnTo>
                  <a:lnTo>
                    <a:pt x="145" y="239"/>
                  </a:lnTo>
                  <a:lnTo>
                    <a:pt x="258" y="239"/>
                  </a:lnTo>
                  <a:lnTo>
                    <a:pt x="258" y="225"/>
                  </a:lnTo>
                  <a:lnTo>
                    <a:pt x="225" y="216"/>
                  </a:lnTo>
                  <a:lnTo>
                    <a:pt x="225" y="19"/>
                  </a:lnTo>
                  <a:lnTo>
                    <a:pt x="258" y="10"/>
                  </a:lnTo>
                  <a:lnTo>
                    <a:pt x="258" y="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1" name="Freeform 59"/>
            <p:cNvSpPr>
              <a:spLocks noEditPoints="1"/>
            </p:cNvSpPr>
            <p:nvPr/>
          </p:nvSpPr>
          <p:spPr bwMode="auto">
            <a:xfrm>
              <a:off x="6189091" y="812309"/>
              <a:ext cx="90089" cy="123812"/>
            </a:xfrm>
            <a:custGeom>
              <a:avLst/>
              <a:gdLst>
                <a:gd name="T0" fmla="*/ 108 w 173"/>
                <a:gd name="T1" fmla="*/ 0 h 239"/>
                <a:gd name="T2" fmla="*/ 98 w 173"/>
                <a:gd name="T3" fmla="*/ 0 h 239"/>
                <a:gd name="T4" fmla="*/ 0 w 173"/>
                <a:gd name="T5" fmla="*/ 0 h 239"/>
                <a:gd name="T6" fmla="*/ 0 w 173"/>
                <a:gd name="T7" fmla="*/ 10 h 239"/>
                <a:gd name="T8" fmla="*/ 28 w 173"/>
                <a:gd name="T9" fmla="*/ 19 h 239"/>
                <a:gd name="T10" fmla="*/ 28 w 173"/>
                <a:gd name="T11" fmla="*/ 216 h 239"/>
                <a:gd name="T12" fmla="*/ 0 w 173"/>
                <a:gd name="T13" fmla="*/ 225 h 239"/>
                <a:gd name="T14" fmla="*/ 0 w 173"/>
                <a:gd name="T15" fmla="*/ 239 h 239"/>
                <a:gd name="T16" fmla="*/ 98 w 173"/>
                <a:gd name="T17" fmla="*/ 239 h 239"/>
                <a:gd name="T18" fmla="*/ 112 w 173"/>
                <a:gd name="T19" fmla="*/ 239 h 239"/>
                <a:gd name="T20" fmla="*/ 112 w 173"/>
                <a:gd name="T21" fmla="*/ 225 h 239"/>
                <a:gd name="T22" fmla="*/ 98 w 173"/>
                <a:gd name="T23" fmla="*/ 221 h 239"/>
                <a:gd name="T24" fmla="*/ 70 w 173"/>
                <a:gd name="T25" fmla="*/ 216 h 239"/>
                <a:gd name="T26" fmla="*/ 70 w 173"/>
                <a:gd name="T27" fmla="*/ 136 h 239"/>
                <a:gd name="T28" fmla="*/ 89 w 173"/>
                <a:gd name="T29" fmla="*/ 136 h 239"/>
                <a:gd name="T30" fmla="*/ 98 w 173"/>
                <a:gd name="T31" fmla="*/ 136 h 239"/>
                <a:gd name="T32" fmla="*/ 131 w 173"/>
                <a:gd name="T33" fmla="*/ 132 h 239"/>
                <a:gd name="T34" fmla="*/ 154 w 173"/>
                <a:gd name="T35" fmla="*/ 117 h 239"/>
                <a:gd name="T36" fmla="*/ 169 w 173"/>
                <a:gd name="T37" fmla="*/ 94 h 239"/>
                <a:gd name="T38" fmla="*/ 173 w 173"/>
                <a:gd name="T39" fmla="*/ 61 h 239"/>
                <a:gd name="T40" fmla="*/ 164 w 173"/>
                <a:gd name="T41" fmla="*/ 33 h 239"/>
                <a:gd name="T42" fmla="*/ 154 w 173"/>
                <a:gd name="T43" fmla="*/ 14 h 239"/>
                <a:gd name="T44" fmla="*/ 131 w 173"/>
                <a:gd name="T45" fmla="*/ 0 h 239"/>
                <a:gd name="T46" fmla="*/ 108 w 173"/>
                <a:gd name="T47" fmla="*/ 0 h 239"/>
                <a:gd name="T48" fmla="*/ 98 w 173"/>
                <a:gd name="T49" fmla="*/ 122 h 239"/>
                <a:gd name="T50" fmla="*/ 98 w 173"/>
                <a:gd name="T51" fmla="*/ 122 h 239"/>
                <a:gd name="T52" fmla="*/ 84 w 173"/>
                <a:gd name="T53" fmla="*/ 122 h 239"/>
                <a:gd name="T54" fmla="*/ 70 w 173"/>
                <a:gd name="T55" fmla="*/ 122 h 239"/>
                <a:gd name="T56" fmla="*/ 70 w 173"/>
                <a:gd name="T57" fmla="*/ 14 h 239"/>
                <a:gd name="T58" fmla="*/ 84 w 173"/>
                <a:gd name="T59" fmla="*/ 14 h 239"/>
                <a:gd name="T60" fmla="*/ 89 w 173"/>
                <a:gd name="T61" fmla="*/ 14 h 239"/>
                <a:gd name="T62" fmla="*/ 98 w 173"/>
                <a:gd name="T63" fmla="*/ 19 h 239"/>
                <a:gd name="T64" fmla="*/ 108 w 173"/>
                <a:gd name="T65" fmla="*/ 24 h 239"/>
                <a:gd name="T66" fmla="*/ 117 w 173"/>
                <a:gd name="T67" fmla="*/ 33 h 239"/>
                <a:gd name="T68" fmla="*/ 122 w 173"/>
                <a:gd name="T69" fmla="*/ 47 h 239"/>
                <a:gd name="T70" fmla="*/ 126 w 173"/>
                <a:gd name="T71" fmla="*/ 71 h 239"/>
                <a:gd name="T72" fmla="*/ 122 w 173"/>
                <a:gd name="T73" fmla="*/ 103 h 239"/>
                <a:gd name="T74" fmla="*/ 112 w 173"/>
                <a:gd name="T75" fmla="*/ 113 h 239"/>
                <a:gd name="T76" fmla="*/ 98 w 173"/>
                <a:gd name="T77" fmla="*/ 122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3" h="239">
                  <a:moveTo>
                    <a:pt x="108" y="0"/>
                  </a:moveTo>
                  <a:lnTo>
                    <a:pt x="98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98" y="239"/>
                  </a:lnTo>
                  <a:lnTo>
                    <a:pt x="112" y="239"/>
                  </a:lnTo>
                  <a:lnTo>
                    <a:pt x="112" y="225"/>
                  </a:lnTo>
                  <a:lnTo>
                    <a:pt x="98" y="221"/>
                  </a:lnTo>
                  <a:lnTo>
                    <a:pt x="70" y="216"/>
                  </a:lnTo>
                  <a:lnTo>
                    <a:pt x="70" y="136"/>
                  </a:lnTo>
                  <a:lnTo>
                    <a:pt x="89" y="136"/>
                  </a:lnTo>
                  <a:lnTo>
                    <a:pt x="98" y="136"/>
                  </a:lnTo>
                  <a:lnTo>
                    <a:pt x="131" y="132"/>
                  </a:lnTo>
                  <a:lnTo>
                    <a:pt x="154" y="117"/>
                  </a:lnTo>
                  <a:lnTo>
                    <a:pt x="169" y="94"/>
                  </a:lnTo>
                  <a:lnTo>
                    <a:pt x="173" y="61"/>
                  </a:lnTo>
                  <a:lnTo>
                    <a:pt x="164" y="33"/>
                  </a:lnTo>
                  <a:lnTo>
                    <a:pt x="154" y="14"/>
                  </a:lnTo>
                  <a:lnTo>
                    <a:pt x="131" y="0"/>
                  </a:lnTo>
                  <a:lnTo>
                    <a:pt x="108" y="0"/>
                  </a:lnTo>
                  <a:close/>
                  <a:moveTo>
                    <a:pt x="98" y="122"/>
                  </a:moveTo>
                  <a:lnTo>
                    <a:pt x="98" y="122"/>
                  </a:lnTo>
                  <a:lnTo>
                    <a:pt x="84" y="122"/>
                  </a:lnTo>
                  <a:lnTo>
                    <a:pt x="70" y="122"/>
                  </a:lnTo>
                  <a:lnTo>
                    <a:pt x="70" y="14"/>
                  </a:lnTo>
                  <a:lnTo>
                    <a:pt x="84" y="14"/>
                  </a:lnTo>
                  <a:lnTo>
                    <a:pt x="89" y="14"/>
                  </a:lnTo>
                  <a:lnTo>
                    <a:pt x="98" y="19"/>
                  </a:lnTo>
                  <a:lnTo>
                    <a:pt x="108" y="24"/>
                  </a:lnTo>
                  <a:lnTo>
                    <a:pt x="117" y="33"/>
                  </a:lnTo>
                  <a:lnTo>
                    <a:pt x="122" y="47"/>
                  </a:lnTo>
                  <a:lnTo>
                    <a:pt x="126" y="71"/>
                  </a:lnTo>
                  <a:lnTo>
                    <a:pt x="122" y="103"/>
                  </a:lnTo>
                  <a:lnTo>
                    <a:pt x="112" y="113"/>
                  </a:lnTo>
                  <a:lnTo>
                    <a:pt x="98" y="1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2" name="Freeform 60"/>
            <p:cNvSpPr>
              <a:spLocks noEditPoints="1"/>
            </p:cNvSpPr>
            <p:nvPr/>
          </p:nvSpPr>
          <p:spPr bwMode="auto">
            <a:xfrm>
              <a:off x="6301702" y="810057"/>
              <a:ext cx="121619" cy="126063"/>
            </a:xfrm>
            <a:custGeom>
              <a:avLst/>
              <a:gdLst>
                <a:gd name="T0" fmla="*/ 117 w 235"/>
                <a:gd name="T1" fmla="*/ 0 h 243"/>
                <a:gd name="T2" fmla="*/ 113 w 235"/>
                <a:gd name="T3" fmla="*/ 0 h 243"/>
                <a:gd name="T4" fmla="*/ 66 w 235"/>
                <a:gd name="T5" fmla="*/ 4 h 243"/>
                <a:gd name="T6" fmla="*/ 28 w 235"/>
                <a:gd name="T7" fmla="*/ 28 h 243"/>
                <a:gd name="T8" fmla="*/ 5 w 235"/>
                <a:gd name="T9" fmla="*/ 65 h 243"/>
                <a:gd name="T10" fmla="*/ 0 w 235"/>
                <a:gd name="T11" fmla="*/ 117 h 243"/>
                <a:gd name="T12" fmla="*/ 5 w 235"/>
                <a:gd name="T13" fmla="*/ 173 h 243"/>
                <a:gd name="T14" fmla="*/ 28 w 235"/>
                <a:gd name="T15" fmla="*/ 211 h 243"/>
                <a:gd name="T16" fmla="*/ 66 w 235"/>
                <a:gd name="T17" fmla="*/ 234 h 243"/>
                <a:gd name="T18" fmla="*/ 113 w 235"/>
                <a:gd name="T19" fmla="*/ 243 h 243"/>
                <a:gd name="T20" fmla="*/ 117 w 235"/>
                <a:gd name="T21" fmla="*/ 243 h 243"/>
                <a:gd name="T22" fmla="*/ 164 w 235"/>
                <a:gd name="T23" fmla="*/ 234 h 243"/>
                <a:gd name="T24" fmla="*/ 202 w 235"/>
                <a:gd name="T25" fmla="*/ 211 h 243"/>
                <a:gd name="T26" fmla="*/ 225 w 235"/>
                <a:gd name="T27" fmla="*/ 173 h 243"/>
                <a:gd name="T28" fmla="*/ 235 w 235"/>
                <a:gd name="T29" fmla="*/ 117 h 243"/>
                <a:gd name="T30" fmla="*/ 225 w 235"/>
                <a:gd name="T31" fmla="*/ 65 h 243"/>
                <a:gd name="T32" fmla="*/ 202 w 235"/>
                <a:gd name="T33" fmla="*/ 28 h 243"/>
                <a:gd name="T34" fmla="*/ 164 w 235"/>
                <a:gd name="T35" fmla="*/ 4 h 243"/>
                <a:gd name="T36" fmla="*/ 117 w 235"/>
                <a:gd name="T37" fmla="*/ 0 h 243"/>
                <a:gd name="T38" fmla="*/ 117 w 235"/>
                <a:gd name="T39" fmla="*/ 229 h 243"/>
                <a:gd name="T40" fmla="*/ 117 w 235"/>
                <a:gd name="T41" fmla="*/ 229 h 243"/>
                <a:gd name="T42" fmla="*/ 113 w 235"/>
                <a:gd name="T43" fmla="*/ 229 h 243"/>
                <a:gd name="T44" fmla="*/ 89 w 235"/>
                <a:gd name="T45" fmla="*/ 220 h 243"/>
                <a:gd name="T46" fmla="*/ 70 w 235"/>
                <a:gd name="T47" fmla="*/ 201 h 243"/>
                <a:gd name="T48" fmla="*/ 56 w 235"/>
                <a:gd name="T49" fmla="*/ 164 h 243"/>
                <a:gd name="T50" fmla="*/ 52 w 235"/>
                <a:gd name="T51" fmla="*/ 140 h 243"/>
                <a:gd name="T52" fmla="*/ 52 w 235"/>
                <a:gd name="T53" fmla="*/ 112 h 243"/>
                <a:gd name="T54" fmla="*/ 56 w 235"/>
                <a:gd name="T55" fmla="*/ 65 h 243"/>
                <a:gd name="T56" fmla="*/ 70 w 235"/>
                <a:gd name="T57" fmla="*/ 37 h 243"/>
                <a:gd name="T58" fmla="*/ 89 w 235"/>
                <a:gd name="T59" fmla="*/ 18 h 243"/>
                <a:gd name="T60" fmla="*/ 113 w 235"/>
                <a:gd name="T61" fmla="*/ 9 h 243"/>
                <a:gd name="T62" fmla="*/ 141 w 235"/>
                <a:gd name="T63" fmla="*/ 18 h 243"/>
                <a:gd name="T64" fmla="*/ 160 w 235"/>
                <a:gd name="T65" fmla="*/ 42 h 243"/>
                <a:gd name="T66" fmla="*/ 174 w 235"/>
                <a:gd name="T67" fmla="*/ 75 h 243"/>
                <a:gd name="T68" fmla="*/ 178 w 235"/>
                <a:gd name="T69" fmla="*/ 126 h 243"/>
                <a:gd name="T70" fmla="*/ 174 w 235"/>
                <a:gd name="T71" fmla="*/ 164 h 243"/>
                <a:gd name="T72" fmla="*/ 164 w 235"/>
                <a:gd name="T73" fmla="*/ 197 h 243"/>
                <a:gd name="T74" fmla="*/ 145 w 235"/>
                <a:gd name="T75" fmla="*/ 220 h 243"/>
                <a:gd name="T76" fmla="*/ 131 w 235"/>
                <a:gd name="T77" fmla="*/ 225 h 243"/>
                <a:gd name="T78" fmla="*/ 117 w 235"/>
                <a:gd name="T79" fmla="*/ 22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5" h="243">
                  <a:moveTo>
                    <a:pt x="117" y="0"/>
                  </a:moveTo>
                  <a:lnTo>
                    <a:pt x="113" y="0"/>
                  </a:lnTo>
                  <a:lnTo>
                    <a:pt x="66" y="4"/>
                  </a:lnTo>
                  <a:lnTo>
                    <a:pt x="28" y="28"/>
                  </a:lnTo>
                  <a:lnTo>
                    <a:pt x="5" y="65"/>
                  </a:lnTo>
                  <a:lnTo>
                    <a:pt x="0" y="117"/>
                  </a:lnTo>
                  <a:lnTo>
                    <a:pt x="5" y="173"/>
                  </a:lnTo>
                  <a:lnTo>
                    <a:pt x="28" y="211"/>
                  </a:lnTo>
                  <a:lnTo>
                    <a:pt x="66" y="234"/>
                  </a:lnTo>
                  <a:lnTo>
                    <a:pt x="113" y="243"/>
                  </a:lnTo>
                  <a:lnTo>
                    <a:pt x="117" y="243"/>
                  </a:lnTo>
                  <a:lnTo>
                    <a:pt x="164" y="234"/>
                  </a:lnTo>
                  <a:lnTo>
                    <a:pt x="202" y="211"/>
                  </a:lnTo>
                  <a:lnTo>
                    <a:pt x="225" y="173"/>
                  </a:lnTo>
                  <a:lnTo>
                    <a:pt x="235" y="117"/>
                  </a:lnTo>
                  <a:lnTo>
                    <a:pt x="225" y="65"/>
                  </a:lnTo>
                  <a:lnTo>
                    <a:pt x="202" y="28"/>
                  </a:lnTo>
                  <a:lnTo>
                    <a:pt x="164" y="4"/>
                  </a:lnTo>
                  <a:lnTo>
                    <a:pt x="117" y="0"/>
                  </a:lnTo>
                  <a:close/>
                  <a:moveTo>
                    <a:pt x="117" y="229"/>
                  </a:moveTo>
                  <a:lnTo>
                    <a:pt x="117" y="229"/>
                  </a:lnTo>
                  <a:lnTo>
                    <a:pt x="113" y="229"/>
                  </a:lnTo>
                  <a:lnTo>
                    <a:pt x="89" y="220"/>
                  </a:lnTo>
                  <a:lnTo>
                    <a:pt x="70" y="201"/>
                  </a:lnTo>
                  <a:lnTo>
                    <a:pt x="56" y="164"/>
                  </a:lnTo>
                  <a:lnTo>
                    <a:pt x="52" y="140"/>
                  </a:lnTo>
                  <a:lnTo>
                    <a:pt x="52" y="112"/>
                  </a:lnTo>
                  <a:lnTo>
                    <a:pt x="56" y="65"/>
                  </a:lnTo>
                  <a:lnTo>
                    <a:pt x="70" y="37"/>
                  </a:lnTo>
                  <a:lnTo>
                    <a:pt x="89" y="18"/>
                  </a:lnTo>
                  <a:lnTo>
                    <a:pt x="113" y="9"/>
                  </a:lnTo>
                  <a:lnTo>
                    <a:pt x="141" y="18"/>
                  </a:lnTo>
                  <a:lnTo>
                    <a:pt x="160" y="42"/>
                  </a:lnTo>
                  <a:lnTo>
                    <a:pt x="174" y="75"/>
                  </a:lnTo>
                  <a:lnTo>
                    <a:pt x="178" y="126"/>
                  </a:lnTo>
                  <a:lnTo>
                    <a:pt x="174" y="164"/>
                  </a:lnTo>
                  <a:lnTo>
                    <a:pt x="164" y="197"/>
                  </a:lnTo>
                  <a:lnTo>
                    <a:pt x="145" y="220"/>
                  </a:lnTo>
                  <a:lnTo>
                    <a:pt x="131" y="225"/>
                  </a:lnTo>
                  <a:lnTo>
                    <a:pt x="117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3" name="Freeform 61"/>
            <p:cNvSpPr>
              <a:spLocks/>
            </p:cNvSpPr>
            <p:nvPr/>
          </p:nvSpPr>
          <p:spPr bwMode="auto">
            <a:xfrm>
              <a:off x="6452601" y="810057"/>
              <a:ext cx="110358" cy="126063"/>
            </a:xfrm>
            <a:custGeom>
              <a:avLst/>
              <a:gdLst>
                <a:gd name="T0" fmla="*/ 136 w 215"/>
                <a:gd name="T1" fmla="*/ 225 h 243"/>
                <a:gd name="T2" fmla="*/ 117 w 215"/>
                <a:gd name="T3" fmla="*/ 225 h 243"/>
                <a:gd name="T4" fmla="*/ 103 w 215"/>
                <a:gd name="T5" fmla="*/ 215 h 243"/>
                <a:gd name="T6" fmla="*/ 75 w 215"/>
                <a:gd name="T7" fmla="*/ 192 h 243"/>
                <a:gd name="T8" fmla="*/ 56 w 215"/>
                <a:gd name="T9" fmla="*/ 154 h 243"/>
                <a:gd name="T10" fmla="*/ 51 w 215"/>
                <a:gd name="T11" fmla="*/ 117 h 243"/>
                <a:gd name="T12" fmla="*/ 56 w 215"/>
                <a:gd name="T13" fmla="*/ 75 h 243"/>
                <a:gd name="T14" fmla="*/ 70 w 215"/>
                <a:gd name="T15" fmla="*/ 42 h 243"/>
                <a:gd name="T16" fmla="*/ 94 w 215"/>
                <a:gd name="T17" fmla="*/ 23 h 243"/>
                <a:gd name="T18" fmla="*/ 126 w 215"/>
                <a:gd name="T19" fmla="*/ 14 h 243"/>
                <a:gd name="T20" fmla="*/ 150 w 215"/>
                <a:gd name="T21" fmla="*/ 18 h 243"/>
                <a:gd name="T22" fmla="*/ 173 w 215"/>
                <a:gd name="T23" fmla="*/ 32 h 243"/>
                <a:gd name="T24" fmla="*/ 187 w 215"/>
                <a:gd name="T25" fmla="*/ 51 h 243"/>
                <a:gd name="T26" fmla="*/ 192 w 215"/>
                <a:gd name="T27" fmla="*/ 75 h 243"/>
                <a:gd name="T28" fmla="*/ 206 w 215"/>
                <a:gd name="T29" fmla="*/ 75 h 243"/>
                <a:gd name="T30" fmla="*/ 206 w 215"/>
                <a:gd name="T31" fmla="*/ 9 h 243"/>
                <a:gd name="T32" fmla="*/ 192 w 215"/>
                <a:gd name="T33" fmla="*/ 9 h 243"/>
                <a:gd name="T34" fmla="*/ 155 w 215"/>
                <a:gd name="T35" fmla="*/ 0 h 243"/>
                <a:gd name="T36" fmla="*/ 122 w 215"/>
                <a:gd name="T37" fmla="*/ 0 h 243"/>
                <a:gd name="T38" fmla="*/ 75 w 215"/>
                <a:gd name="T39" fmla="*/ 4 h 243"/>
                <a:gd name="T40" fmla="*/ 33 w 215"/>
                <a:gd name="T41" fmla="*/ 28 h 243"/>
                <a:gd name="T42" fmla="*/ 9 w 215"/>
                <a:gd name="T43" fmla="*/ 61 h 243"/>
                <a:gd name="T44" fmla="*/ 0 w 215"/>
                <a:gd name="T45" fmla="*/ 84 h 243"/>
                <a:gd name="T46" fmla="*/ 0 w 215"/>
                <a:gd name="T47" fmla="*/ 112 h 243"/>
                <a:gd name="T48" fmla="*/ 0 w 215"/>
                <a:gd name="T49" fmla="*/ 140 h 243"/>
                <a:gd name="T50" fmla="*/ 4 w 215"/>
                <a:gd name="T51" fmla="*/ 168 h 243"/>
                <a:gd name="T52" fmla="*/ 33 w 215"/>
                <a:gd name="T53" fmla="*/ 206 h 243"/>
                <a:gd name="T54" fmla="*/ 70 w 215"/>
                <a:gd name="T55" fmla="*/ 234 h 243"/>
                <a:gd name="T56" fmla="*/ 122 w 215"/>
                <a:gd name="T57" fmla="*/ 243 h 243"/>
                <a:gd name="T58" fmla="*/ 155 w 215"/>
                <a:gd name="T59" fmla="*/ 239 h 243"/>
                <a:gd name="T60" fmla="*/ 178 w 215"/>
                <a:gd name="T61" fmla="*/ 234 h 243"/>
                <a:gd name="T62" fmla="*/ 197 w 215"/>
                <a:gd name="T63" fmla="*/ 225 h 243"/>
                <a:gd name="T64" fmla="*/ 215 w 215"/>
                <a:gd name="T65" fmla="*/ 220 h 243"/>
                <a:gd name="T66" fmla="*/ 215 w 215"/>
                <a:gd name="T67" fmla="*/ 182 h 243"/>
                <a:gd name="T68" fmla="*/ 206 w 215"/>
                <a:gd name="T69" fmla="*/ 182 h 243"/>
                <a:gd name="T70" fmla="*/ 197 w 215"/>
                <a:gd name="T71" fmla="*/ 201 h 243"/>
                <a:gd name="T72" fmla="*/ 178 w 215"/>
                <a:gd name="T73" fmla="*/ 215 h 243"/>
                <a:gd name="T74" fmla="*/ 159 w 215"/>
                <a:gd name="T75" fmla="*/ 225 h 243"/>
                <a:gd name="T76" fmla="*/ 136 w 215"/>
                <a:gd name="T77" fmla="*/ 225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15" h="243">
                  <a:moveTo>
                    <a:pt x="136" y="225"/>
                  </a:moveTo>
                  <a:lnTo>
                    <a:pt x="117" y="225"/>
                  </a:lnTo>
                  <a:lnTo>
                    <a:pt x="103" y="215"/>
                  </a:lnTo>
                  <a:lnTo>
                    <a:pt x="75" y="192"/>
                  </a:lnTo>
                  <a:lnTo>
                    <a:pt x="56" y="154"/>
                  </a:lnTo>
                  <a:lnTo>
                    <a:pt x="51" y="117"/>
                  </a:lnTo>
                  <a:lnTo>
                    <a:pt x="56" y="75"/>
                  </a:lnTo>
                  <a:lnTo>
                    <a:pt x="70" y="42"/>
                  </a:lnTo>
                  <a:lnTo>
                    <a:pt x="94" y="23"/>
                  </a:lnTo>
                  <a:lnTo>
                    <a:pt x="126" y="14"/>
                  </a:lnTo>
                  <a:lnTo>
                    <a:pt x="150" y="18"/>
                  </a:lnTo>
                  <a:lnTo>
                    <a:pt x="173" y="32"/>
                  </a:lnTo>
                  <a:lnTo>
                    <a:pt x="187" y="51"/>
                  </a:lnTo>
                  <a:lnTo>
                    <a:pt x="192" y="75"/>
                  </a:lnTo>
                  <a:lnTo>
                    <a:pt x="206" y="75"/>
                  </a:lnTo>
                  <a:lnTo>
                    <a:pt x="206" y="9"/>
                  </a:lnTo>
                  <a:lnTo>
                    <a:pt x="192" y="9"/>
                  </a:lnTo>
                  <a:lnTo>
                    <a:pt x="155" y="0"/>
                  </a:lnTo>
                  <a:lnTo>
                    <a:pt x="122" y="0"/>
                  </a:lnTo>
                  <a:lnTo>
                    <a:pt x="75" y="4"/>
                  </a:lnTo>
                  <a:lnTo>
                    <a:pt x="33" y="28"/>
                  </a:lnTo>
                  <a:lnTo>
                    <a:pt x="9" y="61"/>
                  </a:lnTo>
                  <a:lnTo>
                    <a:pt x="0" y="84"/>
                  </a:lnTo>
                  <a:lnTo>
                    <a:pt x="0" y="112"/>
                  </a:lnTo>
                  <a:lnTo>
                    <a:pt x="0" y="140"/>
                  </a:lnTo>
                  <a:lnTo>
                    <a:pt x="4" y="168"/>
                  </a:lnTo>
                  <a:lnTo>
                    <a:pt x="33" y="206"/>
                  </a:lnTo>
                  <a:lnTo>
                    <a:pt x="70" y="234"/>
                  </a:lnTo>
                  <a:lnTo>
                    <a:pt x="122" y="243"/>
                  </a:lnTo>
                  <a:lnTo>
                    <a:pt x="155" y="239"/>
                  </a:lnTo>
                  <a:lnTo>
                    <a:pt x="178" y="234"/>
                  </a:lnTo>
                  <a:lnTo>
                    <a:pt x="197" y="225"/>
                  </a:lnTo>
                  <a:lnTo>
                    <a:pt x="215" y="220"/>
                  </a:lnTo>
                  <a:lnTo>
                    <a:pt x="215" y="182"/>
                  </a:lnTo>
                  <a:lnTo>
                    <a:pt x="206" y="182"/>
                  </a:lnTo>
                  <a:lnTo>
                    <a:pt x="197" y="201"/>
                  </a:lnTo>
                  <a:lnTo>
                    <a:pt x="178" y="215"/>
                  </a:lnTo>
                  <a:lnTo>
                    <a:pt x="159" y="225"/>
                  </a:lnTo>
                  <a:lnTo>
                    <a:pt x="136" y="2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4" name="Freeform 62"/>
            <p:cNvSpPr>
              <a:spLocks noEditPoints="1"/>
            </p:cNvSpPr>
            <p:nvPr/>
          </p:nvSpPr>
          <p:spPr bwMode="auto">
            <a:xfrm>
              <a:off x="6587734" y="812309"/>
              <a:ext cx="96846" cy="123812"/>
            </a:xfrm>
            <a:custGeom>
              <a:avLst/>
              <a:gdLst>
                <a:gd name="T0" fmla="*/ 127 w 188"/>
                <a:gd name="T1" fmla="*/ 113 h 239"/>
                <a:gd name="T2" fmla="*/ 127 w 188"/>
                <a:gd name="T3" fmla="*/ 108 h 239"/>
                <a:gd name="T4" fmla="*/ 146 w 188"/>
                <a:gd name="T5" fmla="*/ 103 h 239"/>
                <a:gd name="T6" fmla="*/ 164 w 188"/>
                <a:gd name="T7" fmla="*/ 89 h 239"/>
                <a:gd name="T8" fmla="*/ 174 w 188"/>
                <a:gd name="T9" fmla="*/ 75 h 239"/>
                <a:gd name="T10" fmla="*/ 179 w 188"/>
                <a:gd name="T11" fmla="*/ 52 h 239"/>
                <a:gd name="T12" fmla="*/ 169 w 188"/>
                <a:gd name="T13" fmla="*/ 28 h 239"/>
                <a:gd name="T14" fmla="*/ 155 w 188"/>
                <a:gd name="T15" fmla="*/ 10 h 239"/>
                <a:gd name="T16" fmla="*/ 132 w 188"/>
                <a:gd name="T17" fmla="*/ 0 h 239"/>
                <a:gd name="T18" fmla="*/ 104 w 188"/>
                <a:gd name="T19" fmla="*/ 0 h 239"/>
                <a:gd name="T20" fmla="*/ 0 w 188"/>
                <a:gd name="T21" fmla="*/ 0 h 239"/>
                <a:gd name="T22" fmla="*/ 0 w 188"/>
                <a:gd name="T23" fmla="*/ 10 h 239"/>
                <a:gd name="T24" fmla="*/ 29 w 188"/>
                <a:gd name="T25" fmla="*/ 19 h 239"/>
                <a:gd name="T26" fmla="*/ 29 w 188"/>
                <a:gd name="T27" fmla="*/ 216 h 239"/>
                <a:gd name="T28" fmla="*/ 0 w 188"/>
                <a:gd name="T29" fmla="*/ 225 h 239"/>
                <a:gd name="T30" fmla="*/ 0 w 188"/>
                <a:gd name="T31" fmla="*/ 239 h 239"/>
                <a:gd name="T32" fmla="*/ 104 w 188"/>
                <a:gd name="T33" fmla="*/ 239 h 239"/>
                <a:gd name="T34" fmla="*/ 108 w 188"/>
                <a:gd name="T35" fmla="*/ 239 h 239"/>
                <a:gd name="T36" fmla="*/ 136 w 188"/>
                <a:gd name="T37" fmla="*/ 235 h 239"/>
                <a:gd name="T38" fmla="*/ 164 w 188"/>
                <a:gd name="T39" fmla="*/ 221 h 239"/>
                <a:gd name="T40" fmla="*/ 179 w 188"/>
                <a:gd name="T41" fmla="*/ 202 h 239"/>
                <a:gd name="T42" fmla="*/ 188 w 188"/>
                <a:gd name="T43" fmla="*/ 174 h 239"/>
                <a:gd name="T44" fmla="*/ 183 w 188"/>
                <a:gd name="T45" fmla="*/ 146 h 239"/>
                <a:gd name="T46" fmla="*/ 169 w 188"/>
                <a:gd name="T47" fmla="*/ 132 h 239"/>
                <a:gd name="T48" fmla="*/ 150 w 188"/>
                <a:gd name="T49" fmla="*/ 117 h 239"/>
                <a:gd name="T50" fmla="*/ 127 w 188"/>
                <a:gd name="T51" fmla="*/ 113 h 239"/>
                <a:gd name="T52" fmla="*/ 75 w 188"/>
                <a:gd name="T53" fmla="*/ 14 h 239"/>
                <a:gd name="T54" fmla="*/ 75 w 188"/>
                <a:gd name="T55" fmla="*/ 14 h 239"/>
                <a:gd name="T56" fmla="*/ 89 w 188"/>
                <a:gd name="T57" fmla="*/ 14 h 239"/>
                <a:gd name="T58" fmla="*/ 104 w 188"/>
                <a:gd name="T59" fmla="*/ 19 h 239"/>
                <a:gd name="T60" fmla="*/ 122 w 188"/>
                <a:gd name="T61" fmla="*/ 33 h 239"/>
                <a:gd name="T62" fmla="*/ 127 w 188"/>
                <a:gd name="T63" fmla="*/ 42 h 239"/>
                <a:gd name="T64" fmla="*/ 127 w 188"/>
                <a:gd name="T65" fmla="*/ 61 h 239"/>
                <a:gd name="T66" fmla="*/ 122 w 188"/>
                <a:gd name="T67" fmla="*/ 89 h 239"/>
                <a:gd name="T68" fmla="*/ 113 w 188"/>
                <a:gd name="T69" fmla="*/ 99 h 239"/>
                <a:gd name="T70" fmla="*/ 104 w 188"/>
                <a:gd name="T71" fmla="*/ 103 h 239"/>
                <a:gd name="T72" fmla="*/ 94 w 188"/>
                <a:gd name="T73" fmla="*/ 108 h 239"/>
                <a:gd name="T74" fmla="*/ 75 w 188"/>
                <a:gd name="T75" fmla="*/ 108 h 239"/>
                <a:gd name="T76" fmla="*/ 75 w 188"/>
                <a:gd name="T77" fmla="*/ 14 h 239"/>
                <a:gd name="T78" fmla="*/ 104 w 188"/>
                <a:gd name="T79" fmla="*/ 221 h 239"/>
                <a:gd name="T80" fmla="*/ 104 w 188"/>
                <a:gd name="T81" fmla="*/ 221 h 239"/>
                <a:gd name="T82" fmla="*/ 85 w 188"/>
                <a:gd name="T83" fmla="*/ 216 h 239"/>
                <a:gd name="T84" fmla="*/ 75 w 188"/>
                <a:gd name="T85" fmla="*/ 207 h 239"/>
                <a:gd name="T86" fmla="*/ 75 w 188"/>
                <a:gd name="T87" fmla="*/ 117 h 239"/>
                <a:gd name="T88" fmla="*/ 94 w 188"/>
                <a:gd name="T89" fmla="*/ 117 h 239"/>
                <a:gd name="T90" fmla="*/ 104 w 188"/>
                <a:gd name="T91" fmla="*/ 117 h 239"/>
                <a:gd name="T92" fmla="*/ 118 w 188"/>
                <a:gd name="T93" fmla="*/ 127 h 239"/>
                <a:gd name="T94" fmla="*/ 132 w 188"/>
                <a:gd name="T95" fmla="*/ 136 h 239"/>
                <a:gd name="T96" fmla="*/ 136 w 188"/>
                <a:gd name="T97" fmla="*/ 155 h 239"/>
                <a:gd name="T98" fmla="*/ 136 w 188"/>
                <a:gd name="T99" fmla="*/ 174 h 239"/>
                <a:gd name="T100" fmla="*/ 136 w 188"/>
                <a:gd name="T101" fmla="*/ 193 h 239"/>
                <a:gd name="T102" fmla="*/ 132 w 188"/>
                <a:gd name="T103" fmla="*/ 207 h 239"/>
                <a:gd name="T104" fmla="*/ 118 w 188"/>
                <a:gd name="T105" fmla="*/ 216 h 239"/>
                <a:gd name="T106" fmla="*/ 104 w 188"/>
                <a:gd name="T107" fmla="*/ 22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8" h="239">
                  <a:moveTo>
                    <a:pt x="127" y="113"/>
                  </a:moveTo>
                  <a:lnTo>
                    <a:pt x="127" y="108"/>
                  </a:lnTo>
                  <a:lnTo>
                    <a:pt x="146" y="103"/>
                  </a:lnTo>
                  <a:lnTo>
                    <a:pt x="164" y="89"/>
                  </a:lnTo>
                  <a:lnTo>
                    <a:pt x="174" y="75"/>
                  </a:lnTo>
                  <a:lnTo>
                    <a:pt x="179" y="52"/>
                  </a:lnTo>
                  <a:lnTo>
                    <a:pt x="169" y="28"/>
                  </a:lnTo>
                  <a:lnTo>
                    <a:pt x="155" y="10"/>
                  </a:lnTo>
                  <a:lnTo>
                    <a:pt x="132" y="0"/>
                  </a:lnTo>
                  <a:lnTo>
                    <a:pt x="10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9" y="19"/>
                  </a:lnTo>
                  <a:lnTo>
                    <a:pt x="29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04" y="239"/>
                  </a:lnTo>
                  <a:lnTo>
                    <a:pt x="108" y="239"/>
                  </a:lnTo>
                  <a:lnTo>
                    <a:pt x="136" y="235"/>
                  </a:lnTo>
                  <a:lnTo>
                    <a:pt x="164" y="221"/>
                  </a:lnTo>
                  <a:lnTo>
                    <a:pt x="179" y="202"/>
                  </a:lnTo>
                  <a:lnTo>
                    <a:pt x="188" y="174"/>
                  </a:lnTo>
                  <a:lnTo>
                    <a:pt x="183" y="146"/>
                  </a:lnTo>
                  <a:lnTo>
                    <a:pt x="169" y="132"/>
                  </a:lnTo>
                  <a:lnTo>
                    <a:pt x="150" y="117"/>
                  </a:lnTo>
                  <a:lnTo>
                    <a:pt x="127" y="113"/>
                  </a:lnTo>
                  <a:close/>
                  <a:moveTo>
                    <a:pt x="75" y="14"/>
                  </a:moveTo>
                  <a:lnTo>
                    <a:pt x="75" y="14"/>
                  </a:lnTo>
                  <a:lnTo>
                    <a:pt x="89" y="14"/>
                  </a:lnTo>
                  <a:lnTo>
                    <a:pt x="104" y="19"/>
                  </a:lnTo>
                  <a:lnTo>
                    <a:pt x="122" y="33"/>
                  </a:lnTo>
                  <a:lnTo>
                    <a:pt x="127" y="42"/>
                  </a:lnTo>
                  <a:lnTo>
                    <a:pt x="127" y="61"/>
                  </a:lnTo>
                  <a:lnTo>
                    <a:pt x="122" y="89"/>
                  </a:lnTo>
                  <a:lnTo>
                    <a:pt x="113" y="99"/>
                  </a:lnTo>
                  <a:lnTo>
                    <a:pt x="104" y="103"/>
                  </a:lnTo>
                  <a:lnTo>
                    <a:pt x="94" y="108"/>
                  </a:lnTo>
                  <a:lnTo>
                    <a:pt x="75" y="108"/>
                  </a:lnTo>
                  <a:lnTo>
                    <a:pt x="75" y="14"/>
                  </a:lnTo>
                  <a:close/>
                  <a:moveTo>
                    <a:pt x="104" y="221"/>
                  </a:moveTo>
                  <a:lnTo>
                    <a:pt x="104" y="221"/>
                  </a:lnTo>
                  <a:lnTo>
                    <a:pt x="85" y="216"/>
                  </a:lnTo>
                  <a:lnTo>
                    <a:pt x="75" y="207"/>
                  </a:lnTo>
                  <a:lnTo>
                    <a:pt x="75" y="117"/>
                  </a:lnTo>
                  <a:lnTo>
                    <a:pt x="94" y="117"/>
                  </a:lnTo>
                  <a:lnTo>
                    <a:pt x="104" y="117"/>
                  </a:lnTo>
                  <a:lnTo>
                    <a:pt x="118" y="127"/>
                  </a:lnTo>
                  <a:lnTo>
                    <a:pt x="132" y="136"/>
                  </a:lnTo>
                  <a:lnTo>
                    <a:pt x="136" y="155"/>
                  </a:lnTo>
                  <a:lnTo>
                    <a:pt x="136" y="174"/>
                  </a:lnTo>
                  <a:lnTo>
                    <a:pt x="136" y="193"/>
                  </a:lnTo>
                  <a:lnTo>
                    <a:pt x="132" y="207"/>
                  </a:lnTo>
                  <a:lnTo>
                    <a:pt x="118" y="216"/>
                  </a:lnTo>
                  <a:lnTo>
                    <a:pt x="104" y="2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5" name="Freeform 63"/>
            <p:cNvSpPr>
              <a:spLocks/>
            </p:cNvSpPr>
            <p:nvPr/>
          </p:nvSpPr>
          <p:spPr bwMode="auto">
            <a:xfrm>
              <a:off x="6711607" y="812309"/>
              <a:ext cx="90089" cy="123812"/>
            </a:xfrm>
            <a:custGeom>
              <a:avLst/>
              <a:gdLst>
                <a:gd name="T0" fmla="*/ 145 w 173"/>
                <a:gd name="T1" fmla="*/ 216 h 239"/>
                <a:gd name="T2" fmla="*/ 70 w 173"/>
                <a:gd name="T3" fmla="*/ 216 h 239"/>
                <a:gd name="T4" fmla="*/ 70 w 173"/>
                <a:gd name="T5" fmla="*/ 117 h 239"/>
                <a:gd name="T6" fmla="*/ 112 w 173"/>
                <a:gd name="T7" fmla="*/ 117 h 239"/>
                <a:gd name="T8" fmla="*/ 121 w 173"/>
                <a:gd name="T9" fmla="*/ 150 h 239"/>
                <a:gd name="T10" fmla="*/ 136 w 173"/>
                <a:gd name="T11" fmla="*/ 150 h 239"/>
                <a:gd name="T12" fmla="*/ 131 w 173"/>
                <a:gd name="T13" fmla="*/ 108 h 239"/>
                <a:gd name="T14" fmla="*/ 136 w 173"/>
                <a:gd name="T15" fmla="*/ 71 h 239"/>
                <a:gd name="T16" fmla="*/ 121 w 173"/>
                <a:gd name="T17" fmla="*/ 71 h 239"/>
                <a:gd name="T18" fmla="*/ 112 w 173"/>
                <a:gd name="T19" fmla="*/ 103 h 239"/>
                <a:gd name="T20" fmla="*/ 70 w 173"/>
                <a:gd name="T21" fmla="*/ 103 h 239"/>
                <a:gd name="T22" fmla="*/ 70 w 173"/>
                <a:gd name="T23" fmla="*/ 24 h 239"/>
                <a:gd name="T24" fmla="*/ 140 w 173"/>
                <a:gd name="T25" fmla="*/ 24 h 239"/>
                <a:gd name="T26" fmla="*/ 150 w 173"/>
                <a:gd name="T27" fmla="*/ 61 h 239"/>
                <a:gd name="T28" fmla="*/ 164 w 173"/>
                <a:gd name="T29" fmla="*/ 61 h 239"/>
                <a:gd name="T30" fmla="*/ 159 w 173"/>
                <a:gd name="T31" fmla="*/ 0 h 239"/>
                <a:gd name="T32" fmla="*/ 145 w 173"/>
                <a:gd name="T33" fmla="*/ 0 h 239"/>
                <a:gd name="T34" fmla="*/ 0 w 173"/>
                <a:gd name="T35" fmla="*/ 0 h 239"/>
                <a:gd name="T36" fmla="*/ 0 w 173"/>
                <a:gd name="T37" fmla="*/ 10 h 239"/>
                <a:gd name="T38" fmla="*/ 23 w 173"/>
                <a:gd name="T39" fmla="*/ 19 h 239"/>
                <a:gd name="T40" fmla="*/ 23 w 173"/>
                <a:gd name="T41" fmla="*/ 216 h 239"/>
                <a:gd name="T42" fmla="*/ 0 w 173"/>
                <a:gd name="T43" fmla="*/ 225 h 239"/>
                <a:gd name="T44" fmla="*/ 0 w 173"/>
                <a:gd name="T45" fmla="*/ 239 h 239"/>
                <a:gd name="T46" fmla="*/ 164 w 173"/>
                <a:gd name="T47" fmla="*/ 239 h 239"/>
                <a:gd name="T48" fmla="*/ 173 w 173"/>
                <a:gd name="T49" fmla="*/ 169 h 239"/>
                <a:gd name="T50" fmla="*/ 159 w 173"/>
                <a:gd name="T51" fmla="*/ 169 h 239"/>
                <a:gd name="T52" fmla="*/ 145 w 173"/>
                <a:gd name="T53" fmla="*/ 216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3" h="239">
                  <a:moveTo>
                    <a:pt x="145" y="216"/>
                  </a:moveTo>
                  <a:lnTo>
                    <a:pt x="70" y="216"/>
                  </a:lnTo>
                  <a:lnTo>
                    <a:pt x="70" y="117"/>
                  </a:lnTo>
                  <a:lnTo>
                    <a:pt x="112" y="117"/>
                  </a:lnTo>
                  <a:lnTo>
                    <a:pt x="121" y="150"/>
                  </a:lnTo>
                  <a:lnTo>
                    <a:pt x="136" y="150"/>
                  </a:lnTo>
                  <a:lnTo>
                    <a:pt x="131" y="108"/>
                  </a:lnTo>
                  <a:lnTo>
                    <a:pt x="136" y="71"/>
                  </a:lnTo>
                  <a:lnTo>
                    <a:pt x="121" y="71"/>
                  </a:lnTo>
                  <a:lnTo>
                    <a:pt x="112" y="103"/>
                  </a:lnTo>
                  <a:lnTo>
                    <a:pt x="70" y="103"/>
                  </a:lnTo>
                  <a:lnTo>
                    <a:pt x="70" y="24"/>
                  </a:lnTo>
                  <a:lnTo>
                    <a:pt x="140" y="24"/>
                  </a:lnTo>
                  <a:lnTo>
                    <a:pt x="150" y="61"/>
                  </a:lnTo>
                  <a:lnTo>
                    <a:pt x="164" y="61"/>
                  </a:lnTo>
                  <a:lnTo>
                    <a:pt x="159" y="0"/>
                  </a:lnTo>
                  <a:lnTo>
                    <a:pt x="14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3" y="19"/>
                  </a:lnTo>
                  <a:lnTo>
                    <a:pt x="23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64" y="239"/>
                  </a:lnTo>
                  <a:lnTo>
                    <a:pt x="173" y="169"/>
                  </a:lnTo>
                  <a:lnTo>
                    <a:pt x="159" y="169"/>
                  </a:lnTo>
                  <a:lnTo>
                    <a:pt x="145" y="2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6" name="Freeform 64"/>
            <p:cNvSpPr>
              <a:spLocks/>
            </p:cNvSpPr>
            <p:nvPr/>
          </p:nvSpPr>
          <p:spPr bwMode="auto">
            <a:xfrm>
              <a:off x="6828722" y="812309"/>
              <a:ext cx="186933" cy="157579"/>
            </a:xfrm>
            <a:custGeom>
              <a:avLst/>
              <a:gdLst>
                <a:gd name="T0" fmla="*/ 328 w 365"/>
                <a:gd name="T1" fmla="*/ 19 h 305"/>
                <a:gd name="T2" fmla="*/ 361 w 365"/>
                <a:gd name="T3" fmla="*/ 10 h 305"/>
                <a:gd name="T4" fmla="*/ 361 w 365"/>
                <a:gd name="T5" fmla="*/ 0 h 305"/>
                <a:gd name="T6" fmla="*/ 248 w 365"/>
                <a:gd name="T7" fmla="*/ 0 h 305"/>
                <a:gd name="T8" fmla="*/ 248 w 365"/>
                <a:gd name="T9" fmla="*/ 10 h 305"/>
                <a:gd name="T10" fmla="*/ 276 w 365"/>
                <a:gd name="T11" fmla="*/ 19 h 305"/>
                <a:gd name="T12" fmla="*/ 276 w 365"/>
                <a:gd name="T13" fmla="*/ 216 h 305"/>
                <a:gd name="T14" fmla="*/ 201 w 365"/>
                <a:gd name="T15" fmla="*/ 216 h 305"/>
                <a:gd name="T16" fmla="*/ 201 w 365"/>
                <a:gd name="T17" fmla="*/ 19 h 305"/>
                <a:gd name="T18" fmla="*/ 234 w 365"/>
                <a:gd name="T19" fmla="*/ 10 h 305"/>
                <a:gd name="T20" fmla="*/ 234 w 365"/>
                <a:gd name="T21" fmla="*/ 0 h 305"/>
                <a:gd name="T22" fmla="*/ 121 w 365"/>
                <a:gd name="T23" fmla="*/ 0 h 305"/>
                <a:gd name="T24" fmla="*/ 121 w 365"/>
                <a:gd name="T25" fmla="*/ 10 h 305"/>
                <a:gd name="T26" fmla="*/ 154 w 365"/>
                <a:gd name="T27" fmla="*/ 19 h 305"/>
                <a:gd name="T28" fmla="*/ 154 w 365"/>
                <a:gd name="T29" fmla="*/ 216 h 305"/>
                <a:gd name="T30" fmla="*/ 75 w 365"/>
                <a:gd name="T31" fmla="*/ 216 h 305"/>
                <a:gd name="T32" fmla="*/ 75 w 365"/>
                <a:gd name="T33" fmla="*/ 19 h 305"/>
                <a:gd name="T34" fmla="*/ 107 w 365"/>
                <a:gd name="T35" fmla="*/ 10 h 305"/>
                <a:gd name="T36" fmla="*/ 107 w 365"/>
                <a:gd name="T37" fmla="*/ 0 h 305"/>
                <a:gd name="T38" fmla="*/ 0 w 365"/>
                <a:gd name="T39" fmla="*/ 0 h 305"/>
                <a:gd name="T40" fmla="*/ 0 w 365"/>
                <a:gd name="T41" fmla="*/ 10 h 305"/>
                <a:gd name="T42" fmla="*/ 28 w 365"/>
                <a:gd name="T43" fmla="*/ 19 h 305"/>
                <a:gd name="T44" fmla="*/ 28 w 365"/>
                <a:gd name="T45" fmla="*/ 216 h 305"/>
                <a:gd name="T46" fmla="*/ 0 w 365"/>
                <a:gd name="T47" fmla="*/ 221 h 305"/>
                <a:gd name="T48" fmla="*/ 0 w 365"/>
                <a:gd name="T49" fmla="*/ 235 h 305"/>
                <a:gd name="T50" fmla="*/ 337 w 365"/>
                <a:gd name="T51" fmla="*/ 235 h 305"/>
                <a:gd name="T52" fmla="*/ 337 w 365"/>
                <a:gd name="T53" fmla="*/ 305 h 305"/>
                <a:gd name="T54" fmla="*/ 347 w 365"/>
                <a:gd name="T55" fmla="*/ 305 h 305"/>
                <a:gd name="T56" fmla="*/ 365 w 365"/>
                <a:gd name="T57" fmla="*/ 216 h 305"/>
                <a:gd name="T58" fmla="*/ 328 w 365"/>
                <a:gd name="T59" fmla="*/ 216 h 305"/>
                <a:gd name="T60" fmla="*/ 328 w 365"/>
                <a:gd name="T61" fmla="*/ 19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5" h="305">
                  <a:moveTo>
                    <a:pt x="328" y="19"/>
                  </a:moveTo>
                  <a:lnTo>
                    <a:pt x="361" y="10"/>
                  </a:lnTo>
                  <a:lnTo>
                    <a:pt x="361" y="0"/>
                  </a:lnTo>
                  <a:lnTo>
                    <a:pt x="248" y="0"/>
                  </a:lnTo>
                  <a:lnTo>
                    <a:pt x="248" y="10"/>
                  </a:lnTo>
                  <a:lnTo>
                    <a:pt x="276" y="19"/>
                  </a:lnTo>
                  <a:lnTo>
                    <a:pt x="276" y="216"/>
                  </a:lnTo>
                  <a:lnTo>
                    <a:pt x="201" y="216"/>
                  </a:lnTo>
                  <a:lnTo>
                    <a:pt x="201" y="19"/>
                  </a:lnTo>
                  <a:lnTo>
                    <a:pt x="234" y="10"/>
                  </a:lnTo>
                  <a:lnTo>
                    <a:pt x="234" y="0"/>
                  </a:lnTo>
                  <a:lnTo>
                    <a:pt x="121" y="0"/>
                  </a:lnTo>
                  <a:lnTo>
                    <a:pt x="121" y="10"/>
                  </a:lnTo>
                  <a:lnTo>
                    <a:pt x="154" y="19"/>
                  </a:lnTo>
                  <a:lnTo>
                    <a:pt x="154" y="216"/>
                  </a:lnTo>
                  <a:lnTo>
                    <a:pt x="75" y="216"/>
                  </a:lnTo>
                  <a:lnTo>
                    <a:pt x="75" y="19"/>
                  </a:lnTo>
                  <a:lnTo>
                    <a:pt x="107" y="10"/>
                  </a:lnTo>
                  <a:lnTo>
                    <a:pt x="107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1"/>
                  </a:lnTo>
                  <a:lnTo>
                    <a:pt x="0" y="235"/>
                  </a:lnTo>
                  <a:lnTo>
                    <a:pt x="337" y="235"/>
                  </a:lnTo>
                  <a:lnTo>
                    <a:pt x="337" y="305"/>
                  </a:lnTo>
                  <a:lnTo>
                    <a:pt x="347" y="305"/>
                  </a:lnTo>
                  <a:lnTo>
                    <a:pt x="365" y="216"/>
                  </a:lnTo>
                  <a:lnTo>
                    <a:pt x="328" y="216"/>
                  </a:lnTo>
                  <a:lnTo>
                    <a:pt x="328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7" name="Freeform 65"/>
            <p:cNvSpPr>
              <a:spLocks/>
            </p:cNvSpPr>
            <p:nvPr/>
          </p:nvSpPr>
          <p:spPr bwMode="auto">
            <a:xfrm>
              <a:off x="7033673" y="812309"/>
              <a:ext cx="90089" cy="123812"/>
            </a:xfrm>
            <a:custGeom>
              <a:avLst/>
              <a:gdLst>
                <a:gd name="T0" fmla="*/ 178 w 178"/>
                <a:gd name="T1" fmla="*/ 169 h 239"/>
                <a:gd name="T2" fmla="*/ 164 w 178"/>
                <a:gd name="T3" fmla="*/ 169 h 239"/>
                <a:gd name="T4" fmla="*/ 145 w 178"/>
                <a:gd name="T5" fmla="*/ 216 h 239"/>
                <a:gd name="T6" fmla="*/ 75 w 178"/>
                <a:gd name="T7" fmla="*/ 216 h 239"/>
                <a:gd name="T8" fmla="*/ 75 w 178"/>
                <a:gd name="T9" fmla="*/ 117 h 239"/>
                <a:gd name="T10" fmla="*/ 117 w 178"/>
                <a:gd name="T11" fmla="*/ 117 h 239"/>
                <a:gd name="T12" fmla="*/ 127 w 178"/>
                <a:gd name="T13" fmla="*/ 150 h 239"/>
                <a:gd name="T14" fmla="*/ 136 w 178"/>
                <a:gd name="T15" fmla="*/ 150 h 239"/>
                <a:gd name="T16" fmla="*/ 136 w 178"/>
                <a:gd name="T17" fmla="*/ 132 h 239"/>
                <a:gd name="T18" fmla="*/ 136 w 178"/>
                <a:gd name="T19" fmla="*/ 108 h 239"/>
                <a:gd name="T20" fmla="*/ 136 w 178"/>
                <a:gd name="T21" fmla="*/ 89 h 239"/>
                <a:gd name="T22" fmla="*/ 136 w 178"/>
                <a:gd name="T23" fmla="*/ 71 h 239"/>
                <a:gd name="T24" fmla="*/ 127 w 178"/>
                <a:gd name="T25" fmla="*/ 71 h 239"/>
                <a:gd name="T26" fmla="*/ 117 w 178"/>
                <a:gd name="T27" fmla="*/ 103 h 239"/>
                <a:gd name="T28" fmla="*/ 75 w 178"/>
                <a:gd name="T29" fmla="*/ 103 h 239"/>
                <a:gd name="T30" fmla="*/ 75 w 178"/>
                <a:gd name="T31" fmla="*/ 24 h 239"/>
                <a:gd name="T32" fmla="*/ 145 w 178"/>
                <a:gd name="T33" fmla="*/ 24 h 239"/>
                <a:gd name="T34" fmla="*/ 155 w 178"/>
                <a:gd name="T35" fmla="*/ 61 h 239"/>
                <a:gd name="T36" fmla="*/ 164 w 178"/>
                <a:gd name="T37" fmla="*/ 61 h 239"/>
                <a:gd name="T38" fmla="*/ 164 w 178"/>
                <a:gd name="T39" fmla="*/ 0 h 239"/>
                <a:gd name="T40" fmla="*/ 0 w 178"/>
                <a:gd name="T41" fmla="*/ 0 h 239"/>
                <a:gd name="T42" fmla="*/ 0 w 178"/>
                <a:gd name="T43" fmla="*/ 10 h 239"/>
                <a:gd name="T44" fmla="*/ 28 w 178"/>
                <a:gd name="T45" fmla="*/ 19 h 239"/>
                <a:gd name="T46" fmla="*/ 28 w 178"/>
                <a:gd name="T47" fmla="*/ 216 h 239"/>
                <a:gd name="T48" fmla="*/ 0 w 178"/>
                <a:gd name="T49" fmla="*/ 225 h 239"/>
                <a:gd name="T50" fmla="*/ 0 w 178"/>
                <a:gd name="T51" fmla="*/ 239 h 239"/>
                <a:gd name="T52" fmla="*/ 169 w 178"/>
                <a:gd name="T53" fmla="*/ 239 h 239"/>
                <a:gd name="T54" fmla="*/ 178 w 178"/>
                <a:gd name="T55" fmla="*/ 16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8" h="239">
                  <a:moveTo>
                    <a:pt x="178" y="169"/>
                  </a:moveTo>
                  <a:lnTo>
                    <a:pt x="164" y="169"/>
                  </a:lnTo>
                  <a:lnTo>
                    <a:pt x="145" y="216"/>
                  </a:lnTo>
                  <a:lnTo>
                    <a:pt x="75" y="216"/>
                  </a:lnTo>
                  <a:lnTo>
                    <a:pt x="75" y="117"/>
                  </a:lnTo>
                  <a:lnTo>
                    <a:pt x="117" y="117"/>
                  </a:lnTo>
                  <a:lnTo>
                    <a:pt x="127" y="150"/>
                  </a:lnTo>
                  <a:lnTo>
                    <a:pt x="136" y="150"/>
                  </a:lnTo>
                  <a:lnTo>
                    <a:pt x="136" y="132"/>
                  </a:lnTo>
                  <a:lnTo>
                    <a:pt x="136" y="108"/>
                  </a:lnTo>
                  <a:lnTo>
                    <a:pt x="136" y="89"/>
                  </a:lnTo>
                  <a:lnTo>
                    <a:pt x="136" y="71"/>
                  </a:lnTo>
                  <a:lnTo>
                    <a:pt x="127" y="71"/>
                  </a:lnTo>
                  <a:lnTo>
                    <a:pt x="117" y="103"/>
                  </a:lnTo>
                  <a:lnTo>
                    <a:pt x="75" y="103"/>
                  </a:lnTo>
                  <a:lnTo>
                    <a:pt x="75" y="24"/>
                  </a:lnTo>
                  <a:lnTo>
                    <a:pt x="145" y="24"/>
                  </a:lnTo>
                  <a:lnTo>
                    <a:pt x="155" y="61"/>
                  </a:lnTo>
                  <a:lnTo>
                    <a:pt x="164" y="61"/>
                  </a:lnTo>
                  <a:lnTo>
                    <a:pt x="16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69" y="239"/>
                  </a:lnTo>
                  <a:lnTo>
                    <a:pt x="178" y="1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8" name="Freeform 66"/>
            <p:cNvSpPr>
              <a:spLocks/>
            </p:cNvSpPr>
            <p:nvPr/>
          </p:nvSpPr>
          <p:spPr bwMode="auto">
            <a:xfrm>
              <a:off x="7148536" y="812309"/>
              <a:ext cx="130630" cy="123812"/>
            </a:xfrm>
            <a:custGeom>
              <a:avLst/>
              <a:gdLst>
                <a:gd name="T0" fmla="*/ 141 w 253"/>
                <a:gd name="T1" fmla="*/ 10 h 239"/>
                <a:gd name="T2" fmla="*/ 174 w 253"/>
                <a:gd name="T3" fmla="*/ 19 h 239"/>
                <a:gd name="T4" fmla="*/ 174 w 253"/>
                <a:gd name="T5" fmla="*/ 103 h 239"/>
                <a:gd name="T6" fmla="*/ 75 w 253"/>
                <a:gd name="T7" fmla="*/ 103 h 239"/>
                <a:gd name="T8" fmla="*/ 75 w 253"/>
                <a:gd name="T9" fmla="*/ 19 h 239"/>
                <a:gd name="T10" fmla="*/ 113 w 253"/>
                <a:gd name="T11" fmla="*/ 10 h 239"/>
                <a:gd name="T12" fmla="*/ 113 w 253"/>
                <a:gd name="T13" fmla="*/ 0 h 239"/>
                <a:gd name="T14" fmla="*/ 0 w 253"/>
                <a:gd name="T15" fmla="*/ 0 h 239"/>
                <a:gd name="T16" fmla="*/ 0 w 253"/>
                <a:gd name="T17" fmla="*/ 10 h 239"/>
                <a:gd name="T18" fmla="*/ 28 w 253"/>
                <a:gd name="T19" fmla="*/ 19 h 239"/>
                <a:gd name="T20" fmla="*/ 28 w 253"/>
                <a:gd name="T21" fmla="*/ 216 h 239"/>
                <a:gd name="T22" fmla="*/ 0 w 253"/>
                <a:gd name="T23" fmla="*/ 225 h 239"/>
                <a:gd name="T24" fmla="*/ 0 w 253"/>
                <a:gd name="T25" fmla="*/ 239 h 239"/>
                <a:gd name="T26" fmla="*/ 113 w 253"/>
                <a:gd name="T27" fmla="*/ 239 h 239"/>
                <a:gd name="T28" fmla="*/ 113 w 253"/>
                <a:gd name="T29" fmla="*/ 225 h 239"/>
                <a:gd name="T30" fmla="*/ 75 w 253"/>
                <a:gd name="T31" fmla="*/ 216 h 239"/>
                <a:gd name="T32" fmla="*/ 75 w 253"/>
                <a:gd name="T33" fmla="*/ 122 h 239"/>
                <a:gd name="T34" fmla="*/ 174 w 253"/>
                <a:gd name="T35" fmla="*/ 122 h 239"/>
                <a:gd name="T36" fmla="*/ 174 w 253"/>
                <a:gd name="T37" fmla="*/ 216 h 239"/>
                <a:gd name="T38" fmla="*/ 141 w 253"/>
                <a:gd name="T39" fmla="*/ 225 h 239"/>
                <a:gd name="T40" fmla="*/ 141 w 253"/>
                <a:gd name="T41" fmla="*/ 239 h 239"/>
                <a:gd name="T42" fmla="*/ 253 w 253"/>
                <a:gd name="T43" fmla="*/ 239 h 239"/>
                <a:gd name="T44" fmla="*/ 253 w 253"/>
                <a:gd name="T45" fmla="*/ 225 h 239"/>
                <a:gd name="T46" fmla="*/ 221 w 253"/>
                <a:gd name="T47" fmla="*/ 216 h 239"/>
                <a:gd name="T48" fmla="*/ 221 w 253"/>
                <a:gd name="T49" fmla="*/ 19 h 239"/>
                <a:gd name="T50" fmla="*/ 253 w 253"/>
                <a:gd name="T51" fmla="*/ 10 h 239"/>
                <a:gd name="T52" fmla="*/ 253 w 253"/>
                <a:gd name="T53" fmla="*/ 0 h 239"/>
                <a:gd name="T54" fmla="*/ 141 w 253"/>
                <a:gd name="T55" fmla="*/ 0 h 239"/>
                <a:gd name="T56" fmla="*/ 141 w 253"/>
                <a:gd name="T57" fmla="*/ 1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3" h="239">
                  <a:moveTo>
                    <a:pt x="141" y="10"/>
                  </a:moveTo>
                  <a:lnTo>
                    <a:pt x="174" y="19"/>
                  </a:lnTo>
                  <a:lnTo>
                    <a:pt x="174" y="103"/>
                  </a:lnTo>
                  <a:lnTo>
                    <a:pt x="75" y="103"/>
                  </a:lnTo>
                  <a:lnTo>
                    <a:pt x="75" y="19"/>
                  </a:lnTo>
                  <a:lnTo>
                    <a:pt x="113" y="10"/>
                  </a:lnTo>
                  <a:lnTo>
                    <a:pt x="113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13" y="239"/>
                  </a:lnTo>
                  <a:lnTo>
                    <a:pt x="113" y="225"/>
                  </a:lnTo>
                  <a:lnTo>
                    <a:pt x="75" y="216"/>
                  </a:lnTo>
                  <a:lnTo>
                    <a:pt x="75" y="122"/>
                  </a:lnTo>
                  <a:lnTo>
                    <a:pt x="174" y="122"/>
                  </a:lnTo>
                  <a:lnTo>
                    <a:pt x="174" y="216"/>
                  </a:lnTo>
                  <a:lnTo>
                    <a:pt x="141" y="225"/>
                  </a:lnTo>
                  <a:lnTo>
                    <a:pt x="141" y="239"/>
                  </a:lnTo>
                  <a:lnTo>
                    <a:pt x="253" y="239"/>
                  </a:lnTo>
                  <a:lnTo>
                    <a:pt x="253" y="225"/>
                  </a:lnTo>
                  <a:lnTo>
                    <a:pt x="221" y="216"/>
                  </a:lnTo>
                  <a:lnTo>
                    <a:pt x="221" y="19"/>
                  </a:lnTo>
                  <a:lnTo>
                    <a:pt x="253" y="10"/>
                  </a:lnTo>
                  <a:lnTo>
                    <a:pt x="253" y="0"/>
                  </a:lnTo>
                  <a:lnTo>
                    <a:pt x="141" y="0"/>
                  </a:lnTo>
                  <a:lnTo>
                    <a:pt x="141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9" name="Freeform 67"/>
            <p:cNvSpPr>
              <a:spLocks/>
            </p:cNvSpPr>
            <p:nvPr/>
          </p:nvSpPr>
          <p:spPr bwMode="auto">
            <a:xfrm>
              <a:off x="7301687" y="812309"/>
              <a:ext cx="130630" cy="123812"/>
            </a:xfrm>
            <a:custGeom>
              <a:avLst/>
              <a:gdLst>
                <a:gd name="T0" fmla="*/ 140 w 253"/>
                <a:gd name="T1" fmla="*/ 10 h 239"/>
                <a:gd name="T2" fmla="*/ 173 w 253"/>
                <a:gd name="T3" fmla="*/ 19 h 239"/>
                <a:gd name="T4" fmla="*/ 173 w 253"/>
                <a:gd name="T5" fmla="*/ 24 h 239"/>
                <a:gd name="T6" fmla="*/ 75 w 253"/>
                <a:gd name="T7" fmla="*/ 183 h 239"/>
                <a:gd name="T8" fmla="*/ 75 w 253"/>
                <a:gd name="T9" fmla="*/ 19 h 239"/>
                <a:gd name="T10" fmla="*/ 112 w 253"/>
                <a:gd name="T11" fmla="*/ 10 h 239"/>
                <a:gd name="T12" fmla="*/ 112 w 253"/>
                <a:gd name="T13" fmla="*/ 0 h 239"/>
                <a:gd name="T14" fmla="*/ 0 w 253"/>
                <a:gd name="T15" fmla="*/ 0 h 239"/>
                <a:gd name="T16" fmla="*/ 0 w 253"/>
                <a:gd name="T17" fmla="*/ 10 h 239"/>
                <a:gd name="T18" fmla="*/ 28 w 253"/>
                <a:gd name="T19" fmla="*/ 19 h 239"/>
                <a:gd name="T20" fmla="*/ 28 w 253"/>
                <a:gd name="T21" fmla="*/ 216 h 239"/>
                <a:gd name="T22" fmla="*/ 0 w 253"/>
                <a:gd name="T23" fmla="*/ 225 h 239"/>
                <a:gd name="T24" fmla="*/ 0 w 253"/>
                <a:gd name="T25" fmla="*/ 239 h 239"/>
                <a:gd name="T26" fmla="*/ 112 w 253"/>
                <a:gd name="T27" fmla="*/ 239 h 239"/>
                <a:gd name="T28" fmla="*/ 112 w 253"/>
                <a:gd name="T29" fmla="*/ 225 h 239"/>
                <a:gd name="T30" fmla="*/ 75 w 253"/>
                <a:gd name="T31" fmla="*/ 216 h 239"/>
                <a:gd name="T32" fmla="*/ 75 w 253"/>
                <a:gd name="T33" fmla="*/ 216 h 239"/>
                <a:gd name="T34" fmla="*/ 173 w 253"/>
                <a:gd name="T35" fmla="*/ 52 h 239"/>
                <a:gd name="T36" fmla="*/ 173 w 253"/>
                <a:gd name="T37" fmla="*/ 216 h 239"/>
                <a:gd name="T38" fmla="*/ 140 w 253"/>
                <a:gd name="T39" fmla="*/ 225 h 239"/>
                <a:gd name="T40" fmla="*/ 140 w 253"/>
                <a:gd name="T41" fmla="*/ 239 h 239"/>
                <a:gd name="T42" fmla="*/ 253 w 253"/>
                <a:gd name="T43" fmla="*/ 239 h 239"/>
                <a:gd name="T44" fmla="*/ 253 w 253"/>
                <a:gd name="T45" fmla="*/ 225 h 239"/>
                <a:gd name="T46" fmla="*/ 220 w 253"/>
                <a:gd name="T47" fmla="*/ 216 h 239"/>
                <a:gd name="T48" fmla="*/ 220 w 253"/>
                <a:gd name="T49" fmla="*/ 19 h 239"/>
                <a:gd name="T50" fmla="*/ 253 w 253"/>
                <a:gd name="T51" fmla="*/ 10 h 239"/>
                <a:gd name="T52" fmla="*/ 253 w 253"/>
                <a:gd name="T53" fmla="*/ 0 h 239"/>
                <a:gd name="T54" fmla="*/ 140 w 253"/>
                <a:gd name="T55" fmla="*/ 0 h 239"/>
                <a:gd name="T56" fmla="*/ 140 w 253"/>
                <a:gd name="T57" fmla="*/ 1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3" h="239">
                  <a:moveTo>
                    <a:pt x="140" y="10"/>
                  </a:moveTo>
                  <a:lnTo>
                    <a:pt x="173" y="19"/>
                  </a:lnTo>
                  <a:lnTo>
                    <a:pt x="173" y="24"/>
                  </a:lnTo>
                  <a:lnTo>
                    <a:pt x="75" y="183"/>
                  </a:lnTo>
                  <a:lnTo>
                    <a:pt x="75" y="19"/>
                  </a:lnTo>
                  <a:lnTo>
                    <a:pt x="112" y="10"/>
                  </a:lnTo>
                  <a:lnTo>
                    <a:pt x="112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12" y="239"/>
                  </a:lnTo>
                  <a:lnTo>
                    <a:pt x="112" y="225"/>
                  </a:lnTo>
                  <a:lnTo>
                    <a:pt x="75" y="216"/>
                  </a:lnTo>
                  <a:lnTo>
                    <a:pt x="75" y="216"/>
                  </a:lnTo>
                  <a:lnTo>
                    <a:pt x="173" y="52"/>
                  </a:lnTo>
                  <a:lnTo>
                    <a:pt x="173" y="216"/>
                  </a:lnTo>
                  <a:lnTo>
                    <a:pt x="140" y="225"/>
                  </a:lnTo>
                  <a:lnTo>
                    <a:pt x="140" y="239"/>
                  </a:lnTo>
                  <a:lnTo>
                    <a:pt x="253" y="239"/>
                  </a:lnTo>
                  <a:lnTo>
                    <a:pt x="253" y="225"/>
                  </a:lnTo>
                  <a:lnTo>
                    <a:pt x="220" y="216"/>
                  </a:lnTo>
                  <a:lnTo>
                    <a:pt x="220" y="19"/>
                  </a:lnTo>
                  <a:lnTo>
                    <a:pt x="253" y="10"/>
                  </a:lnTo>
                  <a:lnTo>
                    <a:pt x="253" y="0"/>
                  </a:lnTo>
                  <a:lnTo>
                    <a:pt x="140" y="0"/>
                  </a:lnTo>
                  <a:lnTo>
                    <a:pt x="140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90" name="Freeform 68"/>
            <p:cNvSpPr>
              <a:spLocks/>
            </p:cNvSpPr>
            <p:nvPr/>
          </p:nvSpPr>
          <p:spPr bwMode="auto">
            <a:xfrm>
              <a:off x="7450333" y="812309"/>
              <a:ext cx="94593" cy="123812"/>
            </a:xfrm>
            <a:custGeom>
              <a:avLst/>
              <a:gdLst>
                <a:gd name="T0" fmla="*/ 169 w 183"/>
                <a:gd name="T1" fmla="*/ 169 h 239"/>
                <a:gd name="T2" fmla="*/ 150 w 183"/>
                <a:gd name="T3" fmla="*/ 216 h 239"/>
                <a:gd name="T4" fmla="*/ 80 w 183"/>
                <a:gd name="T5" fmla="*/ 216 h 239"/>
                <a:gd name="T6" fmla="*/ 80 w 183"/>
                <a:gd name="T7" fmla="*/ 117 h 239"/>
                <a:gd name="T8" fmla="*/ 122 w 183"/>
                <a:gd name="T9" fmla="*/ 117 h 239"/>
                <a:gd name="T10" fmla="*/ 132 w 183"/>
                <a:gd name="T11" fmla="*/ 150 h 239"/>
                <a:gd name="T12" fmla="*/ 141 w 183"/>
                <a:gd name="T13" fmla="*/ 150 h 239"/>
                <a:gd name="T14" fmla="*/ 141 w 183"/>
                <a:gd name="T15" fmla="*/ 108 h 239"/>
                <a:gd name="T16" fmla="*/ 141 w 183"/>
                <a:gd name="T17" fmla="*/ 71 h 239"/>
                <a:gd name="T18" fmla="*/ 132 w 183"/>
                <a:gd name="T19" fmla="*/ 71 h 239"/>
                <a:gd name="T20" fmla="*/ 122 w 183"/>
                <a:gd name="T21" fmla="*/ 103 h 239"/>
                <a:gd name="T22" fmla="*/ 80 w 183"/>
                <a:gd name="T23" fmla="*/ 103 h 239"/>
                <a:gd name="T24" fmla="*/ 80 w 183"/>
                <a:gd name="T25" fmla="*/ 24 h 239"/>
                <a:gd name="T26" fmla="*/ 146 w 183"/>
                <a:gd name="T27" fmla="*/ 24 h 239"/>
                <a:gd name="T28" fmla="*/ 160 w 183"/>
                <a:gd name="T29" fmla="*/ 61 h 239"/>
                <a:gd name="T30" fmla="*/ 169 w 183"/>
                <a:gd name="T31" fmla="*/ 61 h 239"/>
                <a:gd name="T32" fmla="*/ 169 w 183"/>
                <a:gd name="T33" fmla="*/ 0 h 239"/>
                <a:gd name="T34" fmla="*/ 0 w 183"/>
                <a:gd name="T35" fmla="*/ 0 h 239"/>
                <a:gd name="T36" fmla="*/ 0 w 183"/>
                <a:gd name="T37" fmla="*/ 10 h 239"/>
                <a:gd name="T38" fmla="*/ 33 w 183"/>
                <a:gd name="T39" fmla="*/ 19 h 239"/>
                <a:gd name="T40" fmla="*/ 33 w 183"/>
                <a:gd name="T41" fmla="*/ 216 h 239"/>
                <a:gd name="T42" fmla="*/ 0 w 183"/>
                <a:gd name="T43" fmla="*/ 225 h 239"/>
                <a:gd name="T44" fmla="*/ 0 w 183"/>
                <a:gd name="T45" fmla="*/ 239 h 239"/>
                <a:gd name="T46" fmla="*/ 174 w 183"/>
                <a:gd name="T47" fmla="*/ 239 h 239"/>
                <a:gd name="T48" fmla="*/ 183 w 183"/>
                <a:gd name="T49" fmla="*/ 169 h 239"/>
                <a:gd name="T50" fmla="*/ 169 w 183"/>
                <a:gd name="T51" fmla="*/ 16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3" h="239">
                  <a:moveTo>
                    <a:pt x="169" y="169"/>
                  </a:moveTo>
                  <a:lnTo>
                    <a:pt x="150" y="216"/>
                  </a:lnTo>
                  <a:lnTo>
                    <a:pt x="80" y="216"/>
                  </a:lnTo>
                  <a:lnTo>
                    <a:pt x="80" y="117"/>
                  </a:lnTo>
                  <a:lnTo>
                    <a:pt x="122" y="117"/>
                  </a:lnTo>
                  <a:lnTo>
                    <a:pt x="132" y="150"/>
                  </a:lnTo>
                  <a:lnTo>
                    <a:pt x="141" y="150"/>
                  </a:lnTo>
                  <a:lnTo>
                    <a:pt x="141" y="108"/>
                  </a:lnTo>
                  <a:lnTo>
                    <a:pt x="141" y="71"/>
                  </a:lnTo>
                  <a:lnTo>
                    <a:pt x="132" y="71"/>
                  </a:lnTo>
                  <a:lnTo>
                    <a:pt x="122" y="103"/>
                  </a:lnTo>
                  <a:lnTo>
                    <a:pt x="80" y="103"/>
                  </a:lnTo>
                  <a:lnTo>
                    <a:pt x="80" y="24"/>
                  </a:lnTo>
                  <a:lnTo>
                    <a:pt x="146" y="24"/>
                  </a:lnTo>
                  <a:lnTo>
                    <a:pt x="160" y="61"/>
                  </a:lnTo>
                  <a:lnTo>
                    <a:pt x="169" y="61"/>
                  </a:lnTo>
                  <a:lnTo>
                    <a:pt x="169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33" y="19"/>
                  </a:lnTo>
                  <a:lnTo>
                    <a:pt x="33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74" y="239"/>
                  </a:lnTo>
                  <a:lnTo>
                    <a:pt x="183" y="169"/>
                  </a:lnTo>
                  <a:lnTo>
                    <a:pt x="169" y="1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91" name="Freeform 69"/>
            <p:cNvSpPr>
              <a:spLocks noEditPoints="1"/>
            </p:cNvSpPr>
            <p:nvPr/>
          </p:nvSpPr>
          <p:spPr bwMode="auto">
            <a:xfrm>
              <a:off x="6671066" y="443121"/>
              <a:ext cx="238735" cy="308406"/>
            </a:xfrm>
            <a:custGeom>
              <a:avLst/>
              <a:gdLst>
                <a:gd name="T0" fmla="*/ 230 w 464"/>
                <a:gd name="T1" fmla="*/ 595 h 595"/>
                <a:gd name="T2" fmla="*/ 431 w 464"/>
                <a:gd name="T3" fmla="*/ 511 h 595"/>
                <a:gd name="T4" fmla="*/ 464 w 464"/>
                <a:gd name="T5" fmla="*/ 65 h 595"/>
                <a:gd name="T6" fmla="*/ 230 w 464"/>
                <a:gd name="T7" fmla="*/ 0 h 595"/>
                <a:gd name="T8" fmla="*/ 117 w 464"/>
                <a:gd name="T9" fmla="*/ 32 h 595"/>
                <a:gd name="T10" fmla="*/ 0 w 464"/>
                <a:gd name="T11" fmla="*/ 65 h 595"/>
                <a:gd name="T12" fmla="*/ 28 w 464"/>
                <a:gd name="T13" fmla="*/ 511 h 595"/>
                <a:gd name="T14" fmla="*/ 117 w 464"/>
                <a:gd name="T15" fmla="*/ 548 h 595"/>
                <a:gd name="T16" fmla="*/ 230 w 464"/>
                <a:gd name="T17" fmla="*/ 595 h 595"/>
                <a:gd name="T18" fmla="*/ 117 w 464"/>
                <a:gd name="T19" fmla="*/ 61 h 595"/>
                <a:gd name="T20" fmla="*/ 117 w 464"/>
                <a:gd name="T21" fmla="*/ 61 h 595"/>
                <a:gd name="T22" fmla="*/ 164 w 464"/>
                <a:gd name="T23" fmla="*/ 46 h 595"/>
                <a:gd name="T24" fmla="*/ 117 w 464"/>
                <a:gd name="T25" fmla="*/ 126 h 595"/>
                <a:gd name="T26" fmla="*/ 75 w 464"/>
                <a:gd name="T27" fmla="*/ 201 h 595"/>
                <a:gd name="T28" fmla="*/ 75 w 464"/>
                <a:gd name="T29" fmla="*/ 145 h 595"/>
                <a:gd name="T30" fmla="*/ 70 w 464"/>
                <a:gd name="T31" fmla="*/ 75 h 595"/>
                <a:gd name="T32" fmla="*/ 117 w 464"/>
                <a:gd name="T33" fmla="*/ 61 h 595"/>
                <a:gd name="T34" fmla="*/ 56 w 464"/>
                <a:gd name="T35" fmla="*/ 492 h 595"/>
                <a:gd name="T36" fmla="*/ 56 w 464"/>
                <a:gd name="T37" fmla="*/ 492 h 595"/>
                <a:gd name="T38" fmla="*/ 37 w 464"/>
                <a:gd name="T39" fmla="*/ 295 h 595"/>
                <a:gd name="T40" fmla="*/ 80 w 464"/>
                <a:gd name="T41" fmla="*/ 300 h 595"/>
                <a:gd name="T42" fmla="*/ 117 w 464"/>
                <a:gd name="T43" fmla="*/ 243 h 595"/>
                <a:gd name="T44" fmla="*/ 164 w 464"/>
                <a:gd name="T45" fmla="*/ 159 h 595"/>
                <a:gd name="T46" fmla="*/ 164 w 464"/>
                <a:gd name="T47" fmla="*/ 211 h 595"/>
                <a:gd name="T48" fmla="*/ 164 w 464"/>
                <a:gd name="T49" fmla="*/ 304 h 595"/>
                <a:gd name="T50" fmla="*/ 230 w 464"/>
                <a:gd name="T51" fmla="*/ 309 h 595"/>
                <a:gd name="T52" fmla="*/ 230 w 464"/>
                <a:gd name="T53" fmla="*/ 28 h 595"/>
                <a:gd name="T54" fmla="*/ 436 w 464"/>
                <a:gd name="T55" fmla="*/ 84 h 595"/>
                <a:gd name="T56" fmla="*/ 422 w 464"/>
                <a:gd name="T57" fmla="*/ 295 h 595"/>
                <a:gd name="T58" fmla="*/ 361 w 464"/>
                <a:gd name="T59" fmla="*/ 300 h 595"/>
                <a:gd name="T60" fmla="*/ 370 w 464"/>
                <a:gd name="T61" fmla="*/ 121 h 595"/>
                <a:gd name="T62" fmla="*/ 300 w 464"/>
                <a:gd name="T63" fmla="*/ 107 h 595"/>
                <a:gd name="T64" fmla="*/ 295 w 464"/>
                <a:gd name="T65" fmla="*/ 304 h 595"/>
                <a:gd name="T66" fmla="*/ 230 w 464"/>
                <a:gd name="T67" fmla="*/ 309 h 595"/>
                <a:gd name="T68" fmla="*/ 230 w 464"/>
                <a:gd name="T69" fmla="*/ 562 h 595"/>
                <a:gd name="T70" fmla="*/ 117 w 464"/>
                <a:gd name="T71" fmla="*/ 520 h 595"/>
                <a:gd name="T72" fmla="*/ 56 w 464"/>
                <a:gd name="T73" fmla="*/ 492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64" h="595">
                  <a:moveTo>
                    <a:pt x="230" y="595"/>
                  </a:moveTo>
                  <a:lnTo>
                    <a:pt x="431" y="511"/>
                  </a:lnTo>
                  <a:lnTo>
                    <a:pt x="464" y="65"/>
                  </a:lnTo>
                  <a:lnTo>
                    <a:pt x="230" y="0"/>
                  </a:lnTo>
                  <a:lnTo>
                    <a:pt x="117" y="32"/>
                  </a:lnTo>
                  <a:lnTo>
                    <a:pt x="0" y="65"/>
                  </a:lnTo>
                  <a:lnTo>
                    <a:pt x="28" y="511"/>
                  </a:lnTo>
                  <a:lnTo>
                    <a:pt x="117" y="548"/>
                  </a:lnTo>
                  <a:lnTo>
                    <a:pt x="230" y="595"/>
                  </a:lnTo>
                  <a:close/>
                  <a:moveTo>
                    <a:pt x="117" y="61"/>
                  </a:moveTo>
                  <a:lnTo>
                    <a:pt x="117" y="61"/>
                  </a:lnTo>
                  <a:lnTo>
                    <a:pt x="164" y="46"/>
                  </a:lnTo>
                  <a:lnTo>
                    <a:pt x="117" y="126"/>
                  </a:lnTo>
                  <a:lnTo>
                    <a:pt x="75" y="201"/>
                  </a:lnTo>
                  <a:lnTo>
                    <a:pt x="75" y="145"/>
                  </a:lnTo>
                  <a:lnTo>
                    <a:pt x="70" y="75"/>
                  </a:lnTo>
                  <a:lnTo>
                    <a:pt x="117" y="61"/>
                  </a:lnTo>
                  <a:close/>
                  <a:moveTo>
                    <a:pt x="56" y="492"/>
                  </a:moveTo>
                  <a:lnTo>
                    <a:pt x="56" y="492"/>
                  </a:lnTo>
                  <a:lnTo>
                    <a:pt x="37" y="295"/>
                  </a:lnTo>
                  <a:lnTo>
                    <a:pt x="80" y="300"/>
                  </a:lnTo>
                  <a:lnTo>
                    <a:pt x="117" y="243"/>
                  </a:lnTo>
                  <a:lnTo>
                    <a:pt x="164" y="159"/>
                  </a:lnTo>
                  <a:lnTo>
                    <a:pt x="164" y="211"/>
                  </a:lnTo>
                  <a:lnTo>
                    <a:pt x="164" y="304"/>
                  </a:lnTo>
                  <a:lnTo>
                    <a:pt x="230" y="309"/>
                  </a:lnTo>
                  <a:lnTo>
                    <a:pt x="230" y="28"/>
                  </a:lnTo>
                  <a:lnTo>
                    <a:pt x="436" y="84"/>
                  </a:lnTo>
                  <a:lnTo>
                    <a:pt x="422" y="295"/>
                  </a:lnTo>
                  <a:lnTo>
                    <a:pt x="361" y="300"/>
                  </a:lnTo>
                  <a:lnTo>
                    <a:pt x="370" y="121"/>
                  </a:lnTo>
                  <a:lnTo>
                    <a:pt x="300" y="107"/>
                  </a:lnTo>
                  <a:lnTo>
                    <a:pt x="295" y="304"/>
                  </a:lnTo>
                  <a:lnTo>
                    <a:pt x="230" y="309"/>
                  </a:lnTo>
                  <a:lnTo>
                    <a:pt x="230" y="562"/>
                  </a:lnTo>
                  <a:lnTo>
                    <a:pt x="117" y="520"/>
                  </a:lnTo>
                  <a:lnTo>
                    <a:pt x="56" y="4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93" name="Freeform 71"/>
          <p:cNvSpPr>
            <a:spLocks noEditPoints="1"/>
          </p:cNvSpPr>
          <p:nvPr/>
        </p:nvSpPr>
        <p:spPr bwMode="auto">
          <a:xfrm>
            <a:off x="6540438" y="532048"/>
            <a:ext cx="588580" cy="576291"/>
          </a:xfrm>
          <a:custGeom>
            <a:avLst/>
            <a:gdLst>
              <a:gd name="T0" fmla="*/ 394 w 859"/>
              <a:gd name="T1" fmla="*/ 227 h 836"/>
              <a:gd name="T2" fmla="*/ 465 w 859"/>
              <a:gd name="T3" fmla="*/ 299 h 836"/>
              <a:gd name="T4" fmla="*/ 465 w 859"/>
              <a:gd name="T5" fmla="*/ 836 h 836"/>
              <a:gd name="T6" fmla="*/ 535 w 859"/>
              <a:gd name="T7" fmla="*/ 371 h 836"/>
              <a:gd name="T8" fmla="*/ 465 w 859"/>
              <a:gd name="T9" fmla="*/ 836 h 836"/>
              <a:gd name="T10" fmla="*/ 394 w 859"/>
              <a:gd name="T11" fmla="*/ 836 h 836"/>
              <a:gd name="T12" fmla="*/ 324 w 859"/>
              <a:gd name="T13" fmla="*/ 371 h 836"/>
              <a:gd name="T14" fmla="*/ 215 w 859"/>
              <a:gd name="T15" fmla="*/ 172 h 836"/>
              <a:gd name="T16" fmla="*/ 286 w 859"/>
              <a:gd name="T17" fmla="*/ 836 h 836"/>
              <a:gd name="T18" fmla="*/ 430 w 859"/>
              <a:gd name="T19" fmla="*/ 92 h 836"/>
              <a:gd name="T20" fmla="*/ 573 w 859"/>
              <a:gd name="T21" fmla="*/ 836 h 836"/>
              <a:gd name="T22" fmla="*/ 645 w 859"/>
              <a:gd name="T23" fmla="*/ 172 h 836"/>
              <a:gd name="T24" fmla="*/ 215 w 859"/>
              <a:gd name="T25" fmla="*/ 172 h 836"/>
              <a:gd name="T26" fmla="*/ 752 w 859"/>
              <a:gd name="T27" fmla="*/ 800 h 836"/>
              <a:gd name="T28" fmla="*/ 680 w 859"/>
              <a:gd name="T29" fmla="*/ 729 h 836"/>
              <a:gd name="T30" fmla="*/ 680 w 859"/>
              <a:gd name="T31" fmla="*/ 657 h 836"/>
              <a:gd name="T32" fmla="*/ 752 w 859"/>
              <a:gd name="T33" fmla="*/ 585 h 836"/>
              <a:gd name="T34" fmla="*/ 680 w 859"/>
              <a:gd name="T35" fmla="*/ 657 h 836"/>
              <a:gd name="T36" fmla="*/ 752 w 859"/>
              <a:gd name="T37" fmla="*/ 514 h 836"/>
              <a:gd name="T38" fmla="*/ 680 w 859"/>
              <a:gd name="T39" fmla="*/ 442 h 836"/>
              <a:gd name="T40" fmla="*/ 107 w 859"/>
              <a:gd name="T41" fmla="*/ 800 h 836"/>
              <a:gd name="T42" fmla="*/ 179 w 859"/>
              <a:gd name="T43" fmla="*/ 729 h 836"/>
              <a:gd name="T44" fmla="*/ 107 w 859"/>
              <a:gd name="T45" fmla="*/ 800 h 836"/>
              <a:gd name="T46" fmla="*/ 179 w 859"/>
              <a:gd name="T47" fmla="*/ 657 h 836"/>
              <a:gd name="T48" fmla="*/ 107 w 859"/>
              <a:gd name="T49" fmla="*/ 585 h 836"/>
              <a:gd name="T50" fmla="*/ 107 w 859"/>
              <a:gd name="T51" fmla="*/ 514 h 836"/>
              <a:gd name="T52" fmla="*/ 179 w 859"/>
              <a:gd name="T53" fmla="*/ 442 h 836"/>
              <a:gd name="T54" fmla="*/ 107 w 859"/>
              <a:gd name="T55" fmla="*/ 514 h 836"/>
              <a:gd name="T56" fmla="*/ 680 w 859"/>
              <a:gd name="T57" fmla="*/ 371 h 836"/>
              <a:gd name="T58" fmla="*/ 788 w 859"/>
              <a:gd name="T59" fmla="*/ 836 h 836"/>
              <a:gd name="T60" fmla="*/ 859 w 859"/>
              <a:gd name="T61" fmla="*/ 299 h 836"/>
              <a:gd name="T62" fmla="*/ 0 w 859"/>
              <a:gd name="T63" fmla="*/ 836 h 836"/>
              <a:gd name="T64" fmla="*/ 72 w 859"/>
              <a:gd name="T65" fmla="*/ 371 h 836"/>
              <a:gd name="T66" fmla="*/ 179 w 859"/>
              <a:gd name="T67" fmla="*/ 299 h 836"/>
              <a:gd name="T68" fmla="*/ 0 w 859"/>
              <a:gd name="T6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59" h="836">
                <a:moveTo>
                  <a:pt x="465" y="227"/>
                </a:moveTo>
                <a:lnTo>
                  <a:pt x="394" y="227"/>
                </a:lnTo>
                <a:lnTo>
                  <a:pt x="394" y="299"/>
                </a:lnTo>
                <a:lnTo>
                  <a:pt x="465" y="299"/>
                </a:lnTo>
                <a:lnTo>
                  <a:pt x="465" y="227"/>
                </a:lnTo>
                <a:close/>
                <a:moveTo>
                  <a:pt x="465" y="836"/>
                </a:moveTo>
                <a:lnTo>
                  <a:pt x="535" y="836"/>
                </a:lnTo>
                <a:lnTo>
                  <a:pt x="535" y="371"/>
                </a:lnTo>
                <a:lnTo>
                  <a:pt x="465" y="371"/>
                </a:lnTo>
                <a:lnTo>
                  <a:pt x="465" y="836"/>
                </a:lnTo>
                <a:close/>
                <a:moveTo>
                  <a:pt x="324" y="836"/>
                </a:moveTo>
                <a:lnTo>
                  <a:pt x="394" y="836"/>
                </a:lnTo>
                <a:lnTo>
                  <a:pt x="394" y="371"/>
                </a:lnTo>
                <a:lnTo>
                  <a:pt x="324" y="371"/>
                </a:lnTo>
                <a:lnTo>
                  <a:pt x="324" y="836"/>
                </a:lnTo>
                <a:close/>
                <a:moveTo>
                  <a:pt x="215" y="172"/>
                </a:moveTo>
                <a:lnTo>
                  <a:pt x="215" y="836"/>
                </a:lnTo>
                <a:lnTo>
                  <a:pt x="286" y="836"/>
                </a:lnTo>
                <a:lnTo>
                  <a:pt x="286" y="207"/>
                </a:lnTo>
                <a:lnTo>
                  <a:pt x="430" y="92"/>
                </a:lnTo>
                <a:lnTo>
                  <a:pt x="573" y="207"/>
                </a:lnTo>
                <a:lnTo>
                  <a:pt x="573" y="836"/>
                </a:lnTo>
                <a:lnTo>
                  <a:pt x="645" y="836"/>
                </a:lnTo>
                <a:lnTo>
                  <a:pt x="645" y="172"/>
                </a:lnTo>
                <a:lnTo>
                  <a:pt x="430" y="0"/>
                </a:lnTo>
                <a:lnTo>
                  <a:pt x="215" y="172"/>
                </a:lnTo>
                <a:close/>
                <a:moveTo>
                  <a:pt x="680" y="800"/>
                </a:moveTo>
                <a:lnTo>
                  <a:pt x="752" y="800"/>
                </a:lnTo>
                <a:lnTo>
                  <a:pt x="752" y="729"/>
                </a:lnTo>
                <a:lnTo>
                  <a:pt x="680" y="729"/>
                </a:lnTo>
                <a:lnTo>
                  <a:pt x="680" y="800"/>
                </a:lnTo>
                <a:close/>
                <a:moveTo>
                  <a:pt x="680" y="657"/>
                </a:moveTo>
                <a:lnTo>
                  <a:pt x="752" y="657"/>
                </a:lnTo>
                <a:lnTo>
                  <a:pt x="752" y="585"/>
                </a:lnTo>
                <a:lnTo>
                  <a:pt x="680" y="585"/>
                </a:lnTo>
                <a:lnTo>
                  <a:pt x="680" y="657"/>
                </a:lnTo>
                <a:close/>
                <a:moveTo>
                  <a:pt x="680" y="514"/>
                </a:moveTo>
                <a:lnTo>
                  <a:pt x="752" y="514"/>
                </a:lnTo>
                <a:lnTo>
                  <a:pt x="752" y="442"/>
                </a:lnTo>
                <a:lnTo>
                  <a:pt x="680" y="442"/>
                </a:lnTo>
                <a:lnTo>
                  <a:pt x="680" y="514"/>
                </a:lnTo>
                <a:close/>
                <a:moveTo>
                  <a:pt x="107" y="800"/>
                </a:moveTo>
                <a:lnTo>
                  <a:pt x="179" y="800"/>
                </a:lnTo>
                <a:lnTo>
                  <a:pt x="179" y="729"/>
                </a:lnTo>
                <a:lnTo>
                  <a:pt x="107" y="729"/>
                </a:lnTo>
                <a:lnTo>
                  <a:pt x="107" y="800"/>
                </a:lnTo>
                <a:close/>
                <a:moveTo>
                  <a:pt x="107" y="657"/>
                </a:moveTo>
                <a:lnTo>
                  <a:pt x="179" y="657"/>
                </a:lnTo>
                <a:lnTo>
                  <a:pt x="179" y="585"/>
                </a:lnTo>
                <a:lnTo>
                  <a:pt x="107" y="585"/>
                </a:lnTo>
                <a:lnTo>
                  <a:pt x="107" y="657"/>
                </a:lnTo>
                <a:close/>
                <a:moveTo>
                  <a:pt x="107" y="514"/>
                </a:moveTo>
                <a:lnTo>
                  <a:pt x="179" y="514"/>
                </a:lnTo>
                <a:lnTo>
                  <a:pt x="179" y="442"/>
                </a:lnTo>
                <a:lnTo>
                  <a:pt x="107" y="442"/>
                </a:lnTo>
                <a:lnTo>
                  <a:pt x="107" y="514"/>
                </a:lnTo>
                <a:close/>
                <a:moveTo>
                  <a:pt x="680" y="299"/>
                </a:moveTo>
                <a:lnTo>
                  <a:pt x="680" y="371"/>
                </a:lnTo>
                <a:lnTo>
                  <a:pt x="788" y="371"/>
                </a:lnTo>
                <a:lnTo>
                  <a:pt x="788" y="836"/>
                </a:lnTo>
                <a:lnTo>
                  <a:pt x="859" y="836"/>
                </a:lnTo>
                <a:lnTo>
                  <a:pt x="859" y="299"/>
                </a:lnTo>
                <a:lnTo>
                  <a:pt x="680" y="299"/>
                </a:lnTo>
                <a:close/>
                <a:moveTo>
                  <a:pt x="0" y="836"/>
                </a:moveTo>
                <a:lnTo>
                  <a:pt x="72" y="836"/>
                </a:lnTo>
                <a:lnTo>
                  <a:pt x="72" y="371"/>
                </a:lnTo>
                <a:lnTo>
                  <a:pt x="179" y="371"/>
                </a:lnTo>
                <a:lnTo>
                  <a:pt x="179" y="299"/>
                </a:lnTo>
                <a:lnTo>
                  <a:pt x="0" y="299"/>
                </a:lnTo>
                <a:lnTo>
                  <a:pt x="0" y="8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aphicFrame>
        <p:nvGraphicFramePr>
          <p:cNvPr id="7" name="Объект 6" hidden="1">
            <a:extLst>
              <a:ext uri="{FF2B5EF4-FFF2-40B4-BE49-F238E27FC236}">
                <a16:creationId xmlns:a16="http://schemas.microsoft.com/office/drawing/2014/main" id="{F28B5AF9-254C-449F-805A-200563AB240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63" name="Слайд think-cell" r:id="rId6" imgW="359" imgH="360" progId="TCLayout.ActiveDocument.1">
                  <p:embed/>
                </p:oleObj>
              </mc:Choice>
              <mc:Fallback>
                <p:oleObj name="Слайд think-cell" r:id="rId6" imgW="359" imgH="360" progId="TCLayout.ActiveDocument.1">
                  <p:embed/>
                  <p:pic>
                    <p:nvPicPr>
                      <p:cNvPr id="7" name="Объект 6" hidden="1">
                        <a:extLst>
                          <a:ext uri="{FF2B5EF4-FFF2-40B4-BE49-F238E27FC236}">
                            <a16:creationId xmlns:a16="http://schemas.microsoft.com/office/drawing/2014/main" id="{F28B5AF9-254C-449F-805A-200563AB24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>
            <a:extLst>
              <a:ext uri="{FF2B5EF4-FFF2-40B4-BE49-F238E27FC236}">
                <a16:creationId xmlns:a16="http://schemas.microsoft.com/office/drawing/2014/main" id="{D7EC1761-6312-4AB4-8DAC-F08C2EC72D3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5467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Open Sans Light" panose="020B0306030504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5728" y="4341768"/>
            <a:ext cx="11154631" cy="997196"/>
          </a:xfrm>
        </p:spPr>
        <p:txBody>
          <a:bodyPr vert="horz" wrap="square" lIns="0" tIns="0" rIns="0" bIns="0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ru-RU" sz="3600" b="1" dirty="0">
                <a:solidFill>
                  <a:srgbClr val="2D2B8D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Обновлённые ФГОС: обсуждаем, готовимся к </a:t>
            </a:r>
            <a:r>
              <a:rPr lang="ru-RU" sz="3600" b="1" dirty="0" smtClean="0">
                <a:solidFill>
                  <a:srgbClr val="2D2B8D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внедрению</a:t>
            </a:r>
            <a:endParaRPr lang="ru-RU" sz="3600" b="1" dirty="0">
              <a:solidFill>
                <a:srgbClr val="2D2B8D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AutoShape 4"/>
          <p:cNvSpPr>
            <a:spLocks noChangeAspect="1" noChangeArrowheads="1" noTextEdit="1"/>
          </p:cNvSpPr>
          <p:nvPr/>
        </p:nvSpPr>
        <p:spPr bwMode="auto">
          <a:xfrm>
            <a:off x="10099577" y="300998"/>
            <a:ext cx="1500931" cy="51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6184" y="6405331"/>
            <a:ext cx="11819633" cy="2871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Все права защищены. Никакая часть презентации не может быть воспроизведена в какой бы то ни было форме и какими бы то ни было средствами, включая размещение в Интернете и в корпоративных сетях, а также запись в память ЭВМ,  для частного или публичного использования, без письменного разрешения владельца авторских прав. © АО «Издательство «Просвещение», 20</a:t>
            </a:r>
            <a:r>
              <a:rPr lang="en-US" sz="933" dirty="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</a:t>
            </a:r>
            <a:r>
              <a:rPr lang="ru-RU" sz="933" dirty="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 </a:t>
            </a:r>
            <a:r>
              <a:rPr lang="ru-RU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г.</a:t>
            </a:r>
          </a:p>
        </p:txBody>
      </p:sp>
      <p:sp>
        <p:nvSpPr>
          <p:cNvPr id="68" name="Rectangle 26"/>
          <p:cNvSpPr>
            <a:spLocks noChangeArrowheads="1"/>
          </p:cNvSpPr>
          <p:nvPr/>
        </p:nvSpPr>
        <p:spPr bwMode="auto">
          <a:xfrm>
            <a:off x="7573450" y="1436757"/>
            <a:ext cx="1477453" cy="1233124"/>
          </a:xfrm>
          <a:prstGeom prst="rect">
            <a:avLst/>
          </a:prstGeom>
          <a:solidFill>
            <a:srgbClr val="F5B144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6" name="Freeform 47"/>
          <p:cNvSpPr>
            <a:spLocks noEditPoints="1"/>
          </p:cNvSpPr>
          <p:nvPr/>
        </p:nvSpPr>
        <p:spPr bwMode="auto">
          <a:xfrm>
            <a:off x="3761951" y="3158110"/>
            <a:ext cx="540532" cy="591300"/>
          </a:xfrm>
          <a:custGeom>
            <a:avLst/>
            <a:gdLst>
              <a:gd name="T0" fmla="*/ 716 w 787"/>
              <a:gd name="T1" fmla="*/ 179 h 859"/>
              <a:gd name="T2" fmla="*/ 501 w 787"/>
              <a:gd name="T3" fmla="*/ 179 h 859"/>
              <a:gd name="T4" fmla="*/ 501 w 787"/>
              <a:gd name="T5" fmla="*/ 71 h 859"/>
              <a:gd name="T6" fmla="*/ 716 w 787"/>
              <a:gd name="T7" fmla="*/ 71 h 859"/>
              <a:gd name="T8" fmla="*/ 716 w 787"/>
              <a:gd name="T9" fmla="*/ 179 h 859"/>
              <a:gd name="T10" fmla="*/ 716 w 787"/>
              <a:gd name="T11" fmla="*/ 682 h 859"/>
              <a:gd name="T12" fmla="*/ 608 w 787"/>
              <a:gd name="T13" fmla="*/ 767 h 859"/>
              <a:gd name="T14" fmla="*/ 501 w 787"/>
              <a:gd name="T15" fmla="*/ 682 h 859"/>
              <a:gd name="T16" fmla="*/ 501 w 787"/>
              <a:gd name="T17" fmla="*/ 250 h 859"/>
              <a:gd name="T18" fmla="*/ 716 w 787"/>
              <a:gd name="T19" fmla="*/ 250 h 859"/>
              <a:gd name="T20" fmla="*/ 716 w 787"/>
              <a:gd name="T21" fmla="*/ 682 h 859"/>
              <a:gd name="T22" fmla="*/ 429 w 787"/>
              <a:gd name="T23" fmla="*/ 0 h 859"/>
              <a:gd name="T24" fmla="*/ 429 w 787"/>
              <a:gd name="T25" fmla="*/ 716 h 859"/>
              <a:gd name="T26" fmla="*/ 608 w 787"/>
              <a:gd name="T27" fmla="*/ 859 h 859"/>
              <a:gd name="T28" fmla="*/ 787 w 787"/>
              <a:gd name="T29" fmla="*/ 716 h 859"/>
              <a:gd name="T30" fmla="*/ 787 w 787"/>
              <a:gd name="T31" fmla="*/ 0 h 859"/>
              <a:gd name="T32" fmla="*/ 429 w 787"/>
              <a:gd name="T33" fmla="*/ 0 h 859"/>
              <a:gd name="T34" fmla="*/ 71 w 787"/>
              <a:gd name="T35" fmla="*/ 71 h 859"/>
              <a:gd name="T36" fmla="*/ 286 w 787"/>
              <a:gd name="T37" fmla="*/ 71 h 859"/>
              <a:gd name="T38" fmla="*/ 286 w 787"/>
              <a:gd name="T39" fmla="*/ 215 h 859"/>
              <a:gd name="T40" fmla="*/ 143 w 787"/>
              <a:gd name="T41" fmla="*/ 215 h 859"/>
              <a:gd name="T42" fmla="*/ 143 w 787"/>
              <a:gd name="T43" fmla="*/ 286 h 859"/>
              <a:gd name="T44" fmla="*/ 286 w 787"/>
              <a:gd name="T45" fmla="*/ 286 h 859"/>
              <a:gd name="T46" fmla="*/ 286 w 787"/>
              <a:gd name="T47" fmla="*/ 394 h 859"/>
              <a:gd name="T48" fmla="*/ 143 w 787"/>
              <a:gd name="T49" fmla="*/ 394 h 859"/>
              <a:gd name="T50" fmla="*/ 143 w 787"/>
              <a:gd name="T51" fmla="*/ 465 h 859"/>
              <a:gd name="T52" fmla="*/ 286 w 787"/>
              <a:gd name="T53" fmla="*/ 465 h 859"/>
              <a:gd name="T54" fmla="*/ 286 w 787"/>
              <a:gd name="T55" fmla="*/ 573 h 859"/>
              <a:gd name="T56" fmla="*/ 143 w 787"/>
              <a:gd name="T57" fmla="*/ 573 h 859"/>
              <a:gd name="T58" fmla="*/ 143 w 787"/>
              <a:gd name="T59" fmla="*/ 644 h 859"/>
              <a:gd name="T60" fmla="*/ 286 w 787"/>
              <a:gd name="T61" fmla="*/ 644 h 859"/>
              <a:gd name="T62" fmla="*/ 286 w 787"/>
              <a:gd name="T63" fmla="*/ 788 h 859"/>
              <a:gd name="T64" fmla="*/ 71 w 787"/>
              <a:gd name="T65" fmla="*/ 788 h 859"/>
              <a:gd name="T66" fmla="*/ 71 w 787"/>
              <a:gd name="T67" fmla="*/ 71 h 859"/>
              <a:gd name="T68" fmla="*/ 0 w 787"/>
              <a:gd name="T69" fmla="*/ 859 h 859"/>
              <a:gd name="T70" fmla="*/ 358 w 787"/>
              <a:gd name="T71" fmla="*/ 859 h 859"/>
              <a:gd name="T72" fmla="*/ 358 w 787"/>
              <a:gd name="T73" fmla="*/ 0 h 859"/>
              <a:gd name="T74" fmla="*/ 0 w 787"/>
              <a:gd name="T75" fmla="*/ 0 h 859"/>
              <a:gd name="T76" fmla="*/ 0 w 787"/>
              <a:gd name="T77" fmla="*/ 859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787" h="859">
                <a:moveTo>
                  <a:pt x="716" y="179"/>
                </a:moveTo>
                <a:lnTo>
                  <a:pt x="501" y="179"/>
                </a:lnTo>
                <a:lnTo>
                  <a:pt x="501" y="71"/>
                </a:lnTo>
                <a:lnTo>
                  <a:pt x="716" y="71"/>
                </a:lnTo>
                <a:lnTo>
                  <a:pt x="716" y="179"/>
                </a:lnTo>
                <a:close/>
                <a:moveTo>
                  <a:pt x="716" y="682"/>
                </a:moveTo>
                <a:lnTo>
                  <a:pt x="608" y="767"/>
                </a:lnTo>
                <a:lnTo>
                  <a:pt x="501" y="682"/>
                </a:lnTo>
                <a:lnTo>
                  <a:pt x="501" y="250"/>
                </a:lnTo>
                <a:lnTo>
                  <a:pt x="716" y="250"/>
                </a:lnTo>
                <a:lnTo>
                  <a:pt x="716" y="682"/>
                </a:lnTo>
                <a:close/>
                <a:moveTo>
                  <a:pt x="429" y="0"/>
                </a:moveTo>
                <a:lnTo>
                  <a:pt x="429" y="716"/>
                </a:lnTo>
                <a:lnTo>
                  <a:pt x="608" y="859"/>
                </a:lnTo>
                <a:lnTo>
                  <a:pt x="787" y="716"/>
                </a:lnTo>
                <a:lnTo>
                  <a:pt x="787" y="0"/>
                </a:lnTo>
                <a:lnTo>
                  <a:pt x="429" y="0"/>
                </a:lnTo>
                <a:close/>
                <a:moveTo>
                  <a:pt x="71" y="71"/>
                </a:moveTo>
                <a:lnTo>
                  <a:pt x="286" y="71"/>
                </a:lnTo>
                <a:lnTo>
                  <a:pt x="286" y="215"/>
                </a:lnTo>
                <a:lnTo>
                  <a:pt x="143" y="215"/>
                </a:lnTo>
                <a:lnTo>
                  <a:pt x="143" y="286"/>
                </a:lnTo>
                <a:lnTo>
                  <a:pt x="286" y="286"/>
                </a:lnTo>
                <a:lnTo>
                  <a:pt x="286" y="394"/>
                </a:lnTo>
                <a:lnTo>
                  <a:pt x="143" y="394"/>
                </a:lnTo>
                <a:lnTo>
                  <a:pt x="143" y="465"/>
                </a:lnTo>
                <a:lnTo>
                  <a:pt x="286" y="465"/>
                </a:lnTo>
                <a:lnTo>
                  <a:pt x="286" y="573"/>
                </a:lnTo>
                <a:lnTo>
                  <a:pt x="143" y="573"/>
                </a:lnTo>
                <a:lnTo>
                  <a:pt x="143" y="644"/>
                </a:lnTo>
                <a:lnTo>
                  <a:pt x="286" y="644"/>
                </a:lnTo>
                <a:lnTo>
                  <a:pt x="286" y="788"/>
                </a:lnTo>
                <a:lnTo>
                  <a:pt x="71" y="788"/>
                </a:lnTo>
                <a:lnTo>
                  <a:pt x="71" y="71"/>
                </a:lnTo>
                <a:close/>
                <a:moveTo>
                  <a:pt x="0" y="859"/>
                </a:moveTo>
                <a:lnTo>
                  <a:pt x="358" y="859"/>
                </a:lnTo>
                <a:lnTo>
                  <a:pt x="358" y="0"/>
                </a:lnTo>
                <a:lnTo>
                  <a:pt x="0" y="0"/>
                </a:lnTo>
                <a:lnTo>
                  <a:pt x="0" y="85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5" name="Rectangle 21"/>
          <p:cNvSpPr>
            <a:spLocks noChangeArrowheads="1"/>
          </p:cNvSpPr>
          <p:nvPr/>
        </p:nvSpPr>
        <p:spPr bwMode="auto">
          <a:xfrm>
            <a:off x="9045994" y="1430254"/>
            <a:ext cx="1477453" cy="1233124"/>
          </a:xfrm>
          <a:prstGeom prst="rect">
            <a:avLst/>
          </a:prstGeom>
          <a:solidFill>
            <a:srgbClr val="40A7E1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4" name="Freeform 47"/>
          <p:cNvSpPr>
            <a:spLocks noEditPoints="1"/>
          </p:cNvSpPr>
          <p:nvPr/>
        </p:nvSpPr>
        <p:spPr bwMode="auto">
          <a:xfrm>
            <a:off x="9523138" y="1789685"/>
            <a:ext cx="540532" cy="591300"/>
          </a:xfrm>
          <a:custGeom>
            <a:avLst/>
            <a:gdLst>
              <a:gd name="T0" fmla="*/ 716 w 787"/>
              <a:gd name="T1" fmla="*/ 179 h 859"/>
              <a:gd name="T2" fmla="*/ 501 w 787"/>
              <a:gd name="T3" fmla="*/ 179 h 859"/>
              <a:gd name="T4" fmla="*/ 501 w 787"/>
              <a:gd name="T5" fmla="*/ 71 h 859"/>
              <a:gd name="T6" fmla="*/ 716 w 787"/>
              <a:gd name="T7" fmla="*/ 71 h 859"/>
              <a:gd name="T8" fmla="*/ 716 w 787"/>
              <a:gd name="T9" fmla="*/ 179 h 859"/>
              <a:gd name="T10" fmla="*/ 716 w 787"/>
              <a:gd name="T11" fmla="*/ 682 h 859"/>
              <a:gd name="T12" fmla="*/ 608 w 787"/>
              <a:gd name="T13" fmla="*/ 767 h 859"/>
              <a:gd name="T14" fmla="*/ 501 w 787"/>
              <a:gd name="T15" fmla="*/ 682 h 859"/>
              <a:gd name="T16" fmla="*/ 501 w 787"/>
              <a:gd name="T17" fmla="*/ 250 h 859"/>
              <a:gd name="T18" fmla="*/ 716 w 787"/>
              <a:gd name="T19" fmla="*/ 250 h 859"/>
              <a:gd name="T20" fmla="*/ 716 w 787"/>
              <a:gd name="T21" fmla="*/ 682 h 859"/>
              <a:gd name="T22" fmla="*/ 429 w 787"/>
              <a:gd name="T23" fmla="*/ 0 h 859"/>
              <a:gd name="T24" fmla="*/ 429 w 787"/>
              <a:gd name="T25" fmla="*/ 716 h 859"/>
              <a:gd name="T26" fmla="*/ 608 w 787"/>
              <a:gd name="T27" fmla="*/ 859 h 859"/>
              <a:gd name="T28" fmla="*/ 787 w 787"/>
              <a:gd name="T29" fmla="*/ 716 h 859"/>
              <a:gd name="T30" fmla="*/ 787 w 787"/>
              <a:gd name="T31" fmla="*/ 0 h 859"/>
              <a:gd name="T32" fmla="*/ 429 w 787"/>
              <a:gd name="T33" fmla="*/ 0 h 859"/>
              <a:gd name="T34" fmla="*/ 71 w 787"/>
              <a:gd name="T35" fmla="*/ 71 h 859"/>
              <a:gd name="T36" fmla="*/ 286 w 787"/>
              <a:gd name="T37" fmla="*/ 71 h 859"/>
              <a:gd name="T38" fmla="*/ 286 w 787"/>
              <a:gd name="T39" fmla="*/ 215 h 859"/>
              <a:gd name="T40" fmla="*/ 143 w 787"/>
              <a:gd name="T41" fmla="*/ 215 h 859"/>
              <a:gd name="T42" fmla="*/ 143 w 787"/>
              <a:gd name="T43" fmla="*/ 286 h 859"/>
              <a:gd name="T44" fmla="*/ 286 w 787"/>
              <a:gd name="T45" fmla="*/ 286 h 859"/>
              <a:gd name="T46" fmla="*/ 286 w 787"/>
              <a:gd name="T47" fmla="*/ 394 h 859"/>
              <a:gd name="T48" fmla="*/ 143 w 787"/>
              <a:gd name="T49" fmla="*/ 394 h 859"/>
              <a:gd name="T50" fmla="*/ 143 w 787"/>
              <a:gd name="T51" fmla="*/ 465 h 859"/>
              <a:gd name="T52" fmla="*/ 286 w 787"/>
              <a:gd name="T53" fmla="*/ 465 h 859"/>
              <a:gd name="T54" fmla="*/ 286 w 787"/>
              <a:gd name="T55" fmla="*/ 573 h 859"/>
              <a:gd name="T56" fmla="*/ 143 w 787"/>
              <a:gd name="T57" fmla="*/ 573 h 859"/>
              <a:gd name="T58" fmla="*/ 143 w 787"/>
              <a:gd name="T59" fmla="*/ 644 h 859"/>
              <a:gd name="T60" fmla="*/ 286 w 787"/>
              <a:gd name="T61" fmla="*/ 644 h 859"/>
              <a:gd name="T62" fmla="*/ 286 w 787"/>
              <a:gd name="T63" fmla="*/ 788 h 859"/>
              <a:gd name="T64" fmla="*/ 71 w 787"/>
              <a:gd name="T65" fmla="*/ 788 h 859"/>
              <a:gd name="T66" fmla="*/ 71 w 787"/>
              <a:gd name="T67" fmla="*/ 71 h 859"/>
              <a:gd name="T68" fmla="*/ 0 w 787"/>
              <a:gd name="T69" fmla="*/ 859 h 859"/>
              <a:gd name="T70" fmla="*/ 358 w 787"/>
              <a:gd name="T71" fmla="*/ 859 h 859"/>
              <a:gd name="T72" fmla="*/ 358 w 787"/>
              <a:gd name="T73" fmla="*/ 0 h 859"/>
              <a:gd name="T74" fmla="*/ 0 w 787"/>
              <a:gd name="T75" fmla="*/ 0 h 859"/>
              <a:gd name="T76" fmla="*/ 0 w 787"/>
              <a:gd name="T77" fmla="*/ 859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787" h="859">
                <a:moveTo>
                  <a:pt x="716" y="179"/>
                </a:moveTo>
                <a:lnTo>
                  <a:pt x="501" y="179"/>
                </a:lnTo>
                <a:lnTo>
                  <a:pt x="501" y="71"/>
                </a:lnTo>
                <a:lnTo>
                  <a:pt x="716" y="71"/>
                </a:lnTo>
                <a:lnTo>
                  <a:pt x="716" y="179"/>
                </a:lnTo>
                <a:close/>
                <a:moveTo>
                  <a:pt x="716" y="682"/>
                </a:moveTo>
                <a:lnTo>
                  <a:pt x="608" y="767"/>
                </a:lnTo>
                <a:lnTo>
                  <a:pt x="501" y="682"/>
                </a:lnTo>
                <a:lnTo>
                  <a:pt x="501" y="250"/>
                </a:lnTo>
                <a:lnTo>
                  <a:pt x="716" y="250"/>
                </a:lnTo>
                <a:lnTo>
                  <a:pt x="716" y="682"/>
                </a:lnTo>
                <a:close/>
                <a:moveTo>
                  <a:pt x="429" y="0"/>
                </a:moveTo>
                <a:lnTo>
                  <a:pt x="429" y="716"/>
                </a:lnTo>
                <a:lnTo>
                  <a:pt x="608" y="859"/>
                </a:lnTo>
                <a:lnTo>
                  <a:pt x="787" y="716"/>
                </a:lnTo>
                <a:lnTo>
                  <a:pt x="787" y="0"/>
                </a:lnTo>
                <a:lnTo>
                  <a:pt x="429" y="0"/>
                </a:lnTo>
                <a:close/>
                <a:moveTo>
                  <a:pt x="71" y="71"/>
                </a:moveTo>
                <a:lnTo>
                  <a:pt x="286" y="71"/>
                </a:lnTo>
                <a:lnTo>
                  <a:pt x="286" y="215"/>
                </a:lnTo>
                <a:lnTo>
                  <a:pt x="143" y="215"/>
                </a:lnTo>
                <a:lnTo>
                  <a:pt x="143" y="286"/>
                </a:lnTo>
                <a:lnTo>
                  <a:pt x="286" y="286"/>
                </a:lnTo>
                <a:lnTo>
                  <a:pt x="286" y="394"/>
                </a:lnTo>
                <a:lnTo>
                  <a:pt x="143" y="394"/>
                </a:lnTo>
                <a:lnTo>
                  <a:pt x="143" y="465"/>
                </a:lnTo>
                <a:lnTo>
                  <a:pt x="286" y="465"/>
                </a:lnTo>
                <a:lnTo>
                  <a:pt x="286" y="573"/>
                </a:lnTo>
                <a:lnTo>
                  <a:pt x="143" y="573"/>
                </a:lnTo>
                <a:lnTo>
                  <a:pt x="143" y="644"/>
                </a:lnTo>
                <a:lnTo>
                  <a:pt x="286" y="644"/>
                </a:lnTo>
                <a:lnTo>
                  <a:pt x="286" y="788"/>
                </a:lnTo>
                <a:lnTo>
                  <a:pt x="71" y="788"/>
                </a:lnTo>
                <a:lnTo>
                  <a:pt x="71" y="71"/>
                </a:lnTo>
                <a:close/>
                <a:moveTo>
                  <a:pt x="0" y="859"/>
                </a:moveTo>
                <a:lnTo>
                  <a:pt x="358" y="859"/>
                </a:lnTo>
                <a:lnTo>
                  <a:pt x="358" y="0"/>
                </a:lnTo>
                <a:lnTo>
                  <a:pt x="0" y="0"/>
                </a:lnTo>
                <a:lnTo>
                  <a:pt x="0" y="85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3867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16182" y="2272002"/>
            <a:ext cx="9144000" cy="1655762"/>
          </a:xfrm>
        </p:spPr>
        <p:txBody>
          <a:bodyPr/>
          <a:lstStyle/>
          <a:p>
            <a:pPr>
              <a:lnSpc>
                <a:spcPct val="85000"/>
              </a:lnSpc>
              <a:defRPr/>
            </a:pPr>
            <a:r>
              <a:rPr lang="ru-RU" b="1" dirty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ФГОС – 2021: общесистемные </a:t>
            </a:r>
            <a:r>
              <a:rPr lang="ru-RU" b="1" dirty="0" smtClean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требования </a:t>
            </a:r>
            <a:r>
              <a:rPr lang="ru-RU" b="1" dirty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к условиям </a:t>
            </a:r>
            <a:r>
              <a:rPr lang="ru-RU" b="1" dirty="0" smtClean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реализации и их обеспечение</a:t>
            </a:r>
            <a:endParaRPr lang="ru-RU" b="1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912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4711337" y="1578774"/>
            <a:ext cx="6961147" cy="3724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90510" indent="-19051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ea typeface="Yu Gothic UI Light" panose="020B0300000000000000" pitchFamily="34" charset="-128"/>
              </a:rPr>
              <a:t>достижение </a:t>
            </a:r>
            <a:r>
              <a:rPr lang="ru-RU" sz="1400" dirty="0">
                <a:ea typeface="Yu Gothic UI Light" panose="020B0300000000000000" pitchFamily="34" charset="-128"/>
              </a:rPr>
              <a:t>планируемых результатов</a:t>
            </a:r>
            <a:r>
              <a:rPr lang="ru-RU" sz="1400" dirty="0" smtClean="0">
                <a:ea typeface="Yu Gothic UI Light" panose="020B0300000000000000" pitchFamily="34" charset="-128"/>
              </a:rPr>
              <a:t>;</a:t>
            </a:r>
            <a:endParaRPr lang="ru-RU" sz="1400" dirty="0">
              <a:ea typeface="Yu Gothic UI Light" panose="020B0300000000000000" pitchFamily="34" charset="-128"/>
            </a:endParaRPr>
          </a:p>
          <a:p>
            <a:pPr marL="190510" indent="-19051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ea typeface="Yu Gothic UI Light" panose="020B0300000000000000" pitchFamily="34" charset="-128"/>
              </a:rPr>
              <a:t>развитие </a:t>
            </a:r>
            <a:r>
              <a:rPr lang="ru-RU" sz="1400" dirty="0">
                <a:ea typeface="Yu Gothic UI Light" panose="020B0300000000000000" pitchFamily="34" charset="-128"/>
              </a:rPr>
              <a:t>личности (в том числе </a:t>
            </a:r>
            <a:r>
              <a:rPr lang="ru-RU" sz="1400" dirty="0" err="1" smtClean="0">
                <a:ea typeface="Yu Gothic UI Light" panose="020B0300000000000000" pitchFamily="34" charset="-128"/>
              </a:rPr>
              <a:t>предпрофильное</a:t>
            </a:r>
            <a:r>
              <a:rPr lang="ru-RU" sz="1400" dirty="0" smtClean="0">
                <a:ea typeface="Yu Gothic UI Light" panose="020B0300000000000000" pitchFamily="34" charset="-128"/>
              </a:rPr>
              <a:t> образование</a:t>
            </a:r>
            <a:r>
              <a:rPr lang="ru-RU" sz="1400" dirty="0">
                <a:ea typeface="Yu Gothic UI Light" panose="020B0300000000000000" pitchFamily="34" charset="-128"/>
              </a:rPr>
              <a:t>); </a:t>
            </a:r>
            <a:r>
              <a:rPr lang="ru-RU" sz="1400" dirty="0" smtClean="0">
                <a:ea typeface="Yu Gothic UI Light" panose="020B0300000000000000" pitchFamily="34" charset="-128"/>
              </a:rPr>
              <a:t/>
            </a:r>
            <a:br>
              <a:rPr lang="ru-RU" sz="1400" dirty="0" smtClean="0">
                <a:ea typeface="Yu Gothic UI Light" panose="020B0300000000000000" pitchFamily="34" charset="-128"/>
              </a:rPr>
            </a:br>
            <a:r>
              <a:rPr lang="ru-RU" sz="1400" dirty="0" smtClean="0">
                <a:ea typeface="Yu Gothic UI Light" panose="020B0300000000000000" pitchFamily="34" charset="-128"/>
              </a:rPr>
              <a:t>ранняя </a:t>
            </a:r>
            <a:r>
              <a:rPr lang="ru-RU" sz="1400" dirty="0">
                <a:ea typeface="Yu Gothic UI Light" panose="020B0300000000000000" pitchFamily="34" charset="-128"/>
              </a:rPr>
              <a:t>профориентация</a:t>
            </a:r>
            <a:r>
              <a:rPr lang="ru-RU" sz="1400" dirty="0" smtClean="0">
                <a:ea typeface="Yu Gothic UI Light" panose="020B0300000000000000" pitchFamily="34" charset="-128"/>
              </a:rPr>
              <a:t>;</a:t>
            </a:r>
            <a:endParaRPr lang="ru-RU" sz="1400" dirty="0">
              <a:ea typeface="Yu Gothic UI Light" panose="020B0300000000000000" pitchFamily="34" charset="-128"/>
            </a:endParaRPr>
          </a:p>
          <a:p>
            <a:pPr marL="190510" indent="-19051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ea typeface="Yu Gothic UI Light" panose="020B0300000000000000" pitchFamily="34" charset="-128"/>
              </a:rPr>
              <a:t>формирование </a:t>
            </a:r>
            <a:r>
              <a:rPr lang="ru-RU" sz="1400" dirty="0">
                <a:ea typeface="Yu Gothic UI Light" panose="020B0300000000000000" pitchFamily="34" charset="-128"/>
              </a:rPr>
              <a:t>функциональной грамотности</a:t>
            </a:r>
            <a:r>
              <a:rPr lang="ru-RU" sz="1400" dirty="0" smtClean="0">
                <a:ea typeface="Yu Gothic UI Light" panose="020B0300000000000000" pitchFamily="34" charset="-128"/>
              </a:rPr>
              <a:t>;</a:t>
            </a:r>
            <a:endParaRPr lang="ru-RU" sz="1400" dirty="0">
              <a:ea typeface="Yu Gothic UI Light" panose="020B0300000000000000" pitchFamily="34" charset="-128"/>
            </a:endParaRPr>
          </a:p>
          <a:p>
            <a:pPr marL="190510" indent="-19051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ea typeface="Yu Gothic UI Light" panose="020B0300000000000000" pitchFamily="34" charset="-128"/>
              </a:rPr>
              <a:t>формирование социокультурных и духовно-нравственных ценностей обучающихся, основ их гражданственности, российской гражданской идентичности;</a:t>
            </a:r>
            <a:endParaRPr lang="ru-RU" sz="1400" dirty="0">
              <a:ea typeface="Yu Gothic UI Light" panose="020B0300000000000000" pitchFamily="34" charset="-128"/>
            </a:endParaRPr>
          </a:p>
          <a:p>
            <a:pPr marL="190510" indent="-19051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ea typeface="Yu Gothic UI Light" panose="020B0300000000000000" pitchFamily="34" charset="-128"/>
              </a:rPr>
              <a:t>включение </a:t>
            </a:r>
            <a:r>
              <a:rPr lang="ru-RU" sz="1400" dirty="0">
                <a:ea typeface="Yu Gothic UI Light" panose="020B0300000000000000" pitchFamily="34" charset="-128"/>
              </a:rPr>
              <a:t>обучающихся в процессы </a:t>
            </a:r>
            <a:r>
              <a:rPr lang="ru-RU" sz="1400" dirty="0" smtClean="0">
                <a:ea typeface="Yu Gothic UI Light" panose="020B0300000000000000" pitchFamily="34" charset="-128"/>
              </a:rPr>
              <a:t>преобразования внешней </a:t>
            </a:r>
            <a:r>
              <a:rPr lang="ru-RU" sz="1400" dirty="0">
                <a:ea typeface="Yu Gothic UI Light" panose="020B0300000000000000" pitchFamily="34" charset="-128"/>
              </a:rPr>
              <a:t>социальной среды (социальные проекты </a:t>
            </a:r>
            <a:r>
              <a:rPr lang="ru-RU" sz="1400" dirty="0" smtClean="0">
                <a:ea typeface="Yu Gothic UI Light" panose="020B0300000000000000" pitchFamily="34" charset="-128"/>
              </a:rPr>
              <a:t>и программы); формирование лидерских качеств, опыта социальной деятельности, в </a:t>
            </a:r>
            <a:r>
              <a:rPr lang="ru-RU" sz="1400" dirty="0" err="1" smtClean="0">
                <a:ea typeface="Yu Gothic UI Light" panose="020B0300000000000000" pitchFamily="34" charset="-128"/>
              </a:rPr>
              <a:t>т.ч</a:t>
            </a:r>
            <a:r>
              <a:rPr lang="ru-RU" sz="1400" dirty="0" smtClean="0">
                <a:ea typeface="Yu Gothic UI Light" panose="020B0300000000000000" pitchFamily="34" charset="-128"/>
              </a:rPr>
              <a:t>. волонтёров</a:t>
            </a:r>
            <a:endParaRPr lang="ru-RU" sz="1400" dirty="0">
              <a:ea typeface="Yu Gothic UI Light" panose="020B0300000000000000" pitchFamily="34" charset="-128"/>
            </a:endParaRPr>
          </a:p>
          <a:p>
            <a:pPr marL="190510" indent="-19051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ea typeface="Yu Gothic UI Light" panose="020B0300000000000000" pitchFamily="34" charset="-128"/>
              </a:rPr>
              <a:t>формирование </a:t>
            </a:r>
            <a:r>
              <a:rPr lang="ru-RU" sz="1400" dirty="0">
                <a:ea typeface="Yu Gothic UI Light" panose="020B0300000000000000" pitchFamily="34" charset="-128"/>
              </a:rPr>
              <a:t>у обучающихся опыта </a:t>
            </a:r>
            <a:r>
              <a:rPr lang="ru-RU" sz="1400" dirty="0" smtClean="0">
                <a:ea typeface="Yu Gothic UI Light" panose="020B0300000000000000" pitchFamily="34" charset="-128"/>
              </a:rPr>
              <a:t>самостоятельной деятельности</a:t>
            </a:r>
            <a:r>
              <a:rPr lang="ru-RU" sz="1400" dirty="0">
                <a:ea typeface="Yu Gothic UI Light" panose="020B0300000000000000" pitchFamily="34" charset="-128"/>
              </a:rPr>
              <a:t>: проектной, </a:t>
            </a:r>
            <a:r>
              <a:rPr lang="ru-RU" sz="1400" dirty="0" smtClean="0">
                <a:ea typeface="Yu Gothic UI Light" panose="020B0300000000000000" pitchFamily="34" charset="-128"/>
              </a:rPr>
              <a:t>учебно-исследовательской, творческой</a:t>
            </a:r>
            <a:r>
              <a:rPr lang="ru-RU" sz="1400" dirty="0">
                <a:ea typeface="Yu Gothic UI Light" panose="020B0300000000000000" pitchFamily="34" charset="-128"/>
              </a:rPr>
              <a:t>, спортивной</a:t>
            </a:r>
            <a:r>
              <a:rPr lang="ru-RU" sz="1400" dirty="0" smtClean="0">
                <a:ea typeface="Yu Gothic UI Light" panose="020B0300000000000000" pitchFamily="34" charset="-128"/>
              </a:rPr>
              <a:t>;</a:t>
            </a:r>
            <a:endParaRPr lang="ru-RU" sz="1400" dirty="0">
              <a:ea typeface="Yu Gothic UI Light" panose="020B0300000000000000" pitchFamily="34" charset="-128"/>
            </a:endParaRPr>
          </a:p>
          <a:p>
            <a:pPr marL="190510" indent="-19051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ea typeface="Yu Gothic UI Light" panose="020B0300000000000000" pitchFamily="34" charset="-128"/>
              </a:rPr>
              <a:t>формирование </a:t>
            </a:r>
            <a:r>
              <a:rPr lang="ru-RU" sz="1400" dirty="0">
                <a:ea typeface="Yu Gothic UI Light" panose="020B0300000000000000" pitchFamily="34" charset="-128"/>
              </a:rPr>
              <a:t>экологической </a:t>
            </a:r>
            <a:r>
              <a:rPr lang="ru-RU" sz="1400" dirty="0" smtClean="0">
                <a:ea typeface="Yu Gothic UI Light" panose="020B0300000000000000" pitchFamily="34" charset="-128"/>
              </a:rPr>
              <a:t>грамотности, навыков здорового и безопасного для человека и окружающей его среды образа жизни</a:t>
            </a:r>
            <a:endParaRPr lang="ru-RU" sz="1400" dirty="0">
              <a:ea typeface="Yu Gothic UI Light" panose="020B0300000000000000" pitchFamily="34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81508" y="194745"/>
            <a:ext cx="9256058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dirty="0" smtClean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Какие возможности для перехода на обновлённые ФГОС должна обеспечить образовательная организация ?</a:t>
            </a:r>
            <a:endParaRPr lang="ru-RU" dirty="0">
              <a:solidFill>
                <a:srgbClr val="2D2B8D"/>
              </a:solidFill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9" name="Прямая соединительная линия 28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3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86549" y="2254425"/>
            <a:ext cx="3586352" cy="2851151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9554" y="6516871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  <a:r>
              <a:rPr lang="ru-RU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1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671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Прямоугольник 122"/>
          <p:cNvSpPr/>
          <p:nvPr/>
        </p:nvSpPr>
        <p:spPr>
          <a:xfrm>
            <a:off x="371304" y="2345721"/>
            <a:ext cx="3891911" cy="3484143"/>
          </a:xfrm>
          <a:prstGeom prst="rect">
            <a:avLst/>
          </a:prstGeom>
          <a:solidFill>
            <a:srgbClr val="EF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 smtClean="0">
              <a:solidFill>
                <a:schemeClr val="tx1">
                  <a:lumMod val="85000"/>
                  <a:lumOff val="15000"/>
                </a:schemeClr>
              </a:solidFill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81" name="Рисунок 8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36" y="2191547"/>
            <a:ext cx="843232" cy="1171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62" name="Слайд think-cell" r:id="rId7" imgW="359" imgH="360" progId="TCLayout.ActiveDocument.1">
                  <p:embed/>
                </p:oleObj>
              </mc:Choice>
              <mc:Fallback>
                <p:oleObj name="Слайд think-cell" r:id="rId7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721DBF65-A5EE-42BD-A8DA-21D7B69EA723}"/>
              </a:ext>
            </a:extLst>
          </p:cNvPr>
          <p:cNvSpPr txBox="1"/>
          <p:nvPr/>
        </p:nvSpPr>
        <p:spPr>
          <a:xfrm>
            <a:off x="1865922" y="118775"/>
            <a:ext cx="9813048" cy="5604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defRPr/>
            </a:pPr>
            <a:r>
              <a:rPr lang="ru-RU" sz="2133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Модернизация </a:t>
            </a:r>
            <a:r>
              <a:rPr lang="ru-RU" sz="2133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воспитательной системы </a:t>
            </a:r>
            <a:r>
              <a:rPr lang="ru-RU" sz="2133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школ – одно из ключевых требований к условиям </a:t>
            </a:r>
            <a:r>
              <a:rPr lang="ru-RU" sz="2133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реализации </a:t>
            </a:r>
            <a:r>
              <a:rPr lang="ru-RU" sz="2133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ФГОС</a:t>
            </a:r>
            <a:endParaRPr lang="ru-RU" sz="2133" dirty="0">
              <a:solidFill>
                <a:srgbClr val="2D2B8D"/>
              </a:solidFill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5516364"/>
            <a:ext cx="2743200" cy="365125"/>
          </a:xfrm>
        </p:spPr>
        <p:txBody>
          <a:bodyPr/>
          <a:lstStyle/>
          <a:p>
            <a:fld id="{4CB9B150-16F9-4654-A9FF-3F04349E5D0B}" type="slidenum">
              <a:rPr lang="ru-RU" smtClean="0">
                <a:solidFill>
                  <a:schemeClr val="bg1"/>
                </a:solidFill>
              </a:rPr>
              <a:pPr/>
              <a:t>12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56687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grpSp>
        <p:nvGrpSpPr>
          <p:cNvPr id="105" name="Группа 104"/>
          <p:cNvGrpSpPr/>
          <p:nvPr/>
        </p:nvGrpSpPr>
        <p:grpSpPr>
          <a:xfrm>
            <a:off x="240697" y="194745"/>
            <a:ext cx="1198424" cy="438775"/>
            <a:chOff x="254665" y="195486"/>
            <a:chExt cx="951720" cy="329081"/>
          </a:xfrm>
        </p:grpSpPr>
        <p:sp>
          <p:nvSpPr>
            <p:cNvPr id="106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20" name="Прямая соединительная линия 119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12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рямоугольник 47"/>
          <p:cNvSpPr/>
          <p:nvPr/>
        </p:nvSpPr>
        <p:spPr>
          <a:xfrm>
            <a:off x="371304" y="5889890"/>
            <a:ext cx="3891912" cy="441576"/>
          </a:xfrm>
          <a:prstGeom prst="rect">
            <a:avLst/>
          </a:prstGeom>
          <a:solidFill>
            <a:srgbClr val="EF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49" name="TextBox 48"/>
          <p:cNvSpPr txBox="1"/>
          <p:nvPr/>
        </p:nvSpPr>
        <p:spPr>
          <a:xfrm>
            <a:off x="1297964" y="5948362"/>
            <a:ext cx="2053398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Open Sans" pitchFamily="34" charset="0"/>
                <a:cs typeface="Open Sans" pitchFamily="34" charset="0"/>
              </a:rPr>
              <a:t>Печатные пособия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4415215" y="5889890"/>
            <a:ext cx="3570952" cy="441576"/>
          </a:xfrm>
          <a:prstGeom prst="rect">
            <a:avLst/>
          </a:prstGeom>
          <a:solidFill>
            <a:srgbClr val="FF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55" name="TextBox 54"/>
          <p:cNvSpPr txBox="1"/>
          <p:nvPr/>
        </p:nvSpPr>
        <p:spPr>
          <a:xfrm>
            <a:off x="5118280" y="5948362"/>
            <a:ext cx="2232767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Open Sans" pitchFamily="34" charset="0"/>
                <a:cs typeface="Open Sans" pitchFamily="34" charset="0"/>
              </a:rPr>
              <a:t>Цифровые сервисы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7057" y="4178860"/>
            <a:ext cx="328683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Учебники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ФПУ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Учебные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пособия для внеурочной деятельности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Учебные пособия для профильного обучения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Индивидуальные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обучающие пособия 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4415215" y="2374879"/>
            <a:ext cx="3570952" cy="3454985"/>
          </a:xfrm>
          <a:prstGeom prst="rect">
            <a:avLst/>
          </a:prstGeom>
          <a:solidFill>
            <a:srgbClr val="FFF0C1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5" name="Прямоугольник 64"/>
          <p:cNvSpPr/>
          <p:nvPr/>
        </p:nvSpPr>
        <p:spPr>
          <a:xfrm>
            <a:off x="8186629" y="5883446"/>
            <a:ext cx="3390172" cy="4415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6" name="Прямоугольник 65"/>
          <p:cNvSpPr/>
          <p:nvPr/>
        </p:nvSpPr>
        <p:spPr>
          <a:xfrm>
            <a:off x="8163120" y="2374878"/>
            <a:ext cx="3413681" cy="34549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7" name="TextBox 66"/>
          <p:cNvSpPr txBox="1"/>
          <p:nvPr/>
        </p:nvSpPr>
        <p:spPr>
          <a:xfrm>
            <a:off x="8345079" y="5948362"/>
            <a:ext cx="3059084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Open Sans" pitchFamily="34" charset="0"/>
                <a:cs typeface="Open Sans" pitchFamily="34" charset="0"/>
              </a:rPr>
              <a:t>Учебное оборудование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2169" y="2026801"/>
            <a:ext cx="3256837" cy="2129935"/>
          </a:xfrm>
          <a:prstGeom prst="rect">
            <a:avLst/>
          </a:prstGeom>
        </p:spPr>
      </p:pic>
      <p:sp>
        <p:nvSpPr>
          <p:cNvPr id="68" name="Прямоугольник 67"/>
          <p:cNvSpPr/>
          <p:nvPr/>
        </p:nvSpPr>
        <p:spPr>
          <a:xfrm>
            <a:off x="137987" y="1056463"/>
            <a:ext cx="11984883" cy="831121"/>
          </a:xfrm>
          <a:prstGeom prst="rect">
            <a:avLst/>
          </a:prstGeom>
          <a:solidFill>
            <a:srgbClr val="D8EB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9" name="TextBox 68"/>
          <p:cNvSpPr txBox="1"/>
          <p:nvPr/>
        </p:nvSpPr>
        <p:spPr>
          <a:xfrm>
            <a:off x="1882677" y="1181072"/>
            <a:ext cx="9833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600" spc="-20" dirty="0" smtClean="0">
                <a:solidFill>
                  <a:srgbClr val="2D2B8D"/>
                </a:solidFill>
                <a:ea typeface="Open Sans Condensed Light" pitchFamily="34" charset="0"/>
                <a:cs typeface="Open Sans Condensed Light" pitchFamily="34" charset="0"/>
              </a:rPr>
              <a:t>Комплексное предложение ГК «Просвещение» для обеспечения достижения личностных результатов</a:t>
            </a:r>
            <a:endParaRPr lang="ru-RU" sz="1600" spc="-20" dirty="0">
              <a:solidFill>
                <a:srgbClr val="2D2B8D"/>
              </a:solidFill>
              <a:ea typeface="Open Sans Condensed Light" pitchFamily="34" charset="0"/>
              <a:cs typeface="Open Sans Condensed Light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0" y="1022316"/>
            <a:ext cx="1865921" cy="873992"/>
          </a:xfrm>
          <a:prstGeom prst="rect">
            <a:avLst/>
          </a:prstGeom>
          <a:solidFill>
            <a:srgbClr val="40A7E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3" name="Объект 2"/>
          <p:cNvSpPr txBox="1">
            <a:spLocks/>
          </p:cNvSpPr>
          <p:nvPr/>
        </p:nvSpPr>
        <p:spPr>
          <a:xfrm>
            <a:off x="4426401" y="4178860"/>
            <a:ext cx="3517843" cy="12162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Создан с учетом требований ФГОС-2021</a:t>
            </a:r>
          </a:p>
          <a:p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Учитывает положения Примерной программы воспитания</a:t>
            </a:r>
          </a:p>
          <a:p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Модульный принцип проектирования воспитательного процесса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400" spc="-20" dirty="0">
              <a:solidFill>
                <a:srgbClr val="2D2B8D"/>
              </a:solidFill>
              <a:latin typeface="+mj-lt"/>
              <a:ea typeface="Open Sans Condensed Light" pitchFamily="34" charset="0"/>
              <a:cs typeface="Open Sans Condensed Light" pitchFamily="34" charset="0"/>
            </a:endParaRPr>
          </a:p>
        </p:txBody>
      </p:sp>
      <p:pic>
        <p:nvPicPr>
          <p:cNvPr id="80" name="Picture 2" descr="Изображение Школа волонтёра. 5-7 классы. Учебное пособие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66" y="2812611"/>
            <a:ext cx="847301" cy="110049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Рисунок 8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110" y="2186908"/>
            <a:ext cx="852301" cy="1145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3" name="Рисунок 8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402" y="2793254"/>
            <a:ext cx="801029" cy="1123594"/>
          </a:xfrm>
          <a:prstGeom prst="rect">
            <a:avLst/>
          </a:prstGeom>
        </p:spPr>
      </p:pic>
      <p:pic>
        <p:nvPicPr>
          <p:cNvPr id="85" name="Picture 2" descr="Изображение Информационная безопасность или на расстоянии одного вируса. 7-9 классы.  (совместно с Лабораторией Касперского)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238" y="2172942"/>
            <a:ext cx="813500" cy="108335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Рисунок 8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145" y="2796632"/>
            <a:ext cx="845405" cy="1132455"/>
          </a:xfrm>
          <a:prstGeom prst="rect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999" y="2841421"/>
            <a:ext cx="831769" cy="113629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  <p:sp>
        <p:nvSpPr>
          <p:cNvPr id="88" name="TextBox 87"/>
          <p:cNvSpPr txBox="1"/>
          <p:nvPr/>
        </p:nvSpPr>
        <p:spPr>
          <a:xfrm>
            <a:off x="8258265" y="4178860"/>
            <a:ext cx="3191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Образовательная инфраструктура с применением инновационных  решений мирового уровня</a:t>
            </a:r>
          </a:p>
          <a:p>
            <a:pPr lvl="0" algn="ctr">
              <a:defRPr/>
            </a:pPr>
            <a:r>
              <a:rPr lang="ru-RU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 </a:t>
            </a:r>
            <a:endParaRPr lang="ru-RU" dirty="0">
              <a:solidFill>
                <a:srgbClr val="2D2B8D"/>
              </a:solidFill>
              <a:ea typeface="Open Sans Condensed" pitchFamily="34" charset="0"/>
              <a:cs typeface="Open Sans Condensed" pitchFamily="34" charset="0"/>
            </a:endParaRPr>
          </a:p>
        </p:txBody>
      </p:sp>
      <p:pic>
        <p:nvPicPr>
          <p:cNvPr id="89" name="Рисунок 8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339" y="2166987"/>
            <a:ext cx="2814564" cy="1787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130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2"/>
          <a:srcRect l="40555" t="15136" r="25667" b="4864"/>
          <a:stretch/>
        </p:blipFill>
        <p:spPr>
          <a:xfrm>
            <a:off x="3544357" y="4926275"/>
            <a:ext cx="1250745" cy="1686053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70658" name="Picture 2" descr="Литературное чтение на русском родном языке. 1 класс. Учебник для общеобразовательных организаци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292" y="4645486"/>
            <a:ext cx="1300125" cy="17057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" y="1032065"/>
            <a:ext cx="12189858" cy="791464"/>
          </a:xfrm>
          <a:prstGeom prst="rect">
            <a:avLst/>
          </a:prstGeom>
          <a:solidFill>
            <a:srgbClr val="D8EB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881507" y="144930"/>
            <a:ext cx="10029387" cy="565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5000"/>
              </a:lnSpc>
              <a:defRPr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defRPr>
            </a:lvl1pPr>
          </a:lstStyle>
          <a:p>
            <a:r>
              <a:rPr lang="ru-RU" dirty="0" smtClean="0"/>
              <a:t>Учебно-методическое обеспечение для достижения личностных результатов </a:t>
            </a:r>
            <a:endParaRPr lang="en-US" dirty="0" smtClean="0"/>
          </a:p>
          <a:p>
            <a:r>
              <a:rPr lang="ru-RU" dirty="0" smtClean="0"/>
              <a:t>Начальная </a:t>
            </a:r>
            <a:r>
              <a:rPr lang="ru-RU" dirty="0"/>
              <a:t>школа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9" name="Прямая соединительная линия 28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956587" y="1085677"/>
            <a:ext cx="951939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1600" dirty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Личностное развитие: гражданское, патриотическое, духовно – нравственное, эстетическое, физическое, трудовое, экологическое, ценность научного </a:t>
            </a:r>
            <a:r>
              <a:rPr lang="ru-RU" sz="1600" dirty="0" smtClean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познания</a:t>
            </a:r>
            <a:endParaRPr lang="ru-RU" sz="1600" dirty="0">
              <a:solidFill>
                <a:srgbClr val="2D2B8D"/>
              </a:solidFill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87" y="2074998"/>
            <a:ext cx="1294535" cy="1733114"/>
          </a:xfrm>
          <a:prstGeom prst="rect">
            <a:avLst/>
          </a:prstGeom>
          <a:noFill/>
          <a:ln w="6350">
            <a:noFill/>
          </a:ln>
          <a:effectLst>
            <a:outerShdw blurRad="241300" dist="38100" dir="270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36" y="1798055"/>
            <a:ext cx="1294534" cy="1733115"/>
          </a:xfrm>
          <a:prstGeom prst="rect">
            <a:avLst/>
          </a:prstGeom>
          <a:noFill/>
          <a:ln w="6350">
            <a:noFill/>
          </a:ln>
          <a:effectLst>
            <a:outerShdw blurRad="241300" dist="38100" dir="2700000" algn="ctr" rotWithShape="0">
              <a:srgbClr val="000000">
                <a:alpha val="23000"/>
              </a:srgbClr>
            </a:outerShdw>
          </a:effectLst>
        </p:spPr>
      </p:pic>
      <p:sp>
        <p:nvSpPr>
          <p:cNvPr id="38" name="Прямоугольник 37"/>
          <p:cNvSpPr/>
          <p:nvPr/>
        </p:nvSpPr>
        <p:spPr>
          <a:xfrm>
            <a:off x="199368" y="3919735"/>
            <a:ext cx="25425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200" dirty="0"/>
              <a:t>ФП № 1.1.1.4.1.15.1 – 1.1.1.4.1.15.4</a:t>
            </a:r>
          </a:p>
          <a:p>
            <a:pPr algn="ctr" fontAlgn="t"/>
            <a:r>
              <a:rPr lang="ru-RU" sz="1200" dirty="0" smtClean="0"/>
              <a:t>Е.А. Найденова</a:t>
            </a:r>
            <a:r>
              <a:rPr lang="ru-RU" sz="1200" dirty="0"/>
              <a:t>, О.Н</a:t>
            </a:r>
            <a:r>
              <a:rPr lang="ru-RU" sz="1200" dirty="0" smtClean="0"/>
              <a:t>. Журавлева 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pPr algn="ctr" fontAlgn="t"/>
            <a:r>
              <a:rPr lang="ru-RU" sz="1200" dirty="0" smtClean="0"/>
              <a:t>под </a:t>
            </a:r>
            <a:r>
              <a:rPr lang="ru-RU" sz="1200" dirty="0"/>
              <a:t>ред. В.А</a:t>
            </a:r>
            <a:r>
              <a:rPr lang="ru-RU" sz="1200" dirty="0" smtClean="0"/>
              <a:t>. Тишкова</a:t>
            </a:r>
            <a:endParaRPr lang="ru-RU" sz="1200" spc="-30" dirty="0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41" y="4637156"/>
            <a:ext cx="1411154" cy="18715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376" y="1842458"/>
            <a:ext cx="1355589" cy="1762409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802989" y="3900740"/>
            <a:ext cx="26489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ФП № 1.2.1.1.1.22.1 -</a:t>
            </a:r>
            <a:r>
              <a:rPr lang="ru-RU" sz="1200" dirty="0" smtClean="0"/>
              <a:t>1.2.1.1.1.22.4</a:t>
            </a:r>
          </a:p>
          <a:p>
            <a:pPr algn="ctr">
              <a:lnSpc>
                <a:spcPct val="80000"/>
              </a:lnSpc>
            </a:pPr>
            <a:r>
              <a:rPr lang="ru-RU" sz="1200" dirty="0" smtClean="0"/>
              <a:t>Александрова </a:t>
            </a:r>
            <a:r>
              <a:rPr lang="ru-RU" sz="1200" dirty="0"/>
              <a:t>О.М., Вербицкая Л.А., </a:t>
            </a:r>
            <a:endParaRPr lang="ru-RU" sz="1200" dirty="0" smtClean="0"/>
          </a:p>
          <a:p>
            <a:pPr algn="ctr">
              <a:lnSpc>
                <a:spcPct val="80000"/>
              </a:lnSpc>
            </a:pPr>
            <a:r>
              <a:rPr lang="ru-RU" sz="1200" dirty="0" smtClean="0"/>
              <a:t>Богданов </a:t>
            </a:r>
            <a:r>
              <a:rPr lang="ru-RU" sz="1200" dirty="0"/>
              <a:t>С.И., </a:t>
            </a:r>
            <a:r>
              <a:rPr lang="ru-RU" sz="1200" dirty="0" smtClean="0"/>
              <a:t>Казакова </a:t>
            </a:r>
            <a:r>
              <a:rPr lang="ru-RU" sz="1200" dirty="0"/>
              <a:t>Е.И., </a:t>
            </a:r>
            <a:endParaRPr lang="ru-RU" sz="1200" dirty="0" smtClean="0"/>
          </a:p>
          <a:p>
            <a:pPr algn="ctr">
              <a:lnSpc>
                <a:spcPct val="80000"/>
              </a:lnSpc>
            </a:pPr>
            <a:r>
              <a:rPr lang="ru-RU" sz="1200" dirty="0" smtClean="0"/>
              <a:t>Кузнецова </a:t>
            </a:r>
            <a:r>
              <a:rPr lang="ru-RU" sz="1200" dirty="0"/>
              <a:t>М.И., </a:t>
            </a:r>
            <a:r>
              <a:rPr lang="ru-RU" sz="1200" dirty="0" err="1" smtClean="0"/>
              <a:t>Петленко</a:t>
            </a:r>
            <a:r>
              <a:rPr lang="ru-RU" sz="1200" dirty="0" smtClean="0"/>
              <a:t> </a:t>
            </a:r>
            <a:r>
              <a:rPr lang="ru-RU" sz="1200" dirty="0"/>
              <a:t>Л.В.</a:t>
            </a:r>
          </a:p>
          <a:p>
            <a:pPr algn="ctr">
              <a:lnSpc>
                <a:spcPct val="80000"/>
              </a:lnSpc>
            </a:pPr>
            <a:endParaRPr lang="ru-RU" sz="1200" dirty="0"/>
          </a:p>
        </p:txBody>
      </p:sp>
      <p:pic>
        <p:nvPicPr>
          <p:cNvPr id="41" name="Picture 4" descr="Изображение Русский родной язык. 4 класс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241" y="2111802"/>
            <a:ext cx="1293645" cy="1743883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  <a:effectLst/>
          <a:extLst/>
        </p:spPr>
      </p:pic>
      <p:sp>
        <p:nvSpPr>
          <p:cNvPr id="47" name="Прямоугольник 46"/>
          <p:cNvSpPr/>
          <p:nvPr/>
        </p:nvSpPr>
        <p:spPr>
          <a:xfrm>
            <a:off x="5205657" y="3912548"/>
            <a:ext cx="2934014" cy="391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ФП № </a:t>
            </a:r>
            <a:r>
              <a:rPr lang="ru-RU" sz="1200" dirty="0" smtClean="0"/>
              <a:t>1.1.1.4.2.1.1 - 1.1.1.4.2.1.4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Т. В. </a:t>
            </a:r>
            <a:r>
              <a:rPr lang="ru-RU" sz="1200" dirty="0" err="1"/>
              <a:t>Шпотова</a:t>
            </a:r>
            <a:r>
              <a:rPr lang="ru-RU" sz="1200" dirty="0"/>
              <a:t>, И. Г. </a:t>
            </a:r>
            <a:r>
              <a:rPr lang="ru-RU" sz="1200" dirty="0" smtClean="0"/>
              <a:t>Харитонова</a:t>
            </a:r>
            <a:endParaRPr lang="ru-RU" sz="1200" dirty="0"/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752" y="1948194"/>
            <a:ext cx="1397870" cy="1889013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7874922" y="3893481"/>
            <a:ext cx="22659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ru-RU" sz="1200" dirty="0"/>
              <a:t>ФП №</a:t>
            </a:r>
            <a:r>
              <a:rPr lang="ru-RU" sz="1200" dirty="0" smtClean="0"/>
              <a:t>1.1.1.5.1.12.1</a:t>
            </a:r>
          </a:p>
          <a:p>
            <a:pPr algn="ctr" fontAlgn="t"/>
            <a:r>
              <a:rPr lang="ru-RU" sz="1200" dirty="0"/>
              <a:t>Н.Л. Селиванов, </a:t>
            </a:r>
            <a:r>
              <a:rPr lang="ru-RU" sz="1200" dirty="0" err="1"/>
              <a:t>Т.В.Селиванова</a:t>
            </a:r>
            <a:endParaRPr lang="ru-RU" sz="1200" dirty="0"/>
          </a:p>
          <a:p>
            <a:pPr algn="ctr" fontAlgn="t"/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37016" y="6315515"/>
            <a:ext cx="25998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ru-RU" sz="1200" dirty="0"/>
              <a:t>ФП №</a:t>
            </a:r>
            <a:r>
              <a:rPr lang="ru-RU" sz="1200" dirty="0" smtClean="0"/>
              <a:t>1.1.1.8.1.10.1</a:t>
            </a:r>
          </a:p>
          <a:p>
            <a:pPr algn="ctr" fontAlgn="t"/>
            <a:r>
              <a:rPr lang="ru-RU" sz="1200" dirty="0"/>
              <a:t>Г. </a:t>
            </a:r>
            <a:r>
              <a:rPr lang="ru-RU" sz="1200" dirty="0" err="1"/>
              <a:t>И.Погадаев</a:t>
            </a:r>
            <a:r>
              <a:rPr lang="ru-RU" sz="1200" dirty="0"/>
              <a:t>; под ред. </a:t>
            </a:r>
            <a:r>
              <a:rPr lang="ru-RU" sz="1200" dirty="0" err="1"/>
              <a:t>И.Акинфеева</a:t>
            </a:r>
            <a:endParaRPr lang="ru-RU" sz="1200" dirty="0"/>
          </a:p>
          <a:p>
            <a:pPr algn="ctr" fontAlgn="t"/>
            <a:endParaRPr lang="ru-RU" sz="1200" dirty="0"/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10"/>
          <a:srcRect l="26330" t="20000" r="45064" b="11965"/>
          <a:stretch/>
        </p:blipFill>
        <p:spPr>
          <a:xfrm>
            <a:off x="6365854" y="2221737"/>
            <a:ext cx="1227726" cy="1647952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371" y="1899884"/>
            <a:ext cx="1227725" cy="1647953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657" y="4566066"/>
            <a:ext cx="1946162" cy="1545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Picture 2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076" y="4566066"/>
            <a:ext cx="1199852" cy="1692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8342751" y="6277881"/>
            <a:ext cx="22289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200" dirty="0"/>
              <a:t>ФП 1.1.1.8.1.2.1</a:t>
            </a:r>
          </a:p>
          <a:p>
            <a:pPr algn="ctr" fontAlgn="t"/>
            <a:r>
              <a:rPr lang="ru-RU" sz="1200" dirty="0"/>
              <a:t>Под ред. И.А. Винер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10228470" y="3877473"/>
            <a:ext cx="18750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1200" dirty="0"/>
              <a:t>ФП </a:t>
            </a:r>
            <a:r>
              <a:rPr lang="ru-RU" sz="1200" dirty="0" smtClean="0"/>
              <a:t>№ 1.1.1.3.2.3.1</a:t>
            </a:r>
          </a:p>
          <a:p>
            <a:pPr fontAlgn="ctr"/>
            <a:r>
              <a:rPr lang="ru-RU" sz="1200" dirty="0" smtClean="0">
                <a:sym typeface="Arial"/>
              </a:rPr>
              <a:t>Под ред. Цветковой М.С.</a:t>
            </a:r>
            <a:endParaRPr lang="ru-RU" sz="1200" dirty="0">
              <a:sym typeface="Arial"/>
            </a:endParaRPr>
          </a:p>
        </p:txBody>
      </p:sp>
      <p:pic>
        <p:nvPicPr>
          <p:cNvPr id="58" name="Picture 2" descr="Изображение Информационная безопасность. Правила безопасного Интернета. 2–4 класс. Учебник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721" y="1958479"/>
            <a:ext cx="1359515" cy="1878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Рисунок 61" descr="C:\Users\OPodymova\Desktop\Новая папка (3)\Cover_1-4.jp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269" y="4566066"/>
            <a:ext cx="1359625" cy="1894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46808" y="6579803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  <a:r>
              <a:rPr lang="ru-RU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1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199" y="4558835"/>
            <a:ext cx="1238559" cy="17453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32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7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642" y="2229759"/>
            <a:ext cx="1181596" cy="1562258"/>
          </a:xfrm>
          <a:prstGeom prst="rect">
            <a:avLst/>
          </a:prstGeom>
          <a:ln w="12700">
            <a:solidFill>
              <a:schemeClr val="bg2">
                <a:lumMod val="75000"/>
              </a:schemeClr>
            </a:solidFill>
          </a:ln>
          <a:effectLst/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33" y="2322122"/>
            <a:ext cx="1104030" cy="1444517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67" name="Picture 4" descr="Изображение Родная русская литература. 9 кл. Учебное пособие для общеобразовательных организаци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045" y="5123202"/>
            <a:ext cx="1120528" cy="151051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571" y="2354473"/>
            <a:ext cx="1100441" cy="1440088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1" y="1032065"/>
            <a:ext cx="12189858" cy="791464"/>
          </a:xfrm>
          <a:prstGeom prst="rect">
            <a:avLst/>
          </a:prstGeom>
          <a:solidFill>
            <a:srgbClr val="D8EB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881507" y="194745"/>
            <a:ext cx="10029387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Учебно-методическое обеспечение для достижения личностных результатов </a:t>
            </a:r>
            <a:endParaRPr lang="ru-RU" dirty="0" smtClean="0">
              <a:solidFill>
                <a:srgbClr val="2D2B8D"/>
              </a:solidFill>
              <a:ea typeface="Open Sans Condensed" pitchFamily="34" charset="0"/>
              <a:cs typeface="Open Sans Condensed" pitchFamily="34" charset="0"/>
            </a:endParaRPr>
          </a:p>
          <a:p>
            <a:pPr>
              <a:lnSpc>
                <a:spcPct val="85000"/>
              </a:lnSpc>
              <a:defRPr/>
            </a:pPr>
            <a:r>
              <a:rPr lang="ru-RU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Основная школа</a:t>
            </a:r>
            <a:endParaRPr lang="ru-RU" dirty="0">
              <a:solidFill>
                <a:srgbClr val="2D2B8D"/>
              </a:solidFill>
              <a:ea typeface="Open Sans Condensed" pitchFamily="34" charset="0"/>
              <a:cs typeface="Open Sans Condensed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9" name="Прямая соединительная линия 28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956587" y="1085677"/>
            <a:ext cx="951939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1600" dirty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Личностное развитие: гражданское, патриотическое, духовно – нравственное, эстетическое, физическое, трудовое, экологическое, ценность научного </a:t>
            </a:r>
            <a:r>
              <a:rPr lang="ru-RU" sz="1600" dirty="0" smtClean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познания</a:t>
            </a:r>
            <a:endParaRPr lang="ru-RU" sz="1600" dirty="0">
              <a:solidFill>
                <a:srgbClr val="2D2B8D"/>
              </a:solidFill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99368" y="3919735"/>
            <a:ext cx="25425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200" dirty="0"/>
              <a:t>ФП № 2.1.2.2.1.5.1 - </a:t>
            </a:r>
            <a:r>
              <a:rPr lang="ru-RU" sz="1200" dirty="0" smtClean="0"/>
              <a:t>2.1.2.2.1.5.2</a:t>
            </a:r>
          </a:p>
          <a:p>
            <a:pPr algn="ctr" fontAlgn="t"/>
            <a:r>
              <a:rPr lang="ru-RU" sz="1200" dirty="0"/>
              <a:t>Н.Ф. Виноградова, Т.Э. </a:t>
            </a:r>
            <a:r>
              <a:rPr lang="ru-RU" sz="1200" dirty="0" err="1" smtClean="0"/>
              <a:t>Мариносян</a:t>
            </a:r>
            <a:endParaRPr lang="ru-RU" sz="1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717223" y="3863948"/>
            <a:ext cx="2856404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ФП № 1.2.2.1.1.12.1 -</a:t>
            </a:r>
            <a:r>
              <a:rPr lang="ru-RU" sz="1200" dirty="0" smtClean="0"/>
              <a:t>1.2.2.1.1.12.5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Александрова О.М., Загоровская О.В., Богданов С.И., Вербицкая Л.А., </a:t>
            </a:r>
            <a:r>
              <a:rPr lang="ru-RU" sz="1200" dirty="0" err="1"/>
              <a:t>Гостева</a:t>
            </a:r>
            <a:r>
              <a:rPr lang="ru-RU" sz="1200" dirty="0"/>
              <a:t> Ю.Н., </a:t>
            </a:r>
            <a:r>
              <a:rPr lang="ru-RU" sz="1200" dirty="0" err="1"/>
              <a:t>Добротина</a:t>
            </a:r>
            <a:r>
              <a:rPr lang="ru-RU" sz="1200" dirty="0"/>
              <a:t> И.Н., </a:t>
            </a:r>
            <a:r>
              <a:rPr lang="ru-RU" sz="1200" dirty="0" err="1"/>
              <a:t>Нарушевич</a:t>
            </a:r>
            <a:r>
              <a:rPr lang="ru-RU" sz="1200" dirty="0"/>
              <a:t> А.Г., Казакова Е.И., Васильевых И.П.</a:t>
            </a:r>
          </a:p>
          <a:p>
            <a:pPr algn="ctr">
              <a:lnSpc>
                <a:spcPct val="80000"/>
              </a:lnSpc>
            </a:pPr>
            <a:endParaRPr lang="ru-RU" sz="1200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5205657" y="3912548"/>
            <a:ext cx="293401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ФП № 2.1.2.4.1.7.1 - 2.1.2.4.1.7.5 </a:t>
            </a:r>
            <a:endParaRPr lang="ru-RU" sz="1200" dirty="0" smtClean="0"/>
          </a:p>
          <a:p>
            <a:pPr algn="ctr">
              <a:lnSpc>
                <a:spcPct val="80000"/>
              </a:lnSpc>
            </a:pPr>
            <a:r>
              <a:rPr lang="ru-RU" sz="1200" dirty="0"/>
              <a:t>Алексашина И.Ю, Лагутенко О.И.</a:t>
            </a:r>
          </a:p>
          <a:p>
            <a:pPr algn="ctr">
              <a:lnSpc>
                <a:spcPct val="80000"/>
              </a:lnSpc>
            </a:pPr>
            <a:r>
              <a:rPr lang="ru-RU" sz="1200" dirty="0"/>
              <a:t>Хомутова И.В.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780884" y="3897195"/>
            <a:ext cx="24749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200" dirty="0"/>
              <a:t>ФП </a:t>
            </a:r>
            <a:r>
              <a:rPr lang="ru-RU" sz="1200" dirty="0" smtClean="0"/>
              <a:t>№</a:t>
            </a:r>
            <a:r>
              <a:rPr lang="ru-RU" sz="1200" dirty="0"/>
              <a:t> ФП </a:t>
            </a:r>
            <a:r>
              <a:rPr lang="ru-RU" sz="1200" dirty="0" smtClean="0"/>
              <a:t>2.1.2.1.5.1.1</a:t>
            </a:r>
            <a:r>
              <a:rPr lang="en-US" sz="1200" dirty="0"/>
              <a:t>; </a:t>
            </a:r>
            <a:r>
              <a:rPr lang="en-US" sz="1200" dirty="0" smtClean="0"/>
              <a:t>2.1.2.1.5.1.2</a:t>
            </a:r>
            <a:endParaRPr lang="ru-RU" sz="1200" dirty="0" smtClean="0"/>
          </a:p>
          <a:p>
            <a:pPr algn="ctr" fontAlgn="t"/>
            <a:r>
              <a:rPr lang="ru-RU" sz="1200" dirty="0"/>
              <a:t>Арсеньева Т.Н., </a:t>
            </a:r>
            <a:r>
              <a:rPr lang="ru-RU" sz="1200" dirty="0" smtClean="0"/>
              <a:t>Коршунов </a:t>
            </a:r>
            <a:r>
              <a:rPr lang="ru-RU" sz="1200" dirty="0"/>
              <a:t>А.В., </a:t>
            </a:r>
          </a:p>
          <a:p>
            <a:pPr algn="ctr" fontAlgn="t"/>
            <a:r>
              <a:rPr lang="ru-RU" sz="1200" dirty="0"/>
              <a:t>Соколов А.А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37016" y="6315515"/>
            <a:ext cx="25998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ru-RU" sz="1200" dirty="0"/>
              <a:t>ФП № 1.1.2.8.1.5.1</a:t>
            </a:r>
          </a:p>
          <a:p>
            <a:pPr algn="ctr" fontAlgn="t"/>
            <a:r>
              <a:rPr lang="ru-RU" sz="1200" dirty="0" smtClean="0"/>
              <a:t>Г</a:t>
            </a:r>
            <a:r>
              <a:rPr lang="ru-RU" sz="1200" dirty="0"/>
              <a:t>. </a:t>
            </a:r>
            <a:r>
              <a:rPr lang="ru-RU" sz="1200" dirty="0" err="1"/>
              <a:t>И.Погадаев</a:t>
            </a:r>
            <a:r>
              <a:rPr lang="ru-RU" sz="1200" dirty="0"/>
              <a:t>; под ред. </a:t>
            </a:r>
            <a:r>
              <a:rPr lang="ru-RU" sz="1200" dirty="0" err="1"/>
              <a:t>И.Акинфеева</a:t>
            </a:r>
            <a:endParaRPr lang="ru-RU" sz="1200" dirty="0"/>
          </a:p>
          <a:p>
            <a:pPr algn="ctr" fontAlgn="t"/>
            <a:endParaRPr lang="ru-RU" sz="1200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10140863" y="3877473"/>
            <a:ext cx="20102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200" dirty="0"/>
              <a:t>ФП № </a:t>
            </a:r>
            <a:endParaRPr lang="en-US" sz="1200" dirty="0" smtClean="0"/>
          </a:p>
          <a:p>
            <a:pPr algn="ctr" fontAlgn="ctr"/>
            <a:r>
              <a:rPr lang="ru-RU" sz="1200" dirty="0" smtClean="0"/>
              <a:t>1.1.2.4.4.6.1</a:t>
            </a:r>
            <a:r>
              <a:rPr lang="en-US" sz="1200" dirty="0"/>
              <a:t>; 1.1.2.4.4.6.1 </a:t>
            </a:r>
            <a:endParaRPr lang="ru-RU" sz="1200" dirty="0" smtClean="0"/>
          </a:p>
          <a:p>
            <a:pPr algn="ctr" fontAlgn="ctr"/>
            <a:r>
              <a:rPr lang="ru-RU" sz="1200" dirty="0" smtClean="0">
                <a:sym typeface="Arial"/>
              </a:rPr>
              <a:t>Под ред. Цветковой М.С.</a:t>
            </a:r>
            <a:endParaRPr lang="ru-RU" sz="1200" dirty="0">
              <a:sym typeface="Arial"/>
            </a:endParaRPr>
          </a:p>
        </p:txBody>
      </p:sp>
      <p:pic>
        <p:nvPicPr>
          <p:cNvPr id="59" name="Picture 2" descr="Изображение Информационная безопасность. Кибербезопасность. 7–9 класс. Учебник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892" y="2252658"/>
            <a:ext cx="1182918" cy="1634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Изображение Информационная безопасность.&#10;Безопасное поведение в сети Интернет. 5–6 класс. Учебник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226" y="1873197"/>
            <a:ext cx="1159401" cy="1625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961" y="1860381"/>
            <a:ext cx="1098899" cy="1437804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64" name="Picture 2" descr="Изображение Русский родной язык. 5 класс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253" y="1881079"/>
            <a:ext cx="1092054" cy="145900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Изображение Русский родной язык. 9 класс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641" y="2372813"/>
            <a:ext cx="1082317" cy="145900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Изображение Родная русская литература. 5 класс. Учебное пособие для общеобразовательных организаций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654" y="4745889"/>
            <a:ext cx="1130609" cy="151051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935" y="4583451"/>
            <a:ext cx="976948" cy="1370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2" name="Picture 3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198" y="5008854"/>
            <a:ext cx="931983" cy="1306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3" name="Рисунок 7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5"/>
          <a:stretch/>
        </p:blipFill>
        <p:spPr>
          <a:xfrm>
            <a:off x="216647" y="4853304"/>
            <a:ext cx="1134593" cy="16678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4" name="Picture 2" descr="https://www.ukazka.ru/img/g/uk42409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387" y="4820932"/>
            <a:ext cx="1265803" cy="1693378"/>
          </a:xfrm>
          <a:prstGeom prst="rect">
            <a:avLst/>
          </a:prstGeom>
          <a:noFill/>
          <a:ln w="9525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Изображение Школа волонтёра. 5-7 классы. Учебное пособие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654" y="1849783"/>
            <a:ext cx="1181596" cy="1563293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Прямоугольник 79"/>
          <p:cNvSpPr/>
          <p:nvPr/>
        </p:nvSpPr>
        <p:spPr>
          <a:xfrm>
            <a:off x="10591878" y="6179540"/>
            <a:ext cx="14418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200" dirty="0"/>
              <a:t>ФП 1.1.2.7.1.7.1</a:t>
            </a:r>
          </a:p>
          <a:p>
            <a:pPr algn="ctr" fontAlgn="t"/>
            <a:r>
              <a:rPr lang="ru-RU" sz="1200" dirty="0" err="1"/>
              <a:t>Резапкина</a:t>
            </a:r>
            <a:r>
              <a:rPr lang="ru-RU" sz="1200" dirty="0"/>
              <a:t> Г.В.</a:t>
            </a:r>
          </a:p>
        </p:txBody>
      </p:sp>
      <p:pic>
        <p:nvPicPr>
          <p:cNvPr id="82" name="Рисунок 8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452" y="4820137"/>
            <a:ext cx="1044910" cy="1385822"/>
          </a:xfrm>
          <a:prstGeom prst="rect">
            <a:avLst/>
          </a:prstGeom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444" y="4542377"/>
            <a:ext cx="1033878" cy="1376668"/>
          </a:xfrm>
          <a:prstGeom prst="rect">
            <a:avLst/>
          </a:prstGeom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3" name="Прямоугольник 82"/>
          <p:cNvSpPr/>
          <p:nvPr/>
        </p:nvSpPr>
        <p:spPr>
          <a:xfrm>
            <a:off x="8408186" y="6204861"/>
            <a:ext cx="23012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ru-RU" sz="1200" dirty="0"/>
              <a:t>ФП 1.1.2.6.1.6.1</a:t>
            </a:r>
            <a:r>
              <a:rPr lang="en-US" sz="1200" dirty="0"/>
              <a:t>-</a:t>
            </a:r>
            <a:r>
              <a:rPr lang="ru-RU" sz="1200" dirty="0"/>
              <a:t>ФП 1.1.2.6.1.6.2</a:t>
            </a:r>
          </a:p>
          <a:p>
            <a:pPr algn="ctr" fontAlgn="t"/>
            <a:r>
              <a:rPr lang="ru-RU" sz="1200" dirty="0"/>
              <a:t>Н.Л. Селиванов, Т.В. Селиванова</a:t>
            </a:r>
            <a:endParaRPr lang="en-US" sz="1200" dirty="0"/>
          </a:p>
          <a:p>
            <a:pPr algn="ctr" fontAlgn="t"/>
            <a:r>
              <a:rPr lang="ru-RU" sz="1200" dirty="0"/>
              <a:t>А.А. Ермолин</a:t>
            </a:r>
            <a:endParaRPr lang="en-US" sz="1200" dirty="0"/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70240" y="6548872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  <a:r>
              <a:rPr lang="ru-RU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1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394" y="4608057"/>
            <a:ext cx="1113126" cy="156256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81" y="1944646"/>
            <a:ext cx="1208367" cy="160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01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0" y="894692"/>
            <a:ext cx="12188950" cy="791464"/>
          </a:xfrm>
          <a:prstGeom prst="rect">
            <a:avLst/>
          </a:prstGeom>
          <a:solidFill>
            <a:srgbClr val="D8EB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-3051" y="902904"/>
            <a:ext cx="1753613" cy="791465"/>
          </a:xfrm>
          <a:prstGeom prst="rect">
            <a:avLst/>
          </a:prstGeom>
          <a:solidFill>
            <a:srgbClr val="41A4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84" y="1045537"/>
            <a:ext cx="1351082" cy="53074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82899" y="1718327"/>
            <a:ext cx="3622377" cy="123761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spc="-20" dirty="0" smtClean="0">
                <a:solidFill>
                  <a:srgbClr val="2D2B8D"/>
                </a:solidFill>
                <a:ea typeface="Open Sans Condensed Light" pitchFamily="34" charset="0"/>
                <a:cs typeface="Open Sans Condensed Light" pitchFamily="34" charset="0"/>
              </a:rPr>
              <a:t>советник </a:t>
            </a:r>
            <a:r>
              <a:rPr lang="ru-RU" sz="1400" spc="-20" dirty="0">
                <a:solidFill>
                  <a:srgbClr val="2D2B8D"/>
                </a:solidFill>
                <a:ea typeface="Open Sans Condensed Light" pitchFamily="34" charset="0"/>
                <a:cs typeface="Open Sans Condensed Light" pitchFamily="34" charset="0"/>
              </a:rPr>
              <a:t>директора школы по ВР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spc="-20" dirty="0">
                <a:solidFill>
                  <a:srgbClr val="2D2B8D"/>
                </a:solidFill>
                <a:ea typeface="Open Sans Condensed Light" pitchFamily="34" charset="0"/>
                <a:cs typeface="Open Sans Condensed Light" pitchFamily="34" charset="0"/>
              </a:rPr>
              <a:t>заместитель директора школы по ВР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spc="-20" dirty="0">
                <a:solidFill>
                  <a:srgbClr val="2D2B8D"/>
                </a:solidFill>
                <a:ea typeface="Open Sans Condensed Light" pitchFamily="34" charset="0"/>
                <a:cs typeface="Open Sans Condensed Light" pitchFamily="34" charset="0"/>
              </a:rPr>
              <a:t>учитель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spc="-20" dirty="0">
                <a:solidFill>
                  <a:srgbClr val="2D2B8D"/>
                </a:solidFill>
                <a:ea typeface="Open Sans Condensed Light" pitchFamily="34" charset="0"/>
                <a:cs typeface="Open Sans Condensed Light" pitchFamily="34" charset="0"/>
              </a:rPr>
              <a:t>классный </a:t>
            </a:r>
            <a:r>
              <a:rPr lang="ru-RU" sz="1400" spc="-20" dirty="0" smtClean="0">
                <a:solidFill>
                  <a:srgbClr val="2D2B8D"/>
                </a:solidFill>
                <a:ea typeface="Open Sans Condensed Light" pitchFamily="34" charset="0"/>
                <a:cs typeface="Open Sans Condensed Light" pitchFamily="34" charset="0"/>
              </a:rPr>
              <a:t>руководитель</a:t>
            </a:r>
            <a:endParaRPr lang="ru-RU" sz="1400" spc="-20" dirty="0">
              <a:solidFill>
                <a:srgbClr val="2D2B8D"/>
              </a:solidFill>
              <a:ea typeface="Open Sans Condensed Light" pitchFamily="34" charset="0"/>
              <a:cs typeface="Open Sans Condensed Light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03993" y="2735609"/>
            <a:ext cx="5980187" cy="3707222"/>
            <a:chOff x="3154907" y="2922858"/>
            <a:chExt cx="5882185" cy="352552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F693A828-88C1-415A-9443-1D729A3E91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092" t="16958" r="16116" b="10809"/>
            <a:stretch/>
          </p:blipFill>
          <p:spPr>
            <a:xfrm>
              <a:off x="3154907" y="2922858"/>
              <a:ext cx="5882185" cy="35255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Прямоугольник 4"/>
            <p:cNvSpPr/>
            <p:nvPr/>
          </p:nvSpPr>
          <p:spPr>
            <a:xfrm>
              <a:off x="7964680" y="3008120"/>
              <a:ext cx="931492" cy="2221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1970651" y="149600"/>
            <a:ext cx="975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ru-RU" sz="2000" spc="-20" dirty="0" smtClean="0">
                <a:solidFill>
                  <a:srgbClr val="2D2B8D"/>
                </a:solidFill>
                <a:ea typeface="Open Sans Condensed Light" pitchFamily="34" charset="0"/>
                <a:cs typeface="Open Sans Condensed Light" pitchFamily="34" charset="0"/>
              </a:rPr>
              <a:t>Планирование </a:t>
            </a:r>
            <a:r>
              <a:rPr lang="ru-RU" sz="2000" spc="-20" dirty="0">
                <a:solidFill>
                  <a:srgbClr val="2D2B8D"/>
                </a:solidFill>
                <a:ea typeface="Open Sans Condensed Light" pitchFamily="34" charset="0"/>
                <a:cs typeface="Open Sans Condensed Light" pitchFamily="34" charset="0"/>
              </a:rPr>
              <a:t>и </a:t>
            </a:r>
            <a:r>
              <a:rPr lang="ru-RU" sz="2000" spc="-20" dirty="0" smtClean="0">
                <a:solidFill>
                  <a:srgbClr val="2D2B8D"/>
                </a:solidFill>
                <a:ea typeface="Open Sans Condensed Light" pitchFamily="34" charset="0"/>
                <a:cs typeface="Open Sans Condensed Light" pitchFamily="34" charset="0"/>
              </a:rPr>
              <a:t>организация </a:t>
            </a:r>
            <a:r>
              <a:rPr lang="ru-RU" sz="2000" spc="-20" dirty="0">
                <a:solidFill>
                  <a:srgbClr val="2D2B8D"/>
                </a:solidFill>
                <a:ea typeface="Open Sans Condensed Light" pitchFamily="34" charset="0"/>
                <a:cs typeface="Open Sans Condensed Light" pitchFamily="34" charset="0"/>
              </a:rPr>
              <a:t>воспитательной работы в школе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бъект 2"/>
          <p:cNvSpPr txBox="1">
            <a:spLocks/>
          </p:cNvSpPr>
          <p:nvPr/>
        </p:nvSpPr>
        <p:spPr>
          <a:xfrm>
            <a:off x="6847451" y="2265538"/>
            <a:ext cx="5200935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600" b="1" spc="-20" dirty="0" smtClean="0">
                <a:solidFill>
                  <a:srgbClr val="2D2B8D"/>
                </a:solidFill>
                <a:ea typeface="Open Sans Condensed Light" pitchFamily="34" charset="0"/>
                <a:cs typeface="Open Sans Condensed Light" pitchFamily="34" charset="0"/>
              </a:rPr>
              <a:t>Возможности</a:t>
            </a:r>
            <a:r>
              <a:rPr lang="en-US" sz="1600" b="1" spc="-20" dirty="0" smtClean="0">
                <a:solidFill>
                  <a:srgbClr val="2D2B8D"/>
                </a:solidFill>
                <a:ea typeface="Open Sans Condensed Light" pitchFamily="34" charset="0"/>
                <a:cs typeface="Open Sans Condensed Light" pitchFamily="34" charset="0"/>
              </a:rPr>
              <a:t> </a:t>
            </a:r>
            <a:r>
              <a:rPr lang="ru-RU" sz="1600" b="1" spc="-20" dirty="0" smtClean="0">
                <a:solidFill>
                  <a:srgbClr val="2D2B8D"/>
                </a:solidFill>
                <a:ea typeface="Open Sans Condensed Light" pitchFamily="34" charset="0"/>
                <a:cs typeface="Open Sans Condensed Light" pitchFamily="34" charset="0"/>
              </a:rPr>
              <a:t>цифрового сервиса: </a:t>
            </a:r>
          </a:p>
          <a:p>
            <a:r>
              <a:rPr lang="ru-RU" sz="1600" spc="-20" dirty="0" smtClean="0">
                <a:solidFill>
                  <a:srgbClr val="2D2B8D"/>
                </a:solidFill>
                <a:ea typeface="Open Sans Condensed Light" pitchFamily="34" charset="0"/>
                <a:cs typeface="Open Sans Condensed Light" pitchFamily="34" charset="0"/>
              </a:rPr>
              <a:t>автоматизированное</a:t>
            </a:r>
            <a:r>
              <a:rPr lang="ru-RU" sz="1600" b="1" spc="-20" dirty="0" smtClean="0">
                <a:solidFill>
                  <a:srgbClr val="2D2B8D"/>
                </a:solidFill>
                <a:ea typeface="Open Sans Condensed Light" pitchFamily="34" charset="0"/>
                <a:cs typeface="Open Sans Condensed Light" pitchFamily="34" charset="0"/>
              </a:rPr>
              <a:t> создание рабочей Программы воспитания и календарного Плана воспитательной работы школы</a:t>
            </a:r>
            <a:r>
              <a:rPr lang="ru-RU" sz="1600" spc="-20" dirty="0" smtClean="0">
                <a:solidFill>
                  <a:srgbClr val="2D2B8D"/>
                </a:solidFill>
                <a:ea typeface="Open Sans Condensed Light" pitchFamily="34" charset="0"/>
                <a:cs typeface="Open Sans Condensed Light" pitchFamily="34" charset="0"/>
              </a:rPr>
              <a:t> по модулям Примерной программы воспитания и направлениям воспитания ФГОС</a:t>
            </a:r>
          </a:p>
          <a:p>
            <a:r>
              <a:rPr lang="ru-RU" sz="1600" b="1" spc="-20" dirty="0" smtClean="0">
                <a:solidFill>
                  <a:srgbClr val="2D2B8D"/>
                </a:solidFill>
                <a:ea typeface="Open Sans Condensed Light" pitchFamily="34" charset="0"/>
                <a:cs typeface="Open Sans Condensed Light" pitchFamily="34" charset="0"/>
              </a:rPr>
              <a:t>использование готовых материалов (сценариев)  </a:t>
            </a:r>
            <a:r>
              <a:rPr lang="ru-RU" sz="1600" spc="-20" dirty="0" smtClean="0">
                <a:solidFill>
                  <a:srgbClr val="2D2B8D"/>
                </a:solidFill>
                <a:ea typeface="Open Sans Condensed Light" pitchFamily="34" charset="0"/>
                <a:cs typeface="Open Sans Condensed Light" pitchFamily="34" charset="0"/>
              </a:rPr>
              <a:t>для организации воспитательной работы в школе (материалы ГК и авторские, возможна подгрузка разработок учителей)</a:t>
            </a:r>
            <a:endParaRPr lang="en-US" sz="1600" spc="-20" dirty="0" smtClean="0">
              <a:solidFill>
                <a:srgbClr val="2D2B8D"/>
              </a:solidFill>
              <a:ea typeface="Open Sans Condensed Light" pitchFamily="34" charset="0"/>
              <a:cs typeface="Open Sans Condensed Light" pitchFamily="34" charset="0"/>
            </a:endParaRPr>
          </a:p>
          <a:p>
            <a:r>
              <a:rPr lang="ru-RU" sz="1600" b="1" spc="-20" dirty="0" smtClean="0">
                <a:solidFill>
                  <a:srgbClr val="2D2B8D"/>
                </a:solidFill>
                <a:ea typeface="Open Sans Condensed Light" pitchFamily="34" charset="0"/>
                <a:cs typeface="Open Sans Condensed Light" pitchFamily="34" charset="0"/>
              </a:rPr>
              <a:t>библиотека учебных и методических пособий </a:t>
            </a:r>
            <a:r>
              <a:rPr lang="ru-RU" sz="1600" spc="-20" dirty="0" smtClean="0">
                <a:solidFill>
                  <a:srgbClr val="2D2B8D"/>
                </a:solidFill>
                <a:ea typeface="Open Sans Condensed Light" pitchFamily="34" charset="0"/>
                <a:cs typeface="Open Sans Condensed Light" pitchFamily="34" charset="0"/>
              </a:rPr>
              <a:t>по воспитательной работе</a:t>
            </a:r>
          </a:p>
          <a:p>
            <a:r>
              <a:rPr lang="ru-RU" sz="1600" spc="-20" dirty="0" smtClean="0">
                <a:solidFill>
                  <a:srgbClr val="2D2B8D"/>
                </a:solidFill>
                <a:ea typeface="Open Sans Condensed Light" pitchFamily="34" charset="0"/>
                <a:cs typeface="Open Sans Condensed Light" pitchFamily="34" charset="0"/>
              </a:rPr>
              <a:t>автоматизированное </a:t>
            </a:r>
            <a:r>
              <a:rPr lang="ru-RU" sz="1600" b="1" spc="-20" dirty="0" smtClean="0">
                <a:solidFill>
                  <a:srgbClr val="2D2B8D"/>
                </a:solidFill>
                <a:ea typeface="Open Sans Condensed Light" pitchFamily="34" charset="0"/>
                <a:cs typeface="Open Sans Condensed Light" pitchFamily="34" charset="0"/>
              </a:rPr>
              <a:t>проведение самоанализа воспитательной работы </a:t>
            </a:r>
            <a:r>
              <a:rPr lang="ru-RU" sz="1600" spc="-20" dirty="0" smtClean="0">
                <a:solidFill>
                  <a:srgbClr val="2D2B8D"/>
                </a:solidFill>
                <a:ea typeface="Open Sans Condensed Light" pitchFamily="34" charset="0"/>
                <a:cs typeface="Open Sans Condensed Light" pitchFamily="34" charset="0"/>
              </a:rPr>
              <a:t>в школе</a:t>
            </a:r>
          </a:p>
          <a:p>
            <a:r>
              <a:rPr lang="ru-RU" sz="1600" spc="-20" dirty="0" smtClean="0">
                <a:solidFill>
                  <a:srgbClr val="2D2B8D"/>
                </a:solidFill>
                <a:ea typeface="Open Sans Condensed Light" pitchFamily="34" charset="0"/>
                <a:cs typeface="Open Sans Condensed Light" pitchFamily="34" charset="0"/>
              </a:rPr>
              <a:t>использование </a:t>
            </a:r>
            <a:r>
              <a:rPr lang="ru-RU" sz="1600" b="1" spc="-20" dirty="0" smtClean="0">
                <a:solidFill>
                  <a:srgbClr val="2D2B8D"/>
                </a:solidFill>
                <a:ea typeface="Open Sans Condensed Light" pitchFamily="34" charset="0"/>
                <a:cs typeface="Open Sans Condensed Light" pitchFamily="34" charset="0"/>
              </a:rPr>
              <a:t>библиотеки нормативных документов</a:t>
            </a:r>
            <a:r>
              <a:rPr lang="ru-RU" sz="1600" spc="-20" dirty="0" smtClean="0">
                <a:solidFill>
                  <a:srgbClr val="2D2B8D"/>
                </a:solidFill>
                <a:ea typeface="Open Sans Condensed Light" pitchFamily="34" charset="0"/>
                <a:cs typeface="Open Sans Condensed Light" pitchFamily="34" charset="0"/>
              </a:rPr>
              <a:t> по воспитательной работе в школе</a:t>
            </a:r>
            <a:endParaRPr lang="ru-RU" sz="1600" spc="-20" dirty="0">
              <a:solidFill>
                <a:srgbClr val="2D2B8D"/>
              </a:solidFill>
              <a:ea typeface="Open Sans Condensed Light" pitchFamily="34" charset="0"/>
              <a:cs typeface="Open Sans Condensed Light" pitchFamily="34" charset="0"/>
            </a:endParaRPr>
          </a:p>
        </p:txBody>
      </p:sp>
      <p:pic>
        <p:nvPicPr>
          <p:cNvPr id="13" name="Picture 14" descr="https://static.tildacdn.com/tild6333-3064-4938-b064-366438623563/audience-icon-png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58" y="1862618"/>
            <a:ext cx="705181" cy="46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64549" y="171823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Группа 15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2" name="Прямая соединительная линия 31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Заголовок 1"/>
          <p:cNvSpPr>
            <a:spLocks noGrp="1"/>
          </p:cNvSpPr>
          <p:nvPr>
            <p:ph type="title"/>
          </p:nvPr>
        </p:nvSpPr>
        <p:spPr>
          <a:xfrm>
            <a:off x="1970651" y="954077"/>
            <a:ext cx="9753600" cy="590205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1800" dirty="0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>Цифровой сервис «ПРОвоспитание» </a:t>
            </a:r>
            <a:r>
              <a:rPr lang="ru-RU" sz="1800" dirty="0" smtClean="0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>— обеспечение </a:t>
            </a:r>
            <a:r>
              <a:rPr lang="ru-RU" sz="1800" dirty="0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>единого подхода к содержанию воспитательной деятельности  </a:t>
            </a:r>
          </a:p>
        </p:txBody>
      </p:sp>
    </p:spTree>
    <p:extLst>
      <p:ext uri="{BB962C8B-B14F-4D97-AF65-F5344CB8AC3E}">
        <p14:creationId xmlns:p14="http://schemas.microsoft.com/office/powerpoint/2010/main" val="58725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3167148" y="1956631"/>
            <a:ext cx="7988531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ea typeface="Yu Gothic UI Light" panose="020B0300000000000000" pitchFamily="34" charset="-128"/>
              </a:rPr>
              <a:t>Различные виды </a:t>
            </a:r>
            <a:r>
              <a:rPr lang="ru-RU" sz="1600" dirty="0">
                <a:ea typeface="Yu Gothic UI Light" panose="020B0300000000000000" pitchFamily="34" charset="-128"/>
              </a:rPr>
              <a:t>компоновки единиц содержания (в зависимости от объема) :</a:t>
            </a:r>
          </a:p>
          <a:p>
            <a:r>
              <a:rPr lang="ru-RU" sz="1600" dirty="0">
                <a:ea typeface="Yu Gothic UI Light" panose="020B0300000000000000" pitchFamily="34" charset="-128"/>
              </a:rPr>
              <a:t>Учебный предмет </a:t>
            </a:r>
          </a:p>
          <a:p>
            <a:r>
              <a:rPr lang="ru-RU" sz="1600" dirty="0">
                <a:ea typeface="Yu Gothic UI Light" panose="020B0300000000000000" pitchFamily="34" charset="-128"/>
              </a:rPr>
              <a:t>Учебный курс </a:t>
            </a:r>
          </a:p>
          <a:p>
            <a:r>
              <a:rPr lang="ru-RU" sz="1600" dirty="0">
                <a:ea typeface="Yu Gothic UI Light" panose="020B0300000000000000" pitchFamily="34" charset="-128"/>
              </a:rPr>
              <a:t>Учебный модуль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147435" y="3455260"/>
            <a:ext cx="8008244" cy="218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ts val="1679"/>
              </a:lnSpc>
              <a:buFont typeface="Wingdings" panose="05000000000000000000" pitchFamily="2" charset="2"/>
              <a:buChar char="q"/>
            </a:pPr>
            <a:r>
              <a:rPr lang="ru-RU" sz="1600" dirty="0">
                <a:ea typeface="Yu Gothic UI Light" panose="020B0300000000000000" pitchFamily="34" charset="-128"/>
              </a:rPr>
              <a:t>Возможность углубленного изучения отдельных предметов</a:t>
            </a:r>
            <a:endParaRPr lang="en-US" sz="1333" dirty="0">
              <a:solidFill>
                <a:srgbClr val="000000"/>
              </a:solidFill>
              <a:ea typeface="Yu Gothic UI Light" panose="020B0300000000000000" pitchFamily="34" charset="-128"/>
            </a:endParaRPr>
          </a:p>
        </p:txBody>
      </p:sp>
      <p:sp>
        <p:nvSpPr>
          <p:cNvPr id="22" name="TextBox 11"/>
          <p:cNvSpPr txBox="1"/>
          <p:nvPr/>
        </p:nvSpPr>
        <p:spPr>
          <a:xfrm>
            <a:off x="3167148" y="4367926"/>
            <a:ext cx="7988531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ts val="1679"/>
              </a:lnSpc>
              <a:buFont typeface="Wingdings" panose="05000000000000000000" pitchFamily="2" charset="2"/>
              <a:buChar char="q"/>
            </a:pPr>
            <a:r>
              <a:rPr lang="ru-RU" sz="1600" dirty="0">
                <a:ea typeface="Yu Gothic UI Light" panose="020B0300000000000000" pitchFamily="34" charset="-128"/>
              </a:rPr>
              <a:t>Возможность реализации индивидуальных учебных планов, в том числе с возможностью сокращения сроков обучения</a:t>
            </a:r>
            <a:endParaRPr lang="en-US" sz="1600" dirty="0">
              <a:ea typeface="Yu Gothic UI Light" panose="020B0300000000000000" pitchFamily="34" charset="-128"/>
            </a:endParaRPr>
          </a:p>
        </p:txBody>
      </p:sp>
      <p:sp>
        <p:nvSpPr>
          <p:cNvPr id="23" name="TextBox 11"/>
          <p:cNvSpPr txBox="1"/>
          <p:nvPr/>
        </p:nvSpPr>
        <p:spPr>
          <a:xfrm>
            <a:off x="3167148" y="5335121"/>
            <a:ext cx="7988531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ea typeface="Yu Gothic UI Light" panose="020B0300000000000000" pitchFamily="34" charset="-128"/>
              </a:rPr>
              <a:t>Возможность </a:t>
            </a:r>
            <a:r>
              <a:rPr lang="ru-RU" sz="1600" dirty="0">
                <a:ea typeface="Yu Gothic UI Light" panose="020B0300000000000000" pitchFamily="34" charset="-128"/>
              </a:rPr>
              <a:t>для организации – федеральной или региональной инновационной площадки самостоятельно выбирать траекторию изучения содержания образования</a:t>
            </a:r>
          </a:p>
        </p:txBody>
      </p:sp>
      <p:pic>
        <p:nvPicPr>
          <p:cNvPr id="30" name="Picture 8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1880806" y="5379681"/>
            <a:ext cx="515582" cy="40121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791739" y="157882"/>
            <a:ext cx="9991766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dirty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Обеспечение требований к условиям реализации </a:t>
            </a:r>
            <a:r>
              <a:rPr lang="ru-RU" dirty="0" smtClean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ФГОС</a:t>
            </a:r>
          </a:p>
          <a:p>
            <a:pPr>
              <a:lnSpc>
                <a:spcPct val="85000"/>
              </a:lnSpc>
              <a:defRPr/>
            </a:pPr>
            <a:r>
              <a:rPr lang="ru-RU" dirty="0" smtClean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Достижение планируемых результатов освоения программы общего образования </a:t>
            </a:r>
            <a:endParaRPr lang="ru-RU" dirty="0">
              <a:solidFill>
                <a:srgbClr val="2D2B8D"/>
              </a:solidFill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48" name="Прямая соединительная линия 47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Прямоугольник 50"/>
          <p:cNvSpPr/>
          <p:nvPr/>
        </p:nvSpPr>
        <p:spPr>
          <a:xfrm>
            <a:off x="4146" y="934624"/>
            <a:ext cx="12187854" cy="625430"/>
          </a:xfrm>
          <a:prstGeom prst="rect">
            <a:avLst/>
          </a:prstGeom>
          <a:solidFill>
            <a:srgbClr val="E4F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733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34" charset="0"/>
                <a:cs typeface="Open Sans" pitchFamily="34" charset="0"/>
              </a:rPr>
              <a:t>                                    </a:t>
            </a:r>
            <a:endParaRPr lang="ru-RU" sz="2000" spc="-20" dirty="0">
              <a:solidFill>
                <a:srgbClr val="2D2B8D"/>
              </a:solidFill>
              <a:ea typeface="Open Sans Condensed Light" pitchFamily="34" charset="0"/>
              <a:cs typeface="Open Sans Condensed Light" pitchFamily="34" charset="0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5360" y="6516869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  <a:r>
              <a:rPr lang="ru-RU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1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3" name="Picture 7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828708" y="1901752"/>
            <a:ext cx="567680" cy="567680"/>
          </a:xfrm>
          <a:prstGeom prst="rect">
            <a:avLst/>
          </a:prstGeom>
        </p:spPr>
      </p:pic>
      <p:pic>
        <p:nvPicPr>
          <p:cNvPr id="54" name="Picture 15"/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1791739" y="4265174"/>
            <a:ext cx="604649" cy="490316"/>
          </a:xfrm>
          <a:prstGeom prst="rect">
            <a:avLst/>
          </a:prstGeom>
        </p:spPr>
      </p:pic>
      <p:pic>
        <p:nvPicPr>
          <p:cNvPr id="55" name="Picture 23"/>
          <p:cNvPicPr>
            <a:picLocks noChangeAspect="1"/>
          </p:cNvPicPr>
          <p:nvPr/>
        </p:nvPicPr>
        <p:blipFill>
          <a:blip r:embed="rId30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1926681" y="3187737"/>
            <a:ext cx="469707" cy="600788"/>
          </a:xfrm>
          <a:prstGeom prst="rect">
            <a:avLst/>
          </a:prstGeom>
        </p:spPr>
      </p:pic>
      <p:sp>
        <p:nvSpPr>
          <p:cNvPr id="57" name="Заголовок 1"/>
          <p:cNvSpPr txBox="1">
            <a:spLocks/>
          </p:cNvSpPr>
          <p:nvPr/>
        </p:nvSpPr>
        <p:spPr>
          <a:xfrm>
            <a:off x="1753355" y="1014542"/>
            <a:ext cx="9753600" cy="5902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  <a:defRPr/>
            </a:pPr>
            <a:r>
              <a:rPr lang="ru-RU" sz="1800" dirty="0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>Вариативность содержания и форм учебной деятельности обеспечивается через использование  дополнительных учебных пособий </a:t>
            </a:r>
          </a:p>
        </p:txBody>
      </p:sp>
    </p:spTree>
    <p:extLst>
      <p:ext uri="{BB962C8B-B14F-4D97-AF65-F5344CB8AC3E}">
        <p14:creationId xmlns:p14="http://schemas.microsoft.com/office/powerpoint/2010/main" val="139686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1" y="916091"/>
            <a:ext cx="12188949" cy="497073"/>
          </a:xfrm>
          <a:prstGeom prst="rect">
            <a:avLst/>
          </a:prstGeom>
          <a:solidFill>
            <a:srgbClr val="D8EB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858809" y="109193"/>
            <a:ext cx="10029387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1600" dirty="0" smtClean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Учебно-методическое обеспечение для достижения личностных и </a:t>
            </a:r>
            <a:r>
              <a:rPr lang="ru-RU" sz="1600" dirty="0" err="1" smtClean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метапредметных</a:t>
            </a:r>
            <a:r>
              <a:rPr lang="ru-RU" sz="1600" dirty="0" smtClean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 результатов</a:t>
            </a:r>
            <a:endParaRPr lang="ru-RU" sz="1600" dirty="0">
              <a:solidFill>
                <a:srgbClr val="2D2B8D"/>
              </a:solidFill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  <a:p>
            <a:pPr>
              <a:lnSpc>
                <a:spcPct val="85000"/>
              </a:lnSpc>
              <a:defRPr/>
            </a:pPr>
            <a:r>
              <a:rPr lang="ru-RU" sz="1600" dirty="0" smtClean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Начальная школа</a:t>
            </a:r>
            <a:endParaRPr lang="ru-RU" sz="1600" dirty="0">
              <a:solidFill>
                <a:srgbClr val="2D2B8D"/>
              </a:solidFill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9" name="Прямая соединительная линия 28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951348" y="938663"/>
            <a:ext cx="10171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Дополнительные учебные пособия помогут обеспечить реализацию новых требований ФГОС  </a:t>
            </a:r>
            <a:endParaRPr lang="ru-RU" sz="1600" dirty="0">
              <a:solidFill>
                <a:srgbClr val="2D2B8D"/>
              </a:solidFill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pic>
        <p:nvPicPr>
          <p:cNvPr id="90" name="Рисунок 8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785" y="1592370"/>
            <a:ext cx="1229933" cy="1553892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  <a:effectLst/>
        </p:spPr>
      </p:pic>
      <p:graphicFrame>
        <p:nvGraphicFramePr>
          <p:cNvPr id="91" name="Таблица 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6242593"/>
              </p:ext>
            </p:extLst>
          </p:nvPr>
        </p:nvGraphicFramePr>
        <p:xfrm>
          <a:off x="115886" y="1537647"/>
          <a:ext cx="7578585" cy="4887162"/>
        </p:xfrm>
        <a:graphic>
          <a:graphicData uri="http://schemas.openxmlformats.org/drawingml/2006/table">
            <a:tbl>
              <a:tblPr/>
              <a:tblGrid>
                <a:gridCol w="2134538">
                  <a:extLst>
                    <a:ext uri="{9D8B030D-6E8A-4147-A177-3AD203B41FA5}">
                      <a16:colId xmlns:a16="http://schemas.microsoft.com/office/drawing/2014/main" val="405908439"/>
                    </a:ext>
                  </a:extLst>
                </a:gridCol>
                <a:gridCol w="5444047">
                  <a:extLst>
                    <a:ext uri="{9D8B030D-6E8A-4147-A177-3AD203B41FA5}">
                      <a16:colId xmlns:a16="http://schemas.microsoft.com/office/drawing/2014/main" val="152928745"/>
                    </a:ext>
                  </a:extLst>
                </a:gridCol>
              </a:tblGrid>
              <a:tr h="265429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90000"/>
                        </a:lnSpc>
                      </a:pPr>
                      <a:r>
                        <a:rPr lang="ru-RU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НАПРАВЛЕНИЯ</a:t>
                      </a:r>
                      <a:r>
                        <a:rPr lang="ru-RU" sz="1200" b="1" i="0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 </a:t>
                      </a:r>
                      <a:endParaRPr lang="ru-RU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marL="108000" marR="108000" marT="0" marB="0" anchor="ctr">
                    <a:lnL w="9525" cap="flat" cmpd="sng" algn="ctr">
                      <a:solidFill>
                        <a:srgbClr val="79BF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9BF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9BF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9BF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90000"/>
                        </a:lnSpc>
                      </a:pPr>
                      <a:r>
                        <a:rPr lang="ru-RU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АВТОР/НАЗВАНИЕ</a:t>
                      </a:r>
                      <a:r>
                        <a:rPr lang="ru-RU" sz="1200" b="1" i="0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 КУРСА ВНЕУРОЧНОЙ ДЕЯТЕЛЬНОСТИ </a:t>
                      </a:r>
                      <a:endParaRPr lang="ru-RU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marL="108000" marR="10800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9BF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9BF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9BF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9B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91618"/>
                  </a:ext>
                </a:extLst>
              </a:tr>
              <a:tr h="3310183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ОБЩЕИНТЕЛЛЕКТУАЛЬНОЕ</a:t>
                      </a:r>
                      <a:endParaRPr lang="ru-RU" sz="12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marL="108000" marR="108000" marT="0" marB="0" anchor="ctr">
                    <a:lnL w="9525" cap="flat" cmpd="sng" algn="ctr">
                      <a:solidFill>
                        <a:srgbClr val="79BF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9BF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9BF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9BF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kern="12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М.К.Антошин</a:t>
                      </a:r>
                      <a:r>
                        <a:rPr lang="ru-RU" sz="1200" b="0" i="0" u="non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 </a:t>
                      </a:r>
                      <a:r>
                        <a:rPr lang="ru-RU" sz="1200" b="1" i="0" u="non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Грамотный читатель. Обучение смысловому чтению (1–4)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i="0" u="none" kern="1200" dirty="0" smtClean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cap="none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Т.А.Ладыженская</a:t>
                      </a:r>
                      <a:r>
                        <a:rPr lang="ru-RU" sz="1200" b="0" i="0" u="none" strike="noStrike" cap="non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ru-RU" sz="1200" b="0" i="0" u="none" strike="noStrike" cap="none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Н.В.Ладыженская</a:t>
                      </a:r>
                      <a:r>
                        <a:rPr lang="ru-RU" sz="1200" b="0" i="0" u="none" strike="noStrike" cap="non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ru-RU" sz="1200" b="0" i="0" u="none" strike="noStrike" cap="none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Р.И.Никольская</a:t>
                      </a:r>
                      <a:r>
                        <a:rPr lang="ru-RU" sz="1200" b="0" i="0" u="none" strike="noStrike" cap="non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ru-RU" sz="1200" b="0" i="0" u="none" strike="noStrike" cap="none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Г.И.Сорокина</a:t>
                      </a:r>
                      <a:r>
                        <a:rPr lang="ru-RU" sz="1200" b="0" i="0" u="none" strike="noStrike" cap="non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cap="non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Детская риторика в рассказах</a:t>
                      </a:r>
                      <a:r>
                        <a:rPr lang="ru-RU" sz="1200" b="1" i="0" u="none" strike="noStrike" cap="none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 и картинках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Л.В.Петленко, </a:t>
                      </a:r>
                      <a:r>
                        <a:rPr lang="ru-RU" sz="1200" b="0" kern="12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В.Ю.Романова</a:t>
                      </a:r>
                      <a:r>
                        <a:rPr lang="ru-RU" sz="1200" b="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Русский язык.</a:t>
                      </a:r>
                      <a:r>
                        <a:rPr lang="en-US" sz="1200" b="1" i="0" u="non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 </a:t>
                      </a:r>
                      <a:r>
                        <a:rPr lang="ru-RU" sz="1200" b="1" i="0" u="non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Познавательные истории с заданиями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i="0" u="none" kern="1200" dirty="0" smtClean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kern="12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С.И.Волкова</a:t>
                      </a:r>
                      <a:r>
                        <a:rPr lang="ru-RU" sz="1200" b="0" i="0" u="non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 </a:t>
                      </a:r>
                      <a:r>
                        <a:rPr lang="ru-RU" sz="1200" b="1" i="0" u="non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Геометрия вокруг нас (1–4)</a:t>
                      </a:r>
                      <a:endParaRPr lang="ru-RU" sz="800" b="1" i="0" u="none" kern="1200" dirty="0" smtClean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kern="12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Ю.И.Глаголева</a:t>
                      </a:r>
                      <a:r>
                        <a:rPr lang="ru-RU" sz="1200" b="0" i="0" u="non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  </a:t>
                      </a:r>
                      <a:r>
                        <a:rPr lang="ru-RU" sz="1200" b="1" i="0" u="non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Развитие математических способностей (1–4)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Е.Э.</a:t>
                      </a:r>
                      <a:r>
                        <a:rPr lang="ru-RU" sz="1200" b="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Кочурова  </a:t>
                      </a:r>
                      <a:r>
                        <a:rPr lang="ru-RU" sz="1200" b="1" i="0" u="non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Занимательная математика (1-4)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Н.Г.Калашникова </a:t>
                      </a:r>
                      <a:r>
                        <a:rPr lang="ru-RU" sz="1200" b="0" i="0" u="non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и др. </a:t>
                      </a:r>
                      <a:r>
                        <a:rPr lang="ru-RU" sz="1200" b="1" i="0" u="non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Секреты финансовой грамоты (2-4)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0" u="none" kern="1200" dirty="0" smtClean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М.С.Цветкова, </a:t>
                      </a:r>
                      <a:r>
                        <a:rPr lang="ru-RU" sz="1200" b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Е.В.Якушина</a:t>
                      </a:r>
                      <a:r>
                        <a:rPr lang="ru-RU" sz="1200" b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(2-4)</a:t>
                      </a:r>
                      <a:r>
                        <a:rPr lang="ru-RU" sz="1200" b="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Информационная безопасность.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</a:rPr>
                        <a:t>Правила безопасного  Интернета (Новинка ФПУ)</a:t>
                      </a:r>
                      <a:endParaRPr lang="ru-RU" sz="1200" b="1" i="0" u="none" kern="1200" dirty="0" smtClean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Д.И.Павлов,</a:t>
                      </a:r>
                      <a:r>
                        <a:rPr lang="ru-RU" sz="1200" b="0" i="0" u="non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 </a:t>
                      </a:r>
                      <a:r>
                        <a:rPr lang="ru-RU" sz="1200" b="0" i="0" u="none" kern="1200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М.Ю.</a:t>
                      </a:r>
                      <a:r>
                        <a:rPr lang="ru-RU" sz="1200" b="0" i="0" u="none" kern="12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Ревякин</a:t>
                      </a:r>
                      <a:r>
                        <a:rPr lang="ru-RU" sz="1200" b="0" i="0" u="non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,</a:t>
                      </a:r>
                      <a:r>
                        <a:rPr lang="ru-RU" sz="1200" b="0" i="0" u="non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 </a:t>
                      </a:r>
                      <a:r>
                        <a:rPr lang="ru-RU" sz="1200" b="0" i="0" u="none" kern="1200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Л.Л.</a:t>
                      </a:r>
                      <a:r>
                        <a:rPr lang="ru-RU" sz="1200" b="0" i="0" u="none" kern="12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Босова</a:t>
                      </a:r>
                      <a:r>
                        <a:rPr lang="ru-RU" sz="1200" b="0" i="0" u="non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 </a:t>
                      </a:r>
                      <a:r>
                        <a:rPr lang="ru-RU" sz="1200" b="1" i="0" u="non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Робототехника (2-4) (Новинка</a:t>
                      </a:r>
                      <a:r>
                        <a:rPr lang="ru-RU" sz="1200" b="1" i="0" u="non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 ФПУ)</a:t>
                      </a:r>
                      <a:endParaRPr lang="en-US" sz="1200" b="1" i="0" u="none" kern="1200" dirty="0" smtClean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kern="12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А.Г.Сиденко</a:t>
                      </a:r>
                      <a:r>
                        <a:rPr lang="en-US" sz="1200" b="0" i="0" u="non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 </a:t>
                      </a:r>
                      <a:r>
                        <a:rPr lang="ru-RU" sz="1200" b="1" i="0" u="non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Информационная безопасность,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или Как вести себя в Сети </a:t>
                      </a:r>
                      <a:r>
                        <a:rPr lang="en-US" sz="1200" b="1" i="0" u="non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(</a:t>
                      </a:r>
                      <a:r>
                        <a:rPr lang="ru-RU" sz="1200" b="1" i="0" u="non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1-4</a:t>
                      </a:r>
                      <a:r>
                        <a:rPr lang="en-US" sz="1200" b="1" i="0" u="non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)</a:t>
                      </a:r>
                      <a:endParaRPr lang="ru-RU" sz="1200" b="1" i="0" u="none" kern="1200" dirty="0" smtClean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i="0" u="none" kern="1200" dirty="0" smtClean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kern="12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Н.Н.Дорохина</a:t>
                      </a:r>
                      <a:r>
                        <a:rPr lang="ru-RU" sz="1200" b="0" i="0" u="non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, </a:t>
                      </a:r>
                      <a:r>
                        <a:rPr lang="ru-RU" sz="1200" b="0" i="0" u="none" kern="12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О.А.Паршина</a:t>
                      </a:r>
                      <a:r>
                        <a:rPr lang="ru-RU" sz="1200" b="0" i="0" u="non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Опыты и эксперименты в начальной школе (1-2)</a:t>
                      </a:r>
                      <a:endParaRPr lang="ru-RU" sz="800" b="1" i="0" u="none" strike="noStrike" kern="1200" cap="none" baseline="0" dirty="0" smtClean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cap="none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И.К.Лапина</a:t>
                      </a:r>
                      <a:r>
                        <a:rPr lang="ru-RU" sz="1200" b="0" i="0" u="none" strike="noStrike" cap="non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ru-RU" sz="1200" b="0" i="0" u="none" strike="noStrike" cap="none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В.Г.Сурдин</a:t>
                      </a:r>
                      <a:r>
                        <a:rPr lang="ru-RU" sz="1200" b="0" i="0" u="none" strike="noStrike" cap="non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ru-RU" sz="1200" b="1" i="0" u="non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Школа юного астронома (3-4)</a:t>
                      </a:r>
                      <a:endParaRPr lang="ru-RU" sz="800" b="1" i="0" u="none" kern="1200" baseline="0" dirty="0" smtClean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cap="none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Т.А.</a:t>
                      </a:r>
                      <a:r>
                        <a:rPr lang="ru-RU" sz="1200" b="0" i="0" u="none" strike="noStrike" cap="none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Корнева</a:t>
                      </a:r>
                      <a:r>
                        <a:rPr lang="ru-RU" sz="1200" b="0" i="0" u="none" strike="noStrike" cap="non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ru-RU" sz="1200" b="0" i="0" u="none" strike="noStrike" cap="none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О.А.Корнев</a:t>
                      </a:r>
                      <a:r>
                        <a:rPr lang="ru-RU" sz="1200" b="0" i="0" u="none" strike="noStrike" cap="non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ru-RU" sz="1200" b="1" i="0" u="non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Проектная мастерская (1)</a:t>
                      </a:r>
                    </a:p>
                  </a:txBody>
                  <a:tcPr marL="108000" marR="108000" marT="0" marB="0" anchor="ctr">
                    <a:lnL w="9525" cap="flat" cmpd="sng" algn="ctr">
                      <a:solidFill>
                        <a:srgbClr val="79BF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9BF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9BF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9BF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5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03744"/>
                  </a:ext>
                </a:extLst>
              </a:tr>
              <a:tr h="59602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ОБЩЕКУЛЬТУРНОЕ</a:t>
                      </a:r>
                      <a:endParaRPr lang="ru-RU" sz="12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marL="108000" marR="108000" marT="0" marB="0" anchor="ctr">
                    <a:lnL w="9525" cap="flat" cmpd="sng" algn="ctr">
                      <a:solidFill>
                        <a:srgbClr val="79BF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9BF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9BF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9BF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И.Ю.Алексашина, </a:t>
                      </a:r>
                      <a:r>
                        <a:rPr lang="ru-RU" sz="1200" b="0" i="0" u="none" kern="12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О.И.Лагутенко</a:t>
                      </a:r>
                      <a:r>
                        <a:rPr lang="ru-RU" sz="1200" b="0" i="0" u="non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 </a:t>
                      </a:r>
                      <a:r>
                        <a:rPr lang="ru-RU" sz="1200" b="1" i="0" u="non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Что мы знаем про то, что нас окружает? </a:t>
                      </a:r>
                      <a:r>
                        <a:rPr lang="ru-RU" sz="1200" b="0" i="0" u="non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Тетрадь-практикум. В 2 ч. (1-4)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Н.Л.Селиванов</a:t>
                      </a:r>
                      <a:r>
                        <a:rPr lang="ru-RU" sz="1200" b="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, </a:t>
                      </a:r>
                      <a:r>
                        <a:rPr lang="ru-RU" sz="1200" b="0" kern="12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Т.В.Селиванова</a:t>
                      </a:r>
                      <a:r>
                        <a:rPr lang="ru-RU" sz="1200" b="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Основы </a:t>
                      </a:r>
                      <a:r>
                        <a:rPr lang="ru-RU" sz="1200" b="1" kern="12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инфографики</a:t>
                      </a:r>
                      <a:r>
                        <a:rPr lang="ru-RU" sz="1200" b="1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 (1-4) (Новинка ФПУ)</a:t>
                      </a:r>
                      <a:endParaRPr lang="ru-RU" sz="1200" b="1" kern="12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marL="108000" marR="108000" marT="0" marB="0" anchor="ctr">
                    <a:lnL w="9525" cap="flat" cmpd="sng" algn="ctr">
                      <a:solidFill>
                        <a:srgbClr val="79BF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9BF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9BF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9BF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5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4314606"/>
                  </a:ext>
                </a:extLst>
              </a:tr>
              <a:tr h="56927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СПОРТИВНО­-ОЗДОРОВИТЕЛЬНОЕ</a:t>
                      </a:r>
                      <a:endParaRPr lang="ru-RU" sz="12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marL="108000" marR="108000" marT="0" marB="0" anchor="ctr">
                    <a:lnL w="9525" cap="flat" cmpd="sng" algn="ctr">
                      <a:solidFill>
                        <a:srgbClr val="79BF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9BF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9BF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9BF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ru-RU" sz="1200" b="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Под ред. </a:t>
                      </a:r>
                      <a:r>
                        <a:rPr lang="ru-RU" sz="1200" b="0" kern="12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Г.Г.Онищенко</a:t>
                      </a:r>
                      <a:r>
                        <a:rPr lang="ru-RU" sz="1200" b="0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Здорово быть здоровым</a:t>
                      </a:r>
                    </a:p>
                  </a:txBody>
                  <a:tcPr marL="108000" marR="108000" marT="0" marB="0" anchor="ctr">
                    <a:lnL w="9525" cap="flat" cmpd="sng" algn="ctr">
                      <a:solidFill>
                        <a:srgbClr val="79BF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9BF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9BF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9BF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5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073343"/>
                  </a:ext>
                </a:extLst>
              </a:tr>
            </a:tbl>
          </a:graphicData>
        </a:graphic>
      </p:graphicFrame>
      <p:pic>
        <p:nvPicPr>
          <p:cNvPr id="92" name="Picture 2" descr="C:\Users\MRomanova\AppData\Local\Microsoft\Windows\Temporary Internet Files\Content.Outlook\1ALXYQT3\Cov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0786" y="3207082"/>
            <a:ext cx="1229932" cy="1548292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346" y="3206586"/>
            <a:ext cx="1229935" cy="1553891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94" name="Рисунок 9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483" y="3207082"/>
            <a:ext cx="1228403" cy="1548292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914022C8-6E5B-41E5-9C8D-79CC74192E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0786" y="4801437"/>
            <a:ext cx="1229932" cy="1559599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pic>
        <p:nvPicPr>
          <p:cNvPr id="96" name="Рисунок 9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3346" y="4801437"/>
            <a:ext cx="1229934" cy="1559599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97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1" t="11105" r="29883" b="6661"/>
          <a:stretch/>
        </p:blipFill>
        <p:spPr bwMode="auto">
          <a:xfrm>
            <a:off x="10698813" y="1592369"/>
            <a:ext cx="1229018" cy="1553892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8" name="Рисунок 9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817" y="4801437"/>
            <a:ext cx="1229932" cy="1559599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99" name="Picture 4" descr="Изображение Грамотный читатель. Обучение смысловому чтению.  1-2 классы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347" y="1592371"/>
            <a:ext cx="1238563" cy="1553891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295718" y="6545623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  <a:r>
              <a:rPr lang="ru-RU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1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822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142" y="859071"/>
            <a:ext cx="12189858" cy="535611"/>
          </a:xfrm>
          <a:prstGeom prst="rect">
            <a:avLst/>
          </a:prstGeom>
          <a:solidFill>
            <a:srgbClr val="D8EB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881507" y="129571"/>
            <a:ext cx="10029387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1600" dirty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Учебно-методическое обеспечение для достижения </a:t>
            </a:r>
            <a:r>
              <a:rPr lang="ru-RU" sz="1600" dirty="0" smtClean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личностных и </a:t>
            </a:r>
            <a:r>
              <a:rPr lang="ru-RU" sz="1600" dirty="0" err="1" smtClean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метапредметных</a:t>
            </a:r>
            <a:r>
              <a:rPr lang="ru-RU" sz="1600" dirty="0" smtClean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 результатов</a:t>
            </a:r>
          </a:p>
          <a:p>
            <a:pPr>
              <a:lnSpc>
                <a:spcPct val="85000"/>
              </a:lnSpc>
              <a:defRPr/>
            </a:pPr>
            <a:r>
              <a:rPr lang="ru-RU" sz="1600" dirty="0" smtClean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Основная школа</a:t>
            </a:r>
            <a:endParaRPr lang="ru-RU" sz="1600" dirty="0">
              <a:solidFill>
                <a:srgbClr val="2D2B8D"/>
              </a:solidFill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9" name="Прямая соединительная линия 28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Рисунок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802" y="1707498"/>
            <a:ext cx="1131385" cy="1488219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785" y="1707498"/>
            <a:ext cx="1131385" cy="1488219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37" name="Picture 2" descr="Веб-дизайн. Уровень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805" y="3266973"/>
            <a:ext cx="1131385" cy="1488219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8" name="Таблица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394049"/>
              </p:ext>
            </p:extLst>
          </p:nvPr>
        </p:nvGraphicFramePr>
        <p:xfrm>
          <a:off x="104491" y="1626634"/>
          <a:ext cx="9438739" cy="4818517"/>
        </p:xfrm>
        <a:graphic>
          <a:graphicData uri="http://schemas.openxmlformats.org/drawingml/2006/table">
            <a:tbl>
              <a:tblPr/>
              <a:tblGrid>
                <a:gridCol w="2053493">
                  <a:extLst>
                    <a:ext uri="{9D8B030D-6E8A-4147-A177-3AD203B41FA5}">
                      <a16:colId xmlns:a16="http://schemas.microsoft.com/office/drawing/2014/main" val="405908439"/>
                    </a:ext>
                  </a:extLst>
                </a:gridCol>
                <a:gridCol w="7385246">
                  <a:extLst>
                    <a:ext uri="{9D8B030D-6E8A-4147-A177-3AD203B41FA5}">
                      <a16:colId xmlns:a16="http://schemas.microsoft.com/office/drawing/2014/main" val="152928745"/>
                    </a:ext>
                  </a:extLst>
                </a:gridCol>
              </a:tblGrid>
              <a:tr h="463995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90000"/>
                        </a:lnSpc>
                      </a:pPr>
                      <a:r>
                        <a:rPr lang="ru-RU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НАПРАВЛЕНИЯ</a:t>
                      </a:r>
                      <a:r>
                        <a:rPr lang="ru-RU" sz="1200" b="1" i="0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 </a:t>
                      </a:r>
                      <a:endParaRPr lang="ru-RU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marL="108000" marR="108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9BF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90000"/>
                        </a:lnSpc>
                      </a:pPr>
                      <a:r>
                        <a:rPr lang="ru-RU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АВТОР/НАЗВАНИЕ</a:t>
                      </a:r>
                      <a:r>
                        <a:rPr lang="ru-RU" sz="1200" b="1" i="0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 КУРСА ВНЕУРОЧНОЙ ДЕЯТЕЛЬНОСТИ </a:t>
                      </a:r>
                      <a:endParaRPr lang="ru-RU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marL="108000" marR="108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9B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91618"/>
                  </a:ext>
                </a:extLst>
              </a:tr>
              <a:tr h="88521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ОБЩЕИНТЕЛЛЕКТУАЛЬНОЕ</a:t>
                      </a:r>
                      <a:endParaRPr lang="ru-RU" sz="11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Open Sans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Н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. Н. Гомулина, В. Г. Сурдин. </a:t>
                      </a: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Введение в астрономию. 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5–7 классы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А. А.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 Марко, И. А. Смирнов. </a:t>
                      </a:r>
                      <a:r>
                        <a:rPr lang="ru-RU" sz="1100" b="1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Исследовательские и проектные работы по физике.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 5–9 классы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Н. Ю Смирнова, И. А. Смирнов.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Исследовательские и проектные работы по химии. 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5–9 классы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И. А. Смирнов, Н. В. Мальцевская. </a:t>
                      </a: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Исследовательские и проектные работы по биологии.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 5–9 классы</a:t>
                      </a:r>
                      <a:endParaRPr lang="ru-RU" sz="11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Open Sans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3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070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ОБЩЕКУЛЬТУРНОЕ</a:t>
                      </a:r>
                      <a:endParaRPr lang="ru-RU" sz="11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Open Sans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Н. Л. Селиванов, Т. В. Селиванова. </a:t>
                      </a: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Основы инфографики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. 5–7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 классы </a:t>
                      </a:r>
                      <a:r>
                        <a:rPr lang="ru-RU" sz="1100" b="1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(новинка ФПУ)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Алёша Ермолин. </a:t>
                      </a: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Основы инфографики.</a:t>
                      </a:r>
                      <a:r>
                        <a:rPr lang="ru-RU" sz="1100" b="1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–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9 классы </a:t>
                      </a:r>
                      <a:r>
                        <a:rPr lang="ru-RU" sz="1100" b="1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(новинка ФПУ)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М. В. Козлов, В. В. Кравчук, Е. С. Элбакян, О. Д. Федоров. </a:t>
                      </a: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Религиозные культуры народов России.</a:t>
                      </a:r>
                      <a:r>
                        <a:rPr lang="ru-RU" sz="1100" b="1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7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–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8 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классы </a:t>
                      </a:r>
                      <a:r>
                        <a:rPr lang="ru-RU" sz="1100" b="1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(новинка ФПУ)</a:t>
                      </a:r>
                      <a:endParaRPr lang="ru-RU" sz="1100" b="0" kern="1200" baseline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Open Sans" pitchFamily="34" charset="0"/>
                        <a:cs typeface="Calibri" panose="020F0502020204030204" pitchFamily="34" charset="0"/>
                      </a:endParaRPr>
                    </a:p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Т. В. Ковган. </a:t>
                      </a: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Журналистика для начинающих. 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8 класс</a:t>
                      </a:r>
                    </a:p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Е. М. Приорова. </a:t>
                      </a:r>
                      <a:r>
                        <a:rPr lang="ru-RU" sz="1100" b="1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Экологическая культура и здоровье человека. Практикум.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 5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–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7 классы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И. Ю. Алексашина, О. И. Лагутенко. </a:t>
                      </a:r>
                      <a:r>
                        <a:rPr lang="ru-RU" sz="1100" b="1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Чему природа учит человека? Тетрадь-практикум. 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–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6 классы</a:t>
                      </a:r>
                    </a:p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И. Ю. Алексашина, О. И. Лагутенко. </a:t>
                      </a:r>
                      <a:r>
                        <a:rPr lang="ru-RU" sz="1100" b="1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Как сохранить нашу планету? Тетрадь-практикум.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 7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–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9 классы</a:t>
                      </a:r>
                    </a:p>
                  </a:txBody>
                  <a:tcPr marL="108000" marR="108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3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03744"/>
                  </a:ext>
                </a:extLst>
              </a:tr>
              <a:tr h="56984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СПОРТИВНО­-ОЗДОРОВИТЕЛЬНОЕ</a:t>
                      </a:r>
                      <a:endParaRPr lang="ru-RU" sz="11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Open Sans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Под ред. Г. Г. Онищенко. </a:t>
                      </a: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Здорово быть здоровым.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 5–6, 7–9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 классы</a:t>
                      </a:r>
                      <a:endParaRPr lang="en-US" sz="11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Open Sans" pitchFamily="34" charset="0"/>
                        <a:cs typeface="Calibri" panose="020F0502020204030204" pitchFamily="34" charset="0"/>
                      </a:endParaRPr>
                    </a:p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altLang="zh-CN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  <a:sym typeface="Arial" panose="020B0604020202020204" pitchFamily="34" charset="0"/>
                        </a:rPr>
                        <a:t>Е. А. Прудникова, Е. И. Волкова. </a:t>
                      </a: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Шахматы в школе. 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5–7 классы </a:t>
                      </a:r>
                      <a:endParaRPr lang="ru-RU" sz="11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Open Sans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П.А. Чернышев, М.И. </a:t>
                      </a:r>
                      <a:r>
                        <a:rPr lang="ru-RU" sz="1100" b="0" kern="12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Викерчук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, И.В. </a:t>
                      </a:r>
                      <a:r>
                        <a:rPr lang="ru-RU" sz="1100" b="0" kern="12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Глек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ru-RU" sz="1100" b="0" kern="12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А.С.Виноградов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; под ред. </a:t>
                      </a:r>
                      <a:r>
                        <a:rPr lang="ru-RU" sz="1100" b="0" kern="12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И.В.Глека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Шахматы 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5-9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 классы</a:t>
                      </a:r>
                      <a:endParaRPr lang="ru-RU" sz="11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Open Sans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3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4314606"/>
                  </a:ext>
                </a:extLst>
              </a:tr>
              <a:tr h="1474713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СОЦИАЛЬНОЕ</a:t>
                      </a:r>
                      <a:r>
                        <a:rPr lang="ru-RU" sz="1100" b="1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ru-RU" sz="11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Open Sans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М. С. Цветкова, Е. В. Якушина. </a:t>
                      </a: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Информационная безопасность.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 5–6 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классы </a:t>
                      </a:r>
                      <a:r>
                        <a:rPr lang="ru-RU" sz="1100" b="1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(новинка ФПУ)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М. С. Цветкова, И. Ю. </a:t>
                      </a:r>
                      <a:r>
                        <a:rPr lang="ru-RU" sz="1100" b="0" kern="12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Хлобыстова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Информационная безопасность.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 7–9 классы </a:t>
                      </a:r>
                      <a:r>
                        <a:rPr lang="ru-RU" sz="1100" b="1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(новинка ФПУ)</a:t>
                      </a:r>
                      <a:endParaRPr lang="ru-RU" sz="11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Open Sans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М. С. Наместникова. </a:t>
                      </a: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Информационная безопасность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. 7–9 классы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М. С. Цветкова и др. </a:t>
                      </a: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Информационная безопасность. 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10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–11 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классы </a:t>
                      </a:r>
                      <a:r>
                        <a:rPr lang="ru-RU" sz="1100" b="1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(новинка ФПУ)</a:t>
                      </a:r>
                      <a:endParaRPr lang="ru-RU" sz="11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Open Sans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Е. Б. Лавренова, О. Н. Лаврентьева. </a:t>
                      </a: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Финансовая грамотность. Современный мир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. 8–9 классы </a:t>
                      </a: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(новинка</a:t>
                      </a:r>
                      <a:r>
                        <a:rPr lang="ru-RU" sz="1100" b="1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 ФПУ)</a:t>
                      </a:r>
                      <a:endParaRPr lang="ru-RU" sz="1100" b="1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Open Sans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В. В. Чумаченко, А. П. 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Горячев. </a:t>
                      </a:r>
                      <a:r>
                        <a:rPr lang="ru-RU" sz="1100" b="1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Основы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 ф</a:t>
                      </a:r>
                      <a:r>
                        <a:rPr lang="ru-RU" sz="1100" b="1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инансовой грамотности. 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–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9 классы </a:t>
                      </a:r>
                      <a:r>
                        <a:rPr lang="ru-RU" sz="1100" b="1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(ФПУ)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С. В. Толкачёва </a:t>
                      </a: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Финансовая грамотность. Цифровой мир. 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10-11 классы</a:t>
                      </a:r>
                      <a:endParaRPr lang="ru-RU" sz="11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Open Sans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Д. Г. Жемчужников. </a:t>
                      </a: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Веб-дизайн. 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7–9 классы, 10–11 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классы </a:t>
                      </a: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(новинка</a:t>
                      </a:r>
                      <a:r>
                        <a:rPr lang="ru-RU" sz="1100" b="1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 ФПУ)</a:t>
                      </a:r>
                      <a:endParaRPr lang="ru-RU" sz="11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Open Sans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Д. Г. Копосов. </a:t>
                      </a:r>
                      <a:r>
                        <a:rPr lang="ru-RU" sz="1100" b="1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Технология. Робототехника. 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5–8 классы </a:t>
                      </a:r>
                      <a:r>
                        <a:rPr lang="ru-RU" sz="1100" b="1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(новинка ФПУ)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Д. Г. Копосов. </a:t>
                      </a:r>
                      <a:r>
                        <a:rPr lang="ru-RU" sz="1100" b="1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Робототехника на платформе </a:t>
                      </a:r>
                      <a:r>
                        <a:rPr lang="en-US" sz="1100" b="1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Arduino. </a:t>
                      </a:r>
                      <a:r>
                        <a:rPr lang="en-US" sz="1100" b="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9–11 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классы </a:t>
                      </a:r>
                      <a:r>
                        <a:rPr lang="ru-RU" sz="1100" b="1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Calibri" panose="020F0502020204030204" pitchFamily="34" charset="0"/>
                        </a:rPr>
                        <a:t>(новинка ФПУ)</a:t>
                      </a:r>
                      <a:endParaRPr lang="ru-RU" sz="1100" b="1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Open Sans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3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073343"/>
                  </a:ext>
                </a:extLst>
              </a:tr>
            </a:tbl>
          </a:graphicData>
        </a:graphic>
      </p:graphicFrame>
      <p:pic>
        <p:nvPicPr>
          <p:cNvPr id="39" name="Picture 2" descr="Изображение Журналистика для начинающих. 8-9 классы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900785" y="3291784"/>
            <a:ext cx="1131385" cy="1488219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802" y="4826448"/>
            <a:ext cx="1167390" cy="1608562"/>
          </a:xfrm>
          <a:prstGeom prst="rect">
            <a:avLst/>
          </a:prstGeom>
          <a:ln>
            <a:noFill/>
          </a:ln>
          <a:effectLst>
            <a:outerShdw blurRad="241300" dist="38100" dir="270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61764" y="4845489"/>
            <a:ext cx="1170422" cy="156245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3" name="TextBox 32"/>
          <p:cNvSpPr txBox="1"/>
          <p:nvPr/>
        </p:nvSpPr>
        <p:spPr>
          <a:xfrm>
            <a:off x="1951348" y="938663"/>
            <a:ext cx="10171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Дополнительные учебные пособия помогут обеспечить реализацию новых требований ФГОС  </a:t>
            </a:r>
            <a:endParaRPr lang="ru-RU" sz="1600" dirty="0">
              <a:solidFill>
                <a:srgbClr val="2D2B8D"/>
              </a:solidFill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9554" y="6516871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  <a:r>
              <a:rPr lang="ru-RU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1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012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Прямоугольник 47"/>
          <p:cNvSpPr/>
          <p:nvPr/>
        </p:nvSpPr>
        <p:spPr>
          <a:xfrm>
            <a:off x="6227805" y="2073889"/>
            <a:ext cx="5967246" cy="3614270"/>
          </a:xfrm>
          <a:prstGeom prst="rect">
            <a:avLst/>
          </a:prstGeom>
          <a:solidFill>
            <a:srgbClr val="FFF0C1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-23790" y="2060848"/>
            <a:ext cx="6004460" cy="3614270"/>
          </a:xfrm>
          <a:prstGeom prst="rect">
            <a:avLst/>
          </a:prstGeom>
          <a:solidFill>
            <a:srgbClr val="D9EDF9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57" name="TextBox 56"/>
          <p:cNvSpPr txBox="1"/>
          <p:nvPr/>
        </p:nvSpPr>
        <p:spPr>
          <a:xfrm>
            <a:off x="1772449" y="742976"/>
            <a:ext cx="1002938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700"/>
              </a:lnSpc>
              <a:defRPr/>
            </a:pPr>
            <a:r>
              <a:rPr lang="ru-RU" dirty="0" smtClean="0">
                <a:solidFill>
                  <a:srgbClr val="3A3894"/>
                </a:solidFill>
                <a:latin typeface="Calibri" panose="020F0502020204030204" pitchFamily="34" charset="0"/>
              </a:rPr>
              <a:t>Комплексный продукт для формирования по </a:t>
            </a:r>
            <a:r>
              <a:rPr lang="ru-RU" dirty="0">
                <a:solidFill>
                  <a:srgbClr val="3A3894"/>
                </a:solidFill>
                <a:latin typeface="Calibri" panose="020F0502020204030204" pitchFamily="34" charset="0"/>
              </a:rPr>
              <a:t>функциональной грамотности</a:t>
            </a:r>
          </a:p>
        </p:txBody>
      </p:sp>
      <p:sp>
        <p:nvSpPr>
          <p:cNvPr id="5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64" name="Прямая соединительная линия 63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Группа 64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66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80" name="Прямая соединительная линия 79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-3051" y="1245232"/>
            <a:ext cx="5983721" cy="791465"/>
          </a:xfrm>
          <a:prstGeom prst="rect">
            <a:avLst/>
          </a:prstGeom>
          <a:solidFill>
            <a:srgbClr val="40A7E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43" name="TextBox 42"/>
          <p:cNvSpPr txBox="1"/>
          <p:nvPr/>
        </p:nvSpPr>
        <p:spPr>
          <a:xfrm>
            <a:off x="1753355" y="1428598"/>
            <a:ext cx="2053398" cy="40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Open Sans" pitchFamily="34" charset="0"/>
                <a:cs typeface="Open Sans" pitchFamily="34" charset="0"/>
              </a:rPr>
              <a:t>Печатные пособия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1227898" y="2546165"/>
            <a:ext cx="4868706" cy="2834622"/>
          </a:xfrm>
          <a:prstGeom prst="rect">
            <a:avLst/>
          </a:prstGeom>
        </p:spPr>
        <p:txBody>
          <a:bodyPr wrap="square" lIns="0" tIns="45720" rIns="91440" bIns="45720">
            <a:spAutoFit/>
          </a:bodyPr>
          <a:lstStyle/>
          <a:p>
            <a:pPr marL="285750" indent="-285750" algn="just" defTabSz="914377">
              <a:lnSpc>
                <a:spcPct val="110000"/>
              </a:lnSpc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400" dirty="0" smtClean="0">
                <a:ea typeface="Open Sans" pitchFamily="34" charset="0"/>
                <a:cs typeface="Open Sans" pitchFamily="34" charset="0"/>
              </a:rPr>
              <a:t>Серия «Функциональная грамотность. Учимся для жизни (5—9)» (Выпуск 2 – новинка 2021)</a:t>
            </a:r>
          </a:p>
          <a:p>
            <a:pPr marL="285750" indent="-285750" algn="just" defTabSz="914377">
              <a:lnSpc>
                <a:spcPct val="110000"/>
              </a:lnSpc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endParaRPr lang="ru-RU" sz="1400" dirty="0">
              <a:ea typeface="Open Sans" pitchFamily="34" charset="0"/>
              <a:cs typeface="Open Sans" pitchFamily="34" charset="0"/>
            </a:endParaRPr>
          </a:p>
          <a:p>
            <a:pPr marL="285750" indent="-285750" algn="just" defTabSz="914377">
              <a:lnSpc>
                <a:spcPct val="110000"/>
              </a:lnSpc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400" dirty="0" smtClean="0">
                <a:ea typeface="Open Sans" pitchFamily="34" charset="0"/>
                <a:cs typeface="Open Sans" pitchFamily="34" charset="0"/>
              </a:rPr>
              <a:t>Серия «Функциональная грамотность. Тренажеры (5—9)»</a:t>
            </a:r>
          </a:p>
          <a:p>
            <a:pPr marL="285750" indent="-285750" algn="just" defTabSz="914377">
              <a:lnSpc>
                <a:spcPct val="110000"/>
              </a:lnSpc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endParaRPr lang="ru-RU" sz="1400" dirty="0">
              <a:ea typeface="Open Sans" pitchFamily="34" charset="0"/>
              <a:cs typeface="Open Sans" pitchFamily="34" charset="0"/>
            </a:endParaRPr>
          </a:p>
          <a:p>
            <a:pPr marL="285750" indent="-285750" algn="just" defTabSz="914377">
              <a:lnSpc>
                <a:spcPct val="110000"/>
              </a:lnSpc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400" dirty="0" smtClean="0">
                <a:ea typeface="Open Sans" pitchFamily="34" charset="0"/>
                <a:cs typeface="Open Sans" pitchFamily="34" charset="0"/>
              </a:rPr>
              <a:t>Серия «Задачники»</a:t>
            </a:r>
          </a:p>
          <a:p>
            <a:pPr marL="285750" indent="-285750" algn="just" defTabSz="914377">
              <a:lnSpc>
                <a:spcPct val="110000"/>
              </a:lnSpc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endParaRPr lang="ru-RU" sz="1400" dirty="0" smtClean="0">
              <a:ea typeface="Open Sans" pitchFamily="34" charset="0"/>
              <a:cs typeface="Open Sans" pitchFamily="34" charset="0"/>
            </a:endParaRPr>
          </a:p>
          <a:p>
            <a:pPr marL="285750" indent="-285750" algn="just" defTabSz="914377">
              <a:lnSpc>
                <a:spcPct val="110000"/>
              </a:lnSpc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400" dirty="0" smtClean="0">
                <a:ea typeface="Open Sans" pitchFamily="34" charset="0"/>
                <a:cs typeface="Open Sans" pitchFamily="34" charset="0"/>
              </a:rPr>
              <a:t>Серия «ФГОС. Оценка образовательных достижений»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6227805" y="1245232"/>
            <a:ext cx="5967246" cy="791465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47" name="TextBox 46"/>
          <p:cNvSpPr txBox="1"/>
          <p:nvPr/>
        </p:nvSpPr>
        <p:spPr>
          <a:xfrm>
            <a:off x="7737873" y="1428598"/>
            <a:ext cx="3348338" cy="40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Open Sans" pitchFamily="34" charset="0"/>
                <a:cs typeface="Open Sans" pitchFamily="34" charset="0"/>
              </a:rPr>
              <a:t>Электронный БАНК ЗАДАНИЙ</a:t>
            </a: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97" y="2455465"/>
            <a:ext cx="728841" cy="728841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54" y="3335927"/>
            <a:ext cx="726248" cy="69804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40" y="4178637"/>
            <a:ext cx="626204" cy="623577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5" cstate="print"/>
          <a:srcRect l="14692" t="20657" r="22083" b="16289"/>
          <a:stretch/>
        </p:blipFill>
        <p:spPr>
          <a:xfrm>
            <a:off x="213651" y="4968479"/>
            <a:ext cx="1057109" cy="478690"/>
          </a:xfrm>
          <a:prstGeom prst="rect">
            <a:avLst/>
          </a:prstGeom>
        </p:spPr>
      </p:pic>
      <p:sp>
        <p:nvSpPr>
          <p:cNvPr id="56" name="Прямоугольник 55"/>
          <p:cNvSpPr/>
          <p:nvPr/>
        </p:nvSpPr>
        <p:spPr>
          <a:xfrm>
            <a:off x="6560101" y="2518489"/>
            <a:ext cx="4673141" cy="80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defTabSz="914377">
              <a:lnSpc>
                <a:spcPct val="110000"/>
              </a:lnSpc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400" dirty="0" smtClean="0">
                <a:ea typeface="Open Sans" pitchFamily="34" charset="0"/>
                <a:cs typeface="Open Sans" pitchFamily="34" charset="0"/>
              </a:rPr>
              <a:t>Полнофункциональный цифровой тренажер, который имитирует задания </a:t>
            </a:r>
            <a:r>
              <a:rPr lang="en-US" sz="1400" dirty="0" smtClean="0">
                <a:ea typeface="Open Sans" pitchFamily="34" charset="0"/>
                <a:cs typeface="Open Sans" pitchFamily="34" charset="0"/>
              </a:rPr>
              <a:t>PISA </a:t>
            </a:r>
            <a:r>
              <a:rPr lang="ru-RU" sz="1400" dirty="0" smtClean="0">
                <a:ea typeface="Open Sans" pitchFamily="34" charset="0"/>
                <a:cs typeface="Open Sans" pitchFamily="34" charset="0"/>
              </a:rPr>
              <a:t> для начальной и основной школы</a:t>
            </a:r>
            <a:endParaRPr lang="ru-RU" sz="1400" dirty="0"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61" name="Прямоугольник 60">
            <a:hlinkClick r:id="rId6"/>
          </p:cNvPr>
          <p:cNvSpPr/>
          <p:nvPr/>
        </p:nvSpPr>
        <p:spPr>
          <a:xfrm>
            <a:off x="8422710" y="5782266"/>
            <a:ext cx="1577436" cy="586990"/>
          </a:xfrm>
          <a:prstGeom prst="rect">
            <a:avLst/>
          </a:prstGeom>
          <a:solidFill>
            <a:srgbClr val="E9950D">
              <a:alpha val="48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hlinkClick r:id="rId7"/>
              </a:rPr>
              <a:t>Открыть банк заданий</a:t>
            </a:r>
            <a:endParaRPr lang="ru-RU" sz="1600" dirty="0"/>
          </a:p>
        </p:txBody>
      </p:sp>
      <p:sp>
        <p:nvSpPr>
          <p:cNvPr id="81" name="TextBox 80"/>
          <p:cNvSpPr txBox="1"/>
          <p:nvPr/>
        </p:nvSpPr>
        <p:spPr>
          <a:xfrm>
            <a:off x="2129390" y="5829256"/>
            <a:ext cx="1677363" cy="540000"/>
          </a:xfrm>
          <a:prstGeom prst="rect">
            <a:avLst/>
          </a:prstGeom>
          <a:solidFill>
            <a:srgbClr val="D8EBF4"/>
          </a:solidFill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hlinkClick r:id=""/>
              </a:rPr>
              <a:t>Узнать больше 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hlinkClick r:id=""/>
              </a:rPr>
              <a:t>и купить</a:t>
            </a:r>
            <a:endParaRPr lang="ru-RU" sz="1600" dirty="0" smtClean="0">
              <a:solidFill>
                <a:schemeClr val="bg1"/>
              </a:solidFill>
            </a:endParaRPr>
          </a:p>
        </p:txBody>
      </p:sp>
      <p:pic>
        <p:nvPicPr>
          <p:cNvPr id="82" name="Picture 8" descr="https://www.pinclipart.com/picdir/big/288-2884575_sample-courses-clipart.png"/>
          <p:cNvPicPr>
            <a:picLocks noChangeAspect="1" noChangeArrowheads="1"/>
          </p:cNvPicPr>
          <p:nvPr/>
        </p:nvPicPr>
        <p:blipFill>
          <a:blip r:embed="rId8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41272" y="5939385"/>
            <a:ext cx="432048" cy="44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" descr="https://www.pinclipart.com/picdir/big/288-2884575_sample-courses-clipart.png"/>
          <p:cNvPicPr>
            <a:picLocks noChangeAspect="1" noChangeArrowheads="1"/>
          </p:cNvPicPr>
          <p:nvPr/>
        </p:nvPicPr>
        <p:blipFill>
          <a:blip r:embed="rId8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24192" y="5907721"/>
            <a:ext cx="432048" cy="44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Прямоугольник 84"/>
          <p:cNvSpPr/>
          <p:nvPr/>
        </p:nvSpPr>
        <p:spPr>
          <a:xfrm>
            <a:off x="1368894" y="3062757"/>
            <a:ext cx="4651714" cy="295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110000"/>
              </a:lnSpc>
              <a:spcBef>
                <a:spcPts val="1067"/>
              </a:spcBef>
              <a:buClr>
                <a:srgbClr val="0073B8"/>
              </a:buClr>
              <a:buSzPct val="66000"/>
              <a:defRPr/>
            </a:pPr>
            <a:r>
              <a:rPr lang="ru-RU" sz="1200" i="1" dirty="0">
                <a:solidFill>
                  <a:schemeClr val="bg1">
                    <a:lumMod val="65000"/>
                  </a:schemeClr>
                </a:solidFill>
                <a:ea typeface="Open Sans" pitchFamily="34" charset="0"/>
                <a:cs typeface="Open Sans" pitchFamily="34" charset="0"/>
              </a:rPr>
              <a:t>Индивидуальные обучающие пособия (все виды грамотностей)</a:t>
            </a:r>
          </a:p>
        </p:txBody>
      </p:sp>
      <p:sp>
        <p:nvSpPr>
          <p:cNvPr id="86" name="Прямоугольник 85"/>
          <p:cNvSpPr/>
          <p:nvPr/>
        </p:nvSpPr>
        <p:spPr>
          <a:xfrm>
            <a:off x="1441235" y="3864131"/>
            <a:ext cx="46517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>
                <a:solidFill>
                  <a:schemeClr val="bg1">
                    <a:lumMod val="65000"/>
                  </a:schemeClr>
                </a:solidFill>
                <a:ea typeface="Open Sans" pitchFamily="34" charset="0"/>
                <a:cs typeface="Open Sans" pitchFamily="34" charset="0"/>
              </a:rPr>
              <a:t>Сборники задач для отработки навыков решения задач</a:t>
            </a:r>
          </a:p>
          <a:p>
            <a:r>
              <a:rPr lang="ru-RU" sz="1200" i="1" dirty="0">
                <a:solidFill>
                  <a:schemeClr val="bg1">
                    <a:lumMod val="65000"/>
                  </a:schemeClr>
                </a:solidFill>
                <a:ea typeface="Open Sans" pitchFamily="34" charset="0"/>
                <a:cs typeface="Open Sans" pitchFamily="34" charset="0"/>
              </a:rPr>
              <a:t>  (математическая и естественно-научная </a:t>
            </a:r>
            <a:r>
              <a:rPr lang="ru-RU" sz="1200" i="1" dirty="0" smtClean="0">
                <a:solidFill>
                  <a:schemeClr val="bg1">
                    <a:lumMod val="65000"/>
                  </a:schemeClr>
                </a:solidFill>
                <a:ea typeface="Open Sans" pitchFamily="34" charset="0"/>
                <a:cs typeface="Open Sans" pitchFamily="34" charset="0"/>
              </a:rPr>
              <a:t>грамотность)</a:t>
            </a:r>
            <a:endParaRPr lang="ru-RU" sz="1200" i="1" dirty="0">
              <a:solidFill>
                <a:schemeClr val="bg1">
                  <a:lumMod val="65000"/>
                </a:schemeClr>
              </a:solidFill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1480896" y="4515849"/>
            <a:ext cx="46517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65000"/>
                  </a:schemeClr>
                </a:solidFill>
                <a:ea typeface="Open Sans" pitchFamily="34" charset="0"/>
                <a:cs typeface="Open Sans" pitchFamily="34" charset="0"/>
              </a:rPr>
              <a:t>Многофункциональные сборники задач</a:t>
            </a:r>
            <a:endParaRPr lang="ru-RU" sz="1200" i="1" dirty="0">
              <a:solidFill>
                <a:schemeClr val="bg1">
                  <a:lumMod val="65000"/>
                </a:schemeClr>
              </a:solidFill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83970" name="Picture 2" descr="https://ashe.graphics/preview/prosv/media/static/landing-fg/images/info-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895" y="3410166"/>
            <a:ext cx="3810000" cy="235267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1883991" y="130489"/>
            <a:ext cx="10029387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700"/>
              </a:lnSpc>
              <a:defRPr/>
            </a:pPr>
            <a:r>
              <a:rPr lang="ru-RU" dirty="0" smtClean="0">
                <a:solidFill>
                  <a:srgbClr val="3A3894"/>
                </a:solidFill>
                <a:latin typeface="Calibri" panose="020F0502020204030204" pitchFamily="34" charset="0"/>
              </a:rPr>
              <a:t>Задача формирования функциональной грамотности – новое требование ФГОС </a:t>
            </a:r>
            <a:endParaRPr lang="ru-RU" dirty="0">
              <a:solidFill>
                <a:srgbClr val="3A3894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34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Прямоугольник 402"/>
          <p:cNvSpPr/>
          <p:nvPr/>
        </p:nvSpPr>
        <p:spPr>
          <a:xfrm>
            <a:off x="426882" y="3937455"/>
            <a:ext cx="11765118" cy="25445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361" name="Rectangle 9"/>
          <p:cNvSpPr>
            <a:spLocks noChangeArrowheads="1"/>
          </p:cNvSpPr>
          <p:nvPr/>
        </p:nvSpPr>
        <p:spPr bwMode="auto">
          <a:xfrm>
            <a:off x="8210209" y="1203068"/>
            <a:ext cx="2626106" cy="2349201"/>
          </a:xfrm>
          <a:prstGeom prst="rect">
            <a:avLst/>
          </a:prstGeom>
          <a:solidFill>
            <a:schemeClr val="bg1"/>
          </a:solidFill>
          <a:ln w="28575">
            <a:solidFill>
              <a:srgbClr val="40A7E1"/>
            </a:solidFill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68" name="Rectangle 9"/>
          <p:cNvSpPr>
            <a:spLocks noChangeArrowheads="1"/>
          </p:cNvSpPr>
          <p:nvPr/>
        </p:nvSpPr>
        <p:spPr bwMode="auto">
          <a:xfrm>
            <a:off x="8210209" y="1176488"/>
            <a:ext cx="2626106" cy="1018992"/>
          </a:xfrm>
          <a:prstGeom prst="rect">
            <a:avLst/>
          </a:prstGeom>
          <a:solidFill>
            <a:srgbClr val="40A7E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59" name="Rectangle 9"/>
          <p:cNvSpPr>
            <a:spLocks noChangeArrowheads="1"/>
          </p:cNvSpPr>
          <p:nvPr/>
        </p:nvSpPr>
        <p:spPr bwMode="auto">
          <a:xfrm>
            <a:off x="1283715" y="1203068"/>
            <a:ext cx="2626106" cy="2349201"/>
          </a:xfrm>
          <a:prstGeom prst="rect">
            <a:avLst/>
          </a:prstGeom>
          <a:solidFill>
            <a:schemeClr val="bg1"/>
          </a:solidFill>
          <a:ln w="28575">
            <a:solidFill>
              <a:srgbClr val="F5B144"/>
            </a:solidFill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79" name="Rectangle 9"/>
          <p:cNvSpPr>
            <a:spLocks noChangeArrowheads="1"/>
          </p:cNvSpPr>
          <p:nvPr/>
        </p:nvSpPr>
        <p:spPr bwMode="auto">
          <a:xfrm>
            <a:off x="1276266" y="1203068"/>
            <a:ext cx="2626106" cy="1018992"/>
          </a:xfrm>
          <a:prstGeom prst="rect">
            <a:avLst/>
          </a:prstGeom>
          <a:solidFill>
            <a:srgbClr val="F5B14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2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891794" y="262939"/>
            <a:ext cx="9171717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ru-RU" dirty="0" smtClean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Ключевые приоритеты </a:t>
            </a:r>
            <a:r>
              <a:rPr lang="ru-RU" dirty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системы образования </a:t>
            </a:r>
            <a:r>
              <a:rPr lang="ru-RU" dirty="0" smtClean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РФ закреплены в обновлённых ФГОС</a:t>
            </a:r>
            <a:endParaRPr kumimoji="0" lang="ru-RU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pic>
        <p:nvPicPr>
          <p:cNvPr id="47107" name="Picture 3" descr="G:\2019\ПРОСВЕЩЕНИЕ\2020\NEW\2_0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122" y="4002181"/>
            <a:ext cx="731253" cy="80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0" name="Прямоугольник 349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4" name="Picture 3" descr="G:\2019\ПРОСВЕЩЕНИЕ\2020\NEW\2_0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405" y="4002181"/>
            <a:ext cx="731253" cy="80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Picture 3" descr="G:\2019\ПРОСВЕЩЕНИЕ\2020\NEW\2_0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06" y="4065563"/>
            <a:ext cx="731253" cy="80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Picture 3" descr="G:\2019\ПРОСВЕЩЕНИЕ\2020\NEW\2_0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072" y="4035146"/>
            <a:ext cx="731253" cy="80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0" name="Rectangle 9"/>
          <p:cNvSpPr>
            <a:spLocks noChangeArrowheads="1"/>
          </p:cNvSpPr>
          <p:nvPr/>
        </p:nvSpPr>
        <p:spPr bwMode="auto">
          <a:xfrm>
            <a:off x="4841344" y="1203068"/>
            <a:ext cx="2626106" cy="2349201"/>
          </a:xfrm>
          <a:prstGeom prst="rect">
            <a:avLst/>
          </a:prstGeom>
          <a:solidFill>
            <a:schemeClr val="bg1"/>
          </a:solidFill>
          <a:ln w="28575">
            <a:solidFill>
              <a:srgbClr val="43D1A1"/>
            </a:solidFill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62" name="TextBox 361"/>
          <p:cNvSpPr txBox="1"/>
          <p:nvPr/>
        </p:nvSpPr>
        <p:spPr>
          <a:xfrm>
            <a:off x="8194520" y="2506417"/>
            <a:ext cx="2626106" cy="554749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Безопасное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использование цифровых технологий </a:t>
            </a:r>
          </a:p>
        </p:txBody>
      </p:sp>
      <p:sp>
        <p:nvSpPr>
          <p:cNvPr id="363" name="TextBox 362"/>
          <p:cNvSpPr txBox="1"/>
          <p:nvPr/>
        </p:nvSpPr>
        <p:spPr>
          <a:xfrm>
            <a:off x="1268026" y="2463388"/>
            <a:ext cx="2626106" cy="576293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Единство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учебной и воспитательной деятельности </a:t>
            </a:r>
          </a:p>
        </p:txBody>
      </p:sp>
      <p:sp>
        <p:nvSpPr>
          <p:cNvPr id="364" name="TextBox 363"/>
          <p:cNvSpPr txBox="1"/>
          <p:nvPr/>
        </p:nvSpPr>
        <p:spPr>
          <a:xfrm>
            <a:off x="4833104" y="2265143"/>
            <a:ext cx="2626106" cy="1222624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Развитие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личностных качеств для адаптации </a:t>
            </a: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к изменяющимся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условиям социальной и природной </a:t>
            </a: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среды</a:t>
            </a:r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6" name="Rectangle 9"/>
          <p:cNvSpPr>
            <a:spLocks noChangeArrowheads="1"/>
          </p:cNvSpPr>
          <p:nvPr/>
        </p:nvSpPr>
        <p:spPr bwMode="auto">
          <a:xfrm>
            <a:off x="4825657" y="1209889"/>
            <a:ext cx="2626106" cy="1012171"/>
          </a:xfrm>
          <a:prstGeom prst="rect">
            <a:avLst/>
          </a:prstGeom>
          <a:solidFill>
            <a:srgbClr val="43D1A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69" name="Freeform 53"/>
          <p:cNvSpPr>
            <a:spLocks noEditPoints="1"/>
          </p:cNvSpPr>
          <p:nvPr/>
        </p:nvSpPr>
        <p:spPr bwMode="auto">
          <a:xfrm>
            <a:off x="5856813" y="1460685"/>
            <a:ext cx="612604" cy="534269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89" name="Freeform 41"/>
          <p:cNvSpPr>
            <a:spLocks/>
          </p:cNvSpPr>
          <p:nvPr/>
        </p:nvSpPr>
        <p:spPr bwMode="auto">
          <a:xfrm>
            <a:off x="2275328" y="1483355"/>
            <a:ext cx="591581" cy="516260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pic>
        <p:nvPicPr>
          <p:cNvPr id="390" name="Picture 3" descr="G:\2019\ПРОСВЕЩЕНИЕ\2020\NEW\2_0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481" y="4058361"/>
            <a:ext cx="731253" cy="80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2220445" y="4940627"/>
            <a:ext cx="1949327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Федеральный закон от 31.07.2020 №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304-ФЗ</a:t>
            </a:r>
          </a:p>
          <a:p>
            <a:pPr algn="ctr">
              <a:lnSpc>
                <a:spcPct val="90000"/>
              </a:lnSpc>
            </a:pP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«О 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внесении изменений в Федеральный закон </a:t>
            </a:r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«Об 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образовании в Российской </a:t>
            </a:r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Федерации» 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по вопросам воспитания </a:t>
            </a:r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обучающихся»</a:t>
            </a:r>
            <a:endParaRPr lang="ru-RU" sz="1200" b="1" dirty="0">
              <a:solidFill>
                <a:schemeClr val="tx1">
                  <a:lumMod val="85000"/>
                  <a:lumOff val="15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30008" y="4940627"/>
            <a:ext cx="1685237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Указ </a:t>
            </a:r>
            <a:endParaRPr lang="ru-RU" sz="1200" dirty="0" smtClean="0">
              <a:solidFill>
                <a:schemeClr val="tx1">
                  <a:lumMod val="85000"/>
                  <a:lumOff val="15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«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О национальных целях развития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Российской Федерации на период до 2030 года»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от 21.07.2020 </a:t>
            </a:r>
          </a:p>
        </p:txBody>
      </p:sp>
      <p:sp>
        <p:nvSpPr>
          <p:cNvPr id="391" name="Freeform 55"/>
          <p:cNvSpPr>
            <a:spLocks noEditPoints="1"/>
          </p:cNvSpPr>
          <p:nvPr/>
        </p:nvSpPr>
        <p:spPr bwMode="auto">
          <a:xfrm>
            <a:off x="9303789" y="1472124"/>
            <a:ext cx="588580" cy="516260"/>
          </a:xfrm>
          <a:custGeom>
            <a:avLst/>
            <a:gdLst>
              <a:gd name="T0" fmla="*/ 608 w 859"/>
              <a:gd name="T1" fmla="*/ 0 h 752"/>
              <a:gd name="T2" fmla="*/ 250 w 859"/>
              <a:gd name="T3" fmla="*/ 0 h 752"/>
              <a:gd name="T4" fmla="*/ 250 w 859"/>
              <a:gd name="T5" fmla="*/ 72 h 752"/>
              <a:gd name="T6" fmla="*/ 608 w 859"/>
              <a:gd name="T7" fmla="*/ 72 h 752"/>
              <a:gd name="T8" fmla="*/ 608 w 859"/>
              <a:gd name="T9" fmla="*/ 0 h 752"/>
              <a:gd name="T10" fmla="*/ 608 w 859"/>
              <a:gd name="T11" fmla="*/ 394 h 752"/>
              <a:gd name="T12" fmla="*/ 608 w 859"/>
              <a:gd name="T13" fmla="*/ 322 h 752"/>
              <a:gd name="T14" fmla="*/ 537 w 859"/>
              <a:gd name="T15" fmla="*/ 322 h 752"/>
              <a:gd name="T16" fmla="*/ 537 w 859"/>
              <a:gd name="T17" fmla="*/ 394 h 752"/>
              <a:gd name="T18" fmla="*/ 322 w 859"/>
              <a:gd name="T19" fmla="*/ 394 h 752"/>
              <a:gd name="T20" fmla="*/ 322 w 859"/>
              <a:gd name="T21" fmla="*/ 322 h 752"/>
              <a:gd name="T22" fmla="*/ 250 w 859"/>
              <a:gd name="T23" fmla="*/ 322 h 752"/>
              <a:gd name="T24" fmla="*/ 250 w 859"/>
              <a:gd name="T25" fmla="*/ 394 h 752"/>
              <a:gd name="T26" fmla="*/ 71 w 859"/>
              <a:gd name="T27" fmla="*/ 394 h 752"/>
              <a:gd name="T28" fmla="*/ 71 w 859"/>
              <a:gd name="T29" fmla="*/ 215 h 752"/>
              <a:gd name="T30" fmla="*/ 787 w 859"/>
              <a:gd name="T31" fmla="*/ 215 h 752"/>
              <a:gd name="T32" fmla="*/ 787 w 859"/>
              <a:gd name="T33" fmla="*/ 394 h 752"/>
              <a:gd name="T34" fmla="*/ 608 w 859"/>
              <a:gd name="T35" fmla="*/ 394 h 752"/>
              <a:gd name="T36" fmla="*/ 0 w 859"/>
              <a:gd name="T37" fmla="*/ 143 h 752"/>
              <a:gd name="T38" fmla="*/ 0 w 859"/>
              <a:gd name="T39" fmla="*/ 376 h 752"/>
              <a:gd name="T40" fmla="*/ 71 w 859"/>
              <a:gd name="T41" fmla="*/ 466 h 752"/>
              <a:gd name="T42" fmla="*/ 250 w 859"/>
              <a:gd name="T43" fmla="*/ 466 h 752"/>
              <a:gd name="T44" fmla="*/ 250 w 859"/>
              <a:gd name="T45" fmla="*/ 537 h 752"/>
              <a:gd name="T46" fmla="*/ 322 w 859"/>
              <a:gd name="T47" fmla="*/ 537 h 752"/>
              <a:gd name="T48" fmla="*/ 322 w 859"/>
              <a:gd name="T49" fmla="*/ 466 h 752"/>
              <a:gd name="T50" fmla="*/ 537 w 859"/>
              <a:gd name="T51" fmla="*/ 466 h 752"/>
              <a:gd name="T52" fmla="*/ 537 w 859"/>
              <a:gd name="T53" fmla="*/ 537 h 752"/>
              <a:gd name="T54" fmla="*/ 608 w 859"/>
              <a:gd name="T55" fmla="*/ 537 h 752"/>
              <a:gd name="T56" fmla="*/ 608 w 859"/>
              <a:gd name="T57" fmla="*/ 466 h 752"/>
              <a:gd name="T58" fmla="*/ 788 w 859"/>
              <a:gd name="T59" fmla="*/ 466 h 752"/>
              <a:gd name="T60" fmla="*/ 859 w 859"/>
              <a:gd name="T61" fmla="*/ 376 h 752"/>
              <a:gd name="T62" fmla="*/ 859 w 859"/>
              <a:gd name="T63" fmla="*/ 143 h 752"/>
              <a:gd name="T64" fmla="*/ 0 w 859"/>
              <a:gd name="T65" fmla="*/ 143 h 752"/>
              <a:gd name="T66" fmla="*/ 716 w 859"/>
              <a:gd name="T67" fmla="*/ 681 h 752"/>
              <a:gd name="T68" fmla="*/ 143 w 859"/>
              <a:gd name="T69" fmla="*/ 681 h 752"/>
              <a:gd name="T70" fmla="*/ 143 w 859"/>
              <a:gd name="T71" fmla="*/ 502 h 752"/>
              <a:gd name="T72" fmla="*/ 71 w 859"/>
              <a:gd name="T73" fmla="*/ 502 h 752"/>
              <a:gd name="T74" fmla="*/ 71 w 859"/>
              <a:gd name="T75" fmla="*/ 668 h 752"/>
              <a:gd name="T76" fmla="*/ 143 w 859"/>
              <a:gd name="T77" fmla="*/ 752 h 752"/>
              <a:gd name="T78" fmla="*/ 716 w 859"/>
              <a:gd name="T79" fmla="*/ 752 h 752"/>
              <a:gd name="T80" fmla="*/ 787 w 859"/>
              <a:gd name="T81" fmla="*/ 668 h 752"/>
              <a:gd name="T82" fmla="*/ 787 w 859"/>
              <a:gd name="T83" fmla="*/ 502 h 752"/>
              <a:gd name="T84" fmla="*/ 716 w 859"/>
              <a:gd name="T85" fmla="*/ 502 h 752"/>
              <a:gd name="T86" fmla="*/ 716 w 859"/>
              <a:gd name="T87" fmla="*/ 68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59" h="752">
                <a:moveTo>
                  <a:pt x="608" y="0"/>
                </a:moveTo>
                <a:lnTo>
                  <a:pt x="250" y="0"/>
                </a:lnTo>
                <a:lnTo>
                  <a:pt x="250" y="72"/>
                </a:lnTo>
                <a:lnTo>
                  <a:pt x="608" y="72"/>
                </a:lnTo>
                <a:lnTo>
                  <a:pt x="608" y="0"/>
                </a:lnTo>
                <a:close/>
                <a:moveTo>
                  <a:pt x="608" y="394"/>
                </a:moveTo>
                <a:lnTo>
                  <a:pt x="608" y="322"/>
                </a:lnTo>
                <a:lnTo>
                  <a:pt x="537" y="322"/>
                </a:lnTo>
                <a:lnTo>
                  <a:pt x="537" y="394"/>
                </a:lnTo>
                <a:lnTo>
                  <a:pt x="322" y="394"/>
                </a:lnTo>
                <a:lnTo>
                  <a:pt x="322" y="322"/>
                </a:lnTo>
                <a:lnTo>
                  <a:pt x="250" y="322"/>
                </a:lnTo>
                <a:lnTo>
                  <a:pt x="250" y="394"/>
                </a:lnTo>
                <a:lnTo>
                  <a:pt x="71" y="394"/>
                </a:lnTo>
                <a:lnTo>
                  <a:pt x="71" y="215"/>
                </a:lnTo>
                <a:lnTo>
                  <a:pt x="787" y="215"/>
                </a:lnTo>
                <a:lnTo>
                  <a:pt x="787" y="394"/>
                </a:lnTo>
                <a:lnTo>
                  <a:pt x="608" y="394"/>
                </a:lnTo>
                <a:close/>
                <a:moveTo>
                  <a:pt x="0" y="143"/>
                </a:moveTo>
                <a:lnTo>
                  <a:pt x="0" y="376"/>
                </a:lnTo>
                <a:cubicBezTo>
                  <a:pt x="0" y="416"/>
                  <a:pt x="32" y="466"/>
                  <a:pt x="71" y="466"/>
                </a:cubicBezTo>
                <a:lnTo>
                  <a:pt x="250" y="466"/>
                </a:lnTo>
                <a:lnTo>
                  <a:pt x="250" y="537"/>
                </a:lnTo>
                <a:lnTo>
                  <a:pt x="322" y="537"/>
                </a:lnTo>
                <a:lnTo>
                  <a:pt x="322" y="466"/>
                </a:lnTo>
                <a:lnTo>
                  <a:pt x="537" y="466"/>
                </a:lnTo>
                <a:lnTo>
                  <a:pt x="537" y="537"/>
                </a:lnTo>
                <a:lnTo>
                  <a:pt x="608" y="537"/>
                </a:lnTo>
                <a:lnTo>
                  <a:pt x="608" y="466"/>
                </a:lnTo>
                <a:lnTo>
                  <a:pt x="788" y="466"/>
                </a:lnTo>
                <a:cubicBezTo>
                  <a:pt x="827" y="466"/>
                  <a:pt x="859" y="416"/>
                  <a:pt x="859" y="376"/>
                </a:cubicBezTo>
                <a:lnTo>
                  <a:pt x="859" y="143"/>
                </a:lnTo>
                <a:lnTo>
                  <a:pt x="0" y="143"/>
                </a:lnTo>
                <a:close/>
                <a:moveTo>
                  <a:pt x="716" y="681"/>
                </a:moveTo>
                <a:lnTo>
                  <a:pt x="143" y="681"/>
                </a:lnTo>
                <a:lnTo>
                  <a:pt x="143" y="502"/>
                </a:lnTo>
                <a:lnTo>
                  <a:pt x="71" y="502"/>
                </a:lnTo>
                <a:lnTo>
                  <a:pt x="71" y="668"/>
                </a:lnTo>
                <a:cubicBezTo>
                  <a:pt x="71" y="704"/>
                  <a:pt x="104" y="752"/>
                  <a:pt x="143" y="752"/>
                </a:cubicBezTo>
                <a:lnTo>
                  <a:pt x="716" y="752"/>
                </a:lnTo>
                <a:cubicBezTo>
                  <a:pt x="755" y="752"/>
                  <a:pt x="787" y="704"/>
                  <a:pt x="787" y="668"/>
                </a:cubicBezTo>
                <a:lnTo>
                  <a:pt x="787" y="502"/>
                </a:lnTo>
                <a:lnTo>
                  <a:pt x="716" y="502"/>
                </a:lnTo>
                <a:lnTo>
                  <a:pt x="716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6135154" y="4868539"/>
            <a:ext cx="1826265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Приказ Министерства просвещения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РФ от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31.05.2021 № 286 </a:t>
            </a:r>
            <a:endParaRPr lang="ru-RU" sz="1200" dirty="0" smtClean="0">
              <a:solidFill>
                <a:schemeClr val="tx1">
                  <a:lumMod val="85000"/>
                  <a:lumOff val="15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«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Об утверждении федерального государственного образовательного стандарта начального общего образования»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8166619" y="4880605"/>
            <a:ext cx="1677892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Приказ Министерства просвещения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РФ от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31.05.2021 № 287 </a:t>
            </a:r>
            <a:endParaRPr lang="ru-RU" sz="1200" dirty="0" smtClean="0">
              <a:solidFill>
                <a:schemeClr val="tx1">
                  <a:lumMod val="85000"/>
                  <a:lumOff val="15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«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Об утверждении федерального государственного образовательного стандарта основного общего образования»</a:t>
            </a:r>
          </a:p>
        </p:txBody>
      </p:sp>
      <p:sp>
        <p:nvSpPr>
          <p:cNvPr id="392" name="Прямоугольник 391"/>
          <p:cNvSpPr/>
          <p:nvPr/>
        </p:nvSpPr>
        <p:spPr>
          <a:xfrm>
            <a:off x="10054679" y="4876076"/>
            <a:ext cx="1779425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Протокол ФУМО по общему образованию № 3/21 от 27.09.2021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Примерные рабочие программы начального и основного общего образования  </a:t>
            </a:r>
          </a:p>
        </p:txBody>
      </p:sp>
      <p:pic>
        <p:nvPicPr>
          <p:cNvPr id="394" name="Picture 3" descr="G:\2019\ПРОСВЕЩЕНИЕ\2020\NEW\2_0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601" y="4010570"/>
            <a:ext cx="731253" cy="80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5" name="Прямоугольник 394"/>
          <p:cNvSpPr/>
          <p:nvPr/>
        </p:nvSpPr>
        <p:spPr>
          <a:xfrm>
            <a:off x="4374972" y="4886389"/>
            <a:ext cx="16723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Паспорт стратегии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«Цифровая трансформация образования»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15.07.2021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96" name="Прямая соединительная линия 395"/>
          <p:cNvCxnSpPr/>
          <p:nvPr/>
        </p:nvCxnSpPr>
        <p:spPr>
          <a:xfrm flipV="1">
            <a:off x="1065313" y="3294788"/>
            <a:ext cx="0" cy="442611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7" name="Прямая соединительная линия 396"/>
          <p:cNvCxnSpPr/>
          <p:nvPr/>
        </p:nvCxnSpPr>
        <p:spPr>
          <a:xfrm>
            <a:off x="1048837" y="3286548"/>
            <a:ext cx="115330" cy="1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8" name="Прямая соединительная линия 397"/>
          <p:cNvCxnSpPr/>
          <p:nvPr/>
        </p:nvCxnSpPr>
        <p:spPr>
          <a:xfrm flipV="1">
            <a:off x="11110354" y="3251121"/>
            <a:ext cx="0" cy="442611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Прямая соединительная линия 398"/>
          <p:cNvCxnSpPr/>
          <p:nvPr/>
        </p:nvCxnSpPr>
        <p:spPr>
          <a:xfrm>
            <a:off x="11004752" y="3272421"/>
            <a:ext cx="115330" cy="1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Прямая соединительная линия 399"/>
          <p:cNvCxnSpPr/>
          <p:nvPr/>
        </p:nvCxnSpPr>
        <p:spPr>
          <a:xfrm flipV="1">
            <a:off x="1065313" y="3700892"/>
            <a:ext cx="10054769" cy="30972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646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20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882736" y="138665"/>
            <a:ext cx="9430047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spcBef>
                <a:spcPct val="0"/>
              </a:spcBef>
              <a:defRPr/>
            </a:pPr>
            <a:r>
              <a:rPr lang="ru-RU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Учебные пособия для формирования функциональной грамотности в урочной и внеурочной деятельности  </a:t>
            </a:r>
            <a:endParaRPr lang="ru-RU" dirty="0">
              <a:solidFill>
                <a:srgbClr val="2D2B8D"/>
              </a:solidFill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" y="1029098"/>
            <a:ext cx="12188950" cy="625518"/>
          </a:xfrm>
          <a:prstGeom prst="rect">
            <a:avLst/>
          </a:prstGeom>
          <a:solidFill>
            <a:srgbClr val="D8EB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-3051" y="1029098"/>
            <a:ext cx="1690535" cy="646414"/>
          </a:xfrm>
          <a:prstGeom prst="rect">
            <a:avLst/>
          </a:prstGeom>
          <a:solidFill>
            <a:srgbClr val="40A7E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7" name="TextBox 76"/>
          <p:cNvSpPr txBox="1"/>
          <p:nvPr/>
        </p:nvSpPr>
        <p:spPr>
          <a:xfrm>
            <a:off x="1771786" y="1042542"/>
            <a:ext cx="10082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формирование </a:t>
            </a:r>
            <a:r>
              <a:rPr lang="ru-RU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и </a:t>
            </a:r>
            <a:r>
              <a:rPr lang="ru-RU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оценка </a:t>
            </a:r>
            <a:r>
              <a:rPr lang="ru-RU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всех направлений функциональной грамотности международного сравнительного исследования </a:t>
            </a:r>
            <a:r>
              <a:rPr lang="ru-RU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PISA</a:t>
            </a:r>
            <a:endParaRPr lang="ru-RU" dirty="0">
              <a:solidFill>
                <a:srgbClr val="2D2B8D"/>
              </a:solidFill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29675" y="659609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09775" y="1730486"/>
            <a:ext cx="3274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Функциональная грамотность. </a:t>
            </a:r>
          </a:p>
          <a:p>
            <a:pPr algn="ctr"/>
            <a:r>
              <a:rPr lang="ru-RU" sz="1600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 </a:t>
            </a:r>
            <a:r>
              <a:rPr lang="ru-RU" sz="1600" b="1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«Учимся </a:t>
            </a:r>
            <a:r>
              <a:rPr lang="ru-RU" sz="1600" b="1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для </a:t>
            </a:r>
            <a:r>
              <a:rPr lang="ru-RU" sz="1600" b="1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жизни»</a:t>
            </a:r>
            <a:endParaRPr lang="ru-RU" sz="1600" b="1" dirty="0">
              <a:solidFill>
                <a:srgbClr val="2D2B8D"/>
              </a:solidFill>
              <a:ea typeface="Open Sans Condensed" pitchFamily="34" charset="0"/>
              <a:cs typeface="Open Sans Condensed" pitchFamily="34" charset="0"/>
            </a:endParaRPr>
          </a:p>
          <a:p>
            <a:pPr algn="ctr"/>
            <a:r>
              <a:rPr lang="ru-RU" sz="1600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5-9 классы</a:t>
            </a:r>
            <a:endParaRPr lang="ru-RU" sz="1600" dirty="0">
              <a:solidFill>
                <a:srgbClr val="2D2B8D"/>
              </a:solidFill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4784516" y="1730515"/>
            <a:ext cx="31575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Функциональная грамотность. </a:t>
            </a:r>
            <a:endParaRPr lang="ru-RU" sz="1600" dirty="0" smtClean="0">
              <a:solidFill>
                <a:srgbClr val="2D2B8D"/>
              </a:solidFill>
              <a:ea typeface="Open Sans Condensed" pitchFamily="34" charset="0"/>
              <a:cs typeface="Open Sans Condensed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«Тренажеры»</a:t>
            </a:r>
            <a:endParaRPr lang="ru-RU" sz="1600" b="1" dirty="0">
              <a:solidFill>
                <a:srgbClr val="2D2B8D"/>
              </a:solidFill>
              <a:ea typeface="Open Sans Condensed" pitchFamily="34" charset="0"/>
              <a:cs typeface="Open Sans Condensed" pitchFamily="34" charset="0"/>
            </a:endParaRPr>
          </a:p>
          <a:p>
            <a:pPr algn="ctr"/>
            <a:r>
              <a:rPr lang="ru-RU" sz="1600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5-9 классы</a:t>
            </a:r>
            <a:endParaRPr lang="ru-RU" sz="1600" dirty="0">
              <a:solidFill>
                <a:srgbClr val="2D2B8D"/>
              </a:solidFill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8583946" y="1728539"/>
            <a:ext cx="3305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Функциональная грамотность.</a:t>
            </a:r>
          </a:p>
          <a:p>
            <a:pPr algn="ctr"/>
            <a:r>
              <a:rPr lang="ru-RU" sz="1600" b="1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«Задачники» </a:t>
            </a:r>
            <a:endParaRPr lang="ru-RU" sz="1600" b="1" dirty="0">
              <a:solidFill>
                <a:srgbClr val="2D2B8D"/>
              </a:solidFill>
              <a:ea typeface="Open Sans Condensed" pitchFamily="34" charset="0"/>
              <a:cs typeface="Open Sans Condensed" pitchFamily="34" charset="0"/>
            </a:endParaRPr>
          </a:p>
          <a:p>
            <a:pPr algn="ctr"/>
            <a:r>
              <a:rPr lang="ru-RU" sz="16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2-4, </a:t>
            </a:r>
            <a:r>
              <a:rPr lang="ru-RU" sz="1600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7-9</a:t>
            </a:r>
            <a:r>
              <a:rPr lang="ru-RU" sz="16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, </a:t>
            </a:r>
            <a:r>
              <a:rPr lang="ru-RU" sz="1600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10-11 классы</a:t>
            </a:r>
            <a:endParaRPr lang="ru-RU" sz="1600" dirty="0">
              <a:solidFill>
                <a:srgbClr val="2D2B8D"/>
              </a:solidFill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370240" y="2422661"/>
            <a:ext cx="4033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Индивидуальные </a:t>
            </a:r>
            <a:r>
              <a:rPr lang="ru-RU" sz="1600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обучающие пособия </a:t>
            </a:r>
            <a:endParaRPr lang="ru-RU" sz="1600" dirty="0">
              <a:solidFill>
                <a:srgbClr val="2D2B8D"/>
              </a:solidFill>
              <a:ea typeface="Open Sans Condensed" pitchFamily="34" charset="0"/>
              <a:cs typeface="Open Sans Condensed" pitchFamily="34" charset="0"/>
            </a:endParaRPr>
          </a:p>
          <a:p>
            <a:pPr algn="ctr"/>
            <a:r>
              <a:rPr lang="ru-RU" sz="1600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(</a:t>
            </a:r>
            <a:r>
              <a:rPr lang="ru-RU" sz="16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все виды грамотностей)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8231181" y="2447630"/>
            <a:ext cx="38447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Многофункциональные сборники задач </a:t>
            </a:r>
          </a:p>
          <a:p>
            <a:pPr algn="ctr"/>
            <a:r>
              <a:rPr lang="ru-RU" sz="1600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(</a:t>
            </a:r>
            <a:r>
              <a:rPr lang="ru-RU" sz="16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функциональная грамотность, углубленное изучение предмета, олимпиады) 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4313432" y="2444626"/>
            <a:ext cx="3962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Сборники </a:t>
            </a:r>
            <a:r>
              <a:rPr lang="ru-RU" sz="1600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для </a:t>
            </a:r>
            <a:r>
              <a:rPr lang="ru-RU" sz="16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отработки навыков решения </a:t>
            </a:r>
            <a:r>
              <a:rPr lang="ru-RU" sz="1600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задач (</a:t>
            </a:r>
            <a:r>
              <a:rPr lang="ru-RU" sz="16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математическая и естественно-научная грамотности)</a:t>
            </a:r>
          </a:p>
        </p:txBody>
      </p:sp>
      <p:cxnSp>
        <p:nvCxnSpPr>
          <p:cNvPr id="98" name="Прямая соединительная линия 97"/>
          <p:cNvCxnSpPr/>
          <p:nvPr/>
        </p:nvCxnSpPr>
        <p:spPr>
          <a:xfrm>
            <a:off x="4251934" y="1953513"/>
            <a:ext cx="16431" cy="2822181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/>
          <p:cNvCxnSpPr/>
          <p:nvPr/>
        </p:nvCxnSpPr>
        <p:spPr>
          <a:xfrm>
            <a:off x="8217801" y="1960439"/>
            <a:ext cx="4090" cy="2815255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 стрелкой 99"/>
          <p:cNvCxnSpPr/>
          <p:nvPr/>
        </p:nvCxnSpPr>
        <p:spPr>
          <a:xfrm>
            <a:off x="3922465" y="4775694"/>
            <a:ext cx="750871" cy="0"/>
          </a:xfrm>
          <a:prstGeom prst="straightConnector1">
            <a:avLst/>
          </a:prstGeom>
          <a:ln w="254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/>
          <p:cNvCxnSpPr/>
          <p:nvPr/>
        </p:nvCxnSpPr>
        <p:spPr>
          <a:xfrm>
            <a:off x="7855746" y="4750963"/>
            <a:ext cx="750871" cy="0"/>
          </a:xfrm>
          <a:prstGeom prst="straightConnector1">
            <a:avLst/>
          </a:prstGeom>
          <a:ln w="254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Рисунок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500" y="3438390"/>
            <a:ext cx="852797" cy="115560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bg2">
                <a:lumMod val="90000"/>
              </a:schemeClr>
            </a:solidFill>
          </a:ln>
          <a:effectLst/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21" y="3422651"/>
            <a:ext cx="883072" cy="119332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bg2">
                <a:lumMod val="90000"/>
              </a:schemeClr>
            </a:solidFill>
          </a:ln>
          <a:effectLst/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66" y="3671083"/>
            <a:ext cx="883072" cy="1195922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bg2">
                <a:lumMod val="90000"/>
              </a:schemeClr>
            </a:solidFill>
          </a:ln>
          <a:effectLst/>
        </p:spPr>
      </p:pic>
      <p:pic>
        <p:nvPicPr>
          <p:cNvPr id="68" name="Рисунок 67" descr="C:\Users\ABaburin\AppData\Local\Microsoft\Windows\Temporary Internet Files\Content.Word\Финансовая 2-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62" y="4801174"/>
            <a:ext cx="866767" cy="117985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bg2">
                <a:lumMod val="90000"/>
              </a:schemeClr>
            </a:solidFill>
          </a:ln>
          <a:effectLst/>
        </p:spPr>
      </p:pic>
      <p:pic>
        <p:nvPicPr>
          <p:cNvPr id="69" name="Рисунок 68" descr="C:\Users\ABaburin\AppData\Local\Microsoft\Windows\Temporary Internet Files\Content.Word\Финансовая 2-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21" y="4978916"/>
            <a:ext cx="900768" cy="1189631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bg2">
                <a:lumMod val="90000"/>
              </a:schemeClr>
            </a:solidFill>
          </a:ln>
          <a:effectLst/>
        </p:spPr>
      </p:pic>
      <p:pic>
        <p:nvPicPr>
          <p:cNvPr id="70" name="Рисунок 69" descr="C:\Users\ABaburin\AppData\Local\Microsoft\Windows\Temporary Internet Files\Content.Word\Читательская 2-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632" y="4703675"/>
            <a:ext cx="757585" cy="1135146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bg2">
                <a:lumMod val="90000"/>
              </a:schemeClr>
            </a:solidFill>
          </a:ln>
          <a:effectLst/>
        </p:spPr>
      </p:pic>
      <p:pic>
        <p:nvPicPr>
          <p:cNvPr id="71" name="Рисунок 70" descr="C:\Users\ABaburin\AppData\Local\Microsoft\Windows\Temporary Internet Files\Content.Word\Читательская 2-2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303" y="4913915"/>
            <a:ext cx="795968" cy="113367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bg2">
                <a:lumMod val="90000"/>
              </a:schemeClr>
            </a:solidFill>
          </a:ln>
          <a:effectLst/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106" y="3439787"/>
            <a:ext cx="851236" cy="1152807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bg2">
                <a:lumMod val="90000"/>
              </a:schemeClr>
            </a:solidFill>
          </a:ln>
          <a:effectLst/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839" y="4802532"/>
            <a:ext cx="871183" cy="1157666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74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6" t="16157" r="1798" b="8646"/>
          <a:stretch/>
        </p:blipFill>
        <p:spPr bwMode="auto">
          <a:xfrm>
            <a:off x="4710839" y="3524848"/>
            <a:ext cx="864611" cy="1157667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8" t="16909" r="1975" b="9232"/>
          <a:stretch/>
        </p:blipFill>
        <p:spPr bwMode="auto">
          <a:xfrm>
            <a:off x="5688144" y="3535462"/>
            <a:ext cx="864611" cy="1157667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6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5" t="16238" r="2007" b="8767"/>
          <a:stretch/>
        </p:blipFill>
        <p:spPr bwMode="auto">
          <a:xfrm>
            <a:off x="6667183" y="3528062"/>
            <a:ext cx="864611" cy="1157667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172" y="4816079"/>
            <a:ext cx="869510" cy="1157667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572" y="4802532"/>
            <a:ext cx="871183" cy="1157666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80" name="Picture 19" descr="https://catalog.prosv.ru/images/big/d611dc0c-90c3-11e8-969d-0050569c7d18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162" y="3575774"/>
            <a:ext cx="855888" cy="1154624"/>
          </a:xfrm>
          <a:prstGeom prst="rect">
            <a:avLst/>
          </a:prstGeom>
          <a:ln w="12700">
            <a:solidFill>
              <a:schemeClr val="bg2">
                <a:lumMod val="9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3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" t="1733" r="5391" b="3923"/>
          <a:stretch/>
        </p:blipFill>
        <p:spPr bwMode="auto">
          <a:xfrm>
            <a:off x="8767162" y="4837436"/>
            <a:ext cx="855888" cy="1154624"/>
          </a:xfrm>
          <a:prstGeom prst="rect">
            <a:avLst/>
          </a:prstGeom>
          <a:ln w="12700">
            <a:solidFill>
              <a:schemeClr val="bg2">
                <a:lumMod val="9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2" name="Picture 17" descr="https://catalog.prosv.ru/images/big/f08ca802-168a-11e6-9dd7-0050569c7d18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445" y="4867005"/>
            <a:ext cx="855888" cy="1154624"/>
          </a:xfrm>
          <a:prstGeom prst="rect">
            <a:avLst/>
          </a:prstGeom>
          <a:ln w="12700">
            <a:solidFill>
              <a:schemeClr val="bg2">
                <a:lumMod val="9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6" descr=" Информатика. Сборник задач по моделированию. Базовый и углубленный уровни. 10-11 классы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892" y="4867005"/>
            <a:ext cx="855888" cy="1154624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 descr="https://catalog.prosv.ru/images/big/ac0cf7a9-455a-11e9-ba45-0050569c7d18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038" y="3567324"/>
            <a:ext cx="857321" cy="1193946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 descr="География 5-11 классы: сборник задач и упражнений. Базовый и углубленный уровни.  В 2 ч. Ч 2. / И.С. Колечкин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602" y="3563120"/>
            <a:ext cx="876796" cy="1182829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63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/>
          <p:nvPr/>
        </p:nvPicPr>
        <p:blipFill rotWithShape="1">
          <a:blip r:embed="rId5"/>
          <a:srcRect l="31276" t="5708" r="32097" b="9725"/>
          <a:stretch/>
        </p:blipFill>
        <p:spPr bwMode="auto">
          <a:xfrm>
            <a:off x="1873319" y="2905944"/>
            <a:ext cx="1439671" cy="1891008"/>
          </a:xfrm>
          <a:prstGeom prst="rect">
            <a:avLst/>
          </a:prstGeom>
          <a:ln w="9525">
            <a:solidFill>
              <a:schemeClr val="bg2">
                <a:lumMod val="90000"/>
              </a:schemeClr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8" name="Прямоугольник 77"/>
          <p:cNvSpPr/>
          <p:nvPr/>
        </p:nvSpPr>
        <p:spPr>
          <a:xfrm>
            <a:off x="238408" y="6106707"/>
            <a:ext cx="11354295" cy="300943"/>
          </a:xfrm>
          <a:prstGeom prst="rect">
            <a:avLst/>
          </a:prstGeom>
          <a:solidFill>
            <a:srgbClr val="D8EB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52" name="Picture 3" descr="C:\Users\MRomanova\AppData\Local\Microsoft\Windows\Temporary Internet Files\Content.Outlook\1ALXYQT3\Cover2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1653" y="2578400"/>
            <a:ext cx="1401443" cy="1827542"/>
          </a:xfrm>
          <a:prstGeom prst="rect">
            <a:avLst/>
          </a:prstGeom>
          <a:ln w="9525">
            <a:solidFill>
              <a:schemeClr val="bg2">
                <a:lumMod val="9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1" name="Picture 71" descr="https://www.prosv.ru/_data/umk/706/fin_gram_sovr_mi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523" y="2446753"/>
            <a:ext cx="1826543" cy="2381891"/>
          </a:xfrm>
          <a:prstGeom prst="rect">
            <a:avLst/>
          </a:prstGeom>
          <a:noFill/>
          <a:ln w="9525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C:\Users\MRomanova\AppData\Local\Microsoft\Windows\Temporary Internet Files\Content.Outlook\1ALXYQT3\Cove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203" y="2245460"/>
            <a:ext cx="1482721" cy="1927788"/>
          </a:xfrm>
          <a:prstGeom prst="rect">
            <a:avLst/>
          </a:prstGeom>
          <a:ln w="9525">
            <a:solidFill>
              <a:schemeClr val="bg2">
                <a:lumMod val="9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093" y="2415061"/>
            <a:ext cx="1826543" cy="2381891"/>
          </a:xfrm>
          <a:prstGeom prst="rect">
            <a:avLst/>
          </a:prstGeom>
          <a:ln w="9525">
            <a:solidFill>
              <a:schemeClr val="bg2">
                <a:lumMod val="90000"/>
              </a:schemeClr>
            </a:solidFill>
          </a:ln>
        </p:spPr>
      </p:pic>
      <p:graphicFrame>
        <p:nvGraphicFramePr>
          <p:cNvPr id="5" name="Объект 4" hidden="1">
            <a:extLst>
              <a:ext uri="{FF2B5EF4-FFF2-40B4-BE49-F238E27FC236}">
                <a16:creationId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45" name="Слайд think-cell" r:id="rId10" imgW="359" imgH="360" progId="TCLayout.ActiveDocument.1">
                  <p:embed/>
                </p:oleObj>
              </mc:Choice>
              <mc:Fallback>
                <p:oleObj name="Слайд think-cell" r:id="rId10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Прямоугольник 31"/>
          <p:cNvSpPr/>
          <p:nvPr/>
        </p:nvSpPr>
        <p:spPr>
          <a:xfrm>
            <a:off x="244876" y="6068035"/>
            <a:ext cx="11354295" cy="276999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180975" algn="ctr"/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Могут использоваться на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уроках, во внеурочной деятельности, в системе дополнительного образования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464369" y="5386052"/>
            <a:ext cx="2311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881508" y="168036"/>
            <a:ext cx="9594474" cy="565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ru-RU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Знания </a:t>
            </a:r>
            <a:r>
              <a:rPr lang="ru-RU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и </a:t>
            </a:r>
            <a:r>
              <a:rPr lang="ru-RU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навыки </a:t>
            </a:r>
            <a:r>
              <a:rPr lang="ru-RU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в области финансовой </a:t>
            </a:r>
            <a:r>
              <a:rPr lang="ru-RU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грамотности – новый элемент программы формирования универсальных учебных действий </a:t>
            </a:r>
          </a:p>
        </p:txBody>
      </p:sp>
      <p:sp>
        <p:nvSpPr>
          <p:cNvPr id="56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Группа 57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59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73" name="Прямая соединительная линия 7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383099" y="4889254"/>
            <a:ext cx="144353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1050" dirty="0"/>
              <a:t>ФП № 1.1.3.3.3.10.1</a:t>
            </a:r>
          </a:p>
          <a:p>
            <a:pPr algn="ctr" fontAlgn="t"/>
            <a:r>
              <a:rPr lang="ru-RU" sz="1050" dirty="0"/>
              <a:t>С.В. Толкачева</a:t>
            </a:r>
            <a:endParaRPr lang="ru-RU" sz="1050" spc="-30" dirty="0"/>
          </a:p>
        </p:txBody>
      </p:sp>
      <p:pic>
        <p:nvPicPr>
          <p:cNvPr id="41" name="Picture 3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8" t="5143" r="32877" b="9852"/>
          <a:stretch/>
        </p:blipFill>
        <p:spPr bwMode="auto">
          <a:xfrm>
            <a:off x="3664345" y="2442558"/>
            <a:ext cx="1865177" cy="236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3592532" y="4902610"/>
            <a:ext cx="1918805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050" b="1" dirty="0"/>
              <a:t>НОВИНКА в 2 частях</a:t>
            </a:r>
          </a:p>
          <a:p>
            <a:pPr fontAlgn="t"/>
            <a:r>
              <a:rPr lang="ru-RU" sz="1050" dirty="0"/>
              <a:t>Е. Б. Хоменко, А. Г. </a:t>
            </a:r>
            <a:r>
              <a:rPr lang="ru-RU" sz="1050" dirty="0" smtClean="0"/>
              <a:t>Кузнецова</a:t>
            </a:r>
          </a:p>
          <a:p>
            <a:pPr fontAlgn="t"/>
            <a:r>
              <a:rPr lang="ru-RU" sz="1050" spc="-30" dirty="0"/>
              <a:t>Готовится к включению в </a:t>
            </a:r>
            <a:r>
              <a:rPr lang="ru-RU" sz="1050" spc="-30" dirty="0" smtClean="0"/>
              <a:t>ФПУ</a:t>
            </a:r>
            <a:endParaRPr lang="ru-RU" sz="1050" spc="-3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96621" y="5052571"/>
            <a:ext cx="318754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050" dirty="0"/>
              <a:t>Калашникова Н.Г. , Белорукова Е.М., </a:t>
            </a:r>
            <a:r>
              <a:rPr lang="ru-RU" sz="1050" dirty="0" err="1"/>
              <a:t>Жаркова</a:t>
            </a:r>
            <a:r>
              <a:rPr lang="ru-RU" sz="1050" dirty="0"/>
              <a:t> Е.Н</a:t>
            </a:r>
            <a:r>
              <a:rPr lang="ru-RU" sz="1050" dirty="0" smtClean="0"/>
              <a:t>.</a:t>
            </a:r>
          </a:p>
          <a:p>
            <a:pPr lvl="0" algn="ctr">
              <a:defRPr/>
            </a:pPr>
            <a:r>
              <a:rPr lang="ru-RU" sz="1050" dirty="0" smtClean="0"/>
              <a:t>Готовится к включению в ФПУ</a:t>
            </a:r>
            <a:endParaRPr lang="ru-RU" sz="105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519131" y="5002849"/>
            <a:ext cx="225828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050" dirty="0" err="1"/>
              <a:t>Лавренова</a:t>
            </a:r>
            <a:r>
              <a:rPr lang="ru-RU" sz="1050" dirty="0"/>
              <a:t> Е.Б. , Лаврентьева О.Н. </a:t>
            </a:r>
            <a:endParaRPr lang="ru-RU" sz="1050" dirty="0" smtClean="0"/>
          </a:p>
          <a:p>
            <a:pPr algn="ctr" fontAlgn="t"/>
            <a:r>
              <a:rPr lang="ru-RU" sz="1050" dirty="0"/>
              <a:t>ФП № </a:t>
            </a:r>
            <a:r>
              <a:rPr lang="ru-RU" sz="1050" dirty="0" smtClean="0"/>
              <a:t>2.1.2.1.2.3.1</a:t>
            </a:r>
            <a:endParaRPr lang="ru-RU" sz="105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995392" y="5011846"/>
            <a:ext cx="188224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/>
              <a:t>Чумаченко В.В., Горяев А.П. </a:t>
            </a:r>
            <a:endParaRPr lang="ru-RU" sz="1050" dirty="0" smtClean="0"/>
          </a:p>
          <a:p>
            <a:pPr algn="ctr"/>
            <a:r>
              <a:rPr lang="ru-RU" sz="1050" dirty="0" smtClean="0">
                <a:ea typeface="Open Sans" pitchFamily="34" charset="0"/>
                <a:cs typeface="Open Sans" pitchFamily="34" charset="0"/>
              </a:rPr>
              <a:t>ФП № 2.1.2.1.2.2.1</a:t>
            </a:r>
            <a:endParaRPr lang="ru-RU" sz="1050" dirty="0"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47" name="Группа 46"/>
          <p:cNvGrpSpPr/>
          <p:nvPr/>
        </p:nvGrpSpPr>
        <p:grpSpPr>
          <a:xfrm>
            <a:off x="3392451" y="1540368"/>
            <a:ext cx="6516321" cy="719438"/>
            <a:chOff x="3183141" y="0"/>
            <a:chExt cx="3533600" cy="1239985"/>
          </a:xfrm>
          <a:solidFill>
            <a:srgbClr val="D8EBF4"/>
          </a:solidFill>
        </p:grpSpPr>
        <p:sp>
          <p:nvSpPr>
            <p:cNvPr id="48" name="Шеврон 47"/>
            <p:cNvSpPr/>
            <p:nvPr/>
          </p:nvSpPr>
          <p:spPr>
            <a:xfrm>
              <a:off x="3183141" y="0"/>
              <a:ext cx="3533600" cy="1239985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Шеврон 4"/>
            <p:cNvSpPr txBox="1"/>
            <p:nvPr/>
          </p:nvSpPr>
          <p:spPr>
            <a:xfrm>
              <a:off x="3803134" y="0"/>
              <a:ext cx="2293615" cy="123998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4028" tIns="74676" rIns="74676" bIns="74676" numCol="1" spcCol="1270" anchor="ctr" anchorCtr="0">
              <a:noAutofit/>
            </a:bodyPr>
            <a:lstStyle/>
            <a:p>
              <a:pPr algn="ctr" defTabSz="2489200">
                <a:spcBef>
                  <a:spcPct val="0"/>
                </a:spcBef>
              </a:pPr>
              <a:r>
                <a:rPr lang="ru-RU" sz="1600" dirty="0">
                  <a:solidFill>
                    <a:schemeClr val="tx1"/>
                  </a:solidFill>
                </a:rPr>
                <a:t>Основная школа </a:t>
              </a:r>
            </a:p>
            <a:p>
              <a:pPr algn="ctr" defTabSz="2489200">
                <a:spcBef>
                  <a:spcPct val="0"/>
                </a:spcBef>
              </a:pPr>
              <a:r>
                <a:rPr lang="ru-RU" sz="1600" dirty="0">
                  <a:solidFill>
                    <a:schemeClr val="tx1"/>
                  </a:solidFill>
                </a:rPr>
                <a:t>5 – 9 классы </a:t>
              </a: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705937" y="1535648"/>
            <a:ext cx="3068042" cy="719438"/>
            <a:chOff x="3183141" y="0"/>
            <a:chExt cx="3533600" cy="1239985"/>
          </a:xfrm>
          <a:solidFill>
            <a:srgbClr val="D8EBF4"/>
          </a:solidFill>
        </p:grpSpPr>
        <p:sp>
          <p:nvSpPr>
            <p:cNvPr id="53" name="Шеврон 52"/>
            <p:cNvSpPr/>
            <p:nvPr/>
          </p:nvSpPr>
          <p:spPr>
            <a:xfrm>
              <a:off x="3183141" y="0"/>
              <a:ext cx="3533600" cy="1239985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4" name="Шеврон 4"/>
            <p:cNvSpPr txBox="1"/>
            <p:nvPr/>
          </p:nvSpPr>
          <p:spPr>
            <a:xfrm>
              <a:off x="3803134" y="0"/>
              <a:ext cx="2293615" cy="123998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4028" tIns="74676" rIns="74676" bIns="74676" numCol="1" spcCol="1270" anchor="ctr" anchorCtr="0">
              <a:noAutofit/>
            </a:bodyPr>
            <a:lstStyle/>
            <a:p>
              <a:pPr lvl="0" algn="ctr" defTabSz="2489200">
                <a:spcBef>
                  <a:spcPct val="0"/>
                </a:spcBef>
              </a:pPr>
              <a:r>
                <a:rPr lang="ru-RU" sz="1600" dirty="0" smtClean="0">
                  <a:solidFill>
                    <a:schemeClr val="tx1"/>
                  </a:solidFill>
                </a:rPr>
                <a:t>Начальная</a:t>
              </a:r>
              <a:r>
                <a:rPr lang="ru-RU" sz="1600" kern="1200" dirty="0" smtClean="0">
                  <a:solidFill>
                    <a:schemeClr val="tx1"/>
                  </a:solidFill>
                </a:rPr>
                <a:t> школа</a:t>
              </a:r>
            </a:p>
            <a:p>
              <a:pPr lvl="0" algn="ctr" defTabSz="2489200">
                <a:spcBef>
                  <a:spcPct val="0"/>
                </a:spcBef>
              </a:pPr>
              <a:r>
                <a:rPr lang="ru-RU" sz="1600" dirty="0" smtClean="0">
                  <a:solidFill>
                    <a:schemeClr val="tx1"/>
                  </a:solidFill>
                </a:rPr>
                <a:t>2 – 4 классы</a:t>
              </a:r>
              <a:endParaRPr lang="ru-RU" sz="16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6" name="Группа 75"/>
          <p:cNvGrpSpPr/>
          <p:nvPr/>
        </p:nvGrpSpPr>
        <p:grpSpPr>
          <a:xfrm>
            <a:off x="9567949" y="1540368"/>
            <a:ext cx="2535382" cy="719438"/>
            <a:chOff x="3043717" y="0"/>
            <a:chExt cx="3792351" cy="1239985"/>
          </a:xfrm>
          <a:solidFill>
            <a:srgbClr val="D8EBF4"/>
          </a:solidFill>
        </p:grpSpPr>
        <p:sp>
          <p:nvSpPr>
            <p:cNvPr id="79" name="Шеврон 78"/>
            <p:cNvSpPr/>
            <p:nvPr/>
          </p:nvSpPr>
          <p:spPr>
            <a:xfrm>
              <a:off x="3043717" y="0"/>
              <a:ext cx="3792351" cy="1239985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0" name="Шеврон 4"/>
            <p:cNvSpPr txBox="1"/>
            <p:nvPr/>
          </p:nvSpPr>
          <p:spPr>
            <a:xfrm>
              <a:off x="3803133" y="0"/>
              <a:ext cx="2530803" cy="123998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4028" tIns="74676" rIns="74676" bIns="74676" numCol="1" spcCol="1270" anchor="ctr" anchorCtr="0">
              <a:noAutofit/>
            </a:bodyPr>
            <a:lstStyle/>
            <a:p>
              <a:pPr lvl="0" algn="ctr" defTabSz="2489200">
                <a:spcBef>
                  <a:spcPct val="0"/>
                </a:spcBef>
              </a:pPr>
              <a:r>
                <a:rPr lang="ru-RU" sz="1600" kern="1200" dirty="0" smtClean="0">
                  <a:solidFill>
                    <a:schemeClr val="tx1"/>
                  </a:solidFill>
                </a:rPr>
                <a:t>Средняя школа</a:t>
              </a:r>
            </a:p>
            <a:p>
              <a:pPr lvl="0" algn="ctr" defTabSz="2489200">
                <a:spcBef>
                  <a:spcPct val="0"/>
                </a:spcBef>
              </a:pPr>
              <a:r>
                <a:rPr lang="ru-RU" sz="1600" dirty="0" smtClean="0">
                  <a:solidFill>
                    <a:schemeClr val="tx1"/>
                  </a:solidFill>
                </a:rPr>
                <a:t>10 – 11 классы</a:t>
              </a:r>
              <a:endParaRPr lang="ru-RU" sz="16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1797249" y="844805"/>
            <a:ext cx="10029387" cy="329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ru-RU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Непрерывный учебный курс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253" y="2442558"/>
            <a:ext cx="1791653" cy="240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5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1032064"/>
            <a:ext cx="12189859" cy="949819"/>
          </a:xfrm>
          <a:prstGeom prst="rect">
            <a:avLst/>
          </a:prstGeom>
          <a:solidFill>
            <a:srgbClr val="D8EB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842500" y="160319"/>
            <a:ext cx="10029387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dirty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Обеспечение требований к условиям реализации </a:t>
            </a:r>
            <a:r>
              <a:rPr lang="ru-RU" dirty="0" smtClean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ФГОС</a:t>
            </a:r>
          </a:p>
          <a:p>
            <a:pPr>
              <a:lnSpc>
                <a:spcPct val="85000"/>
              </a:lnSpc>
              <a:defRPr/>
            </a:pPr>
            <a:r>
              <a:rPr lang="ru-RU" dirty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Осознанный выбор и построение индивидуальной траектории образования </a:t>
            </a:r>
            <a:endParaRPr lang="ru-RU" dirty="0" smtClean="0">
              <a:solidFill>
                <a:srgbClr val="2D2B8D"/>
              </a:solidFill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9" name="Прямая соединительная линия 28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66352" y="1307975"/>
            <a:ext cx="11565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Развитие личности через организацию профессиональных проб, практической подготовки</a:t>
            </a:r>
            <a:endParaRPr lang="ru-RU" sz="1600" dirty="0">
              <a:solidFill>
                <a:srgbClr val="2D2B8D"/>
              </a:solidFill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774190" y="5323504"/>
            <a:ext cx="28196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dirty="0"/>
              <a:t>ФП 1.1.2.7.1.7.1</a:t>
            </a:r>
          </a:p>
          <a:p>
            <a:pPr algn="ctr" fontAlgn="t"/>
            <a:r>
              <a:rPr lang="ru-RU" sz="1400" dirty="0" err="1"/>
              <a:t>Резапкина</a:t>
            </a:r>
            <a:r>
              <a:rPr lang="ru-RU" sz="1400" dirty="0"/>
              <a:t> Г.В.</a:t>
            </a: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770" y="2380427"/>
            <a:ext cx="2143123" cy="2761331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221" y="2380427"/>
            <a:ext cx="2149414" cy="277288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823593" y="5323504"/>
            <a:ext cx="48361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dirty="0"/>
              <a:t>Разработано совместно с Центром тестирования и развития «Гуманитарные технологии» МГУ</a:t>
            </a:r>
          </a:p>
        </p:txBody>
      </p:sp>
      <p:pic>
        <p:nvPicPr>
          <p:cNvPr id="74754" name="Picture 2" descr="https://static.ict.moscow/files/productcard/logo/23316409_1959040897682406_925192355168744498_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963" y="2380427"/>
            <a:ext cx="2812480" cy="281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8977744" y="5335054"/>
            <a:ext cx="30544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dirty="0" smtClean="0"/>
              <a:t>Цифровой сервис карьерного развития детей </a:t>
            </a:r>
            <a:endParaRPr lang="ru-RU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64" y="2380426"/>
            <a:ext cx="2003529" cy="281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4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Прямоугольник 113"/>
          <p:cNvSpPr/>
          <p:nvPr/>
        </p:nvSpPr>
        <p:spPr>
          <a:xfrm>
            <a:off x="1" y="1029098"/>
            <a:ext cx="12188950" cy="791464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53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grpSp>
        <p:nvGrpSpPr>
          <p:cNvPr id="58" name="Группа 57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59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73" name="Прямая соединительная линия 7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bject 8"/>
          <p:cNvSpPr/>
          <p:nvPr/>
        </p:nvSpPr>
        <p:spPr>
          <a:xfrm>
            <a:off x="3156610" y="2770630"/>
            <a:ext cx="1107820" cy="16051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525">
            <a:solidFill>
              <a:schemeClr val="bg2">
                <a:lumMod val="90000"/>
              </a:schemeClr>
            </a:solidFill>
          </a:ln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111" name="TextBox 110"/>
          <p:cNvSpPr txBox="1"/>
          <p:nvPr/>
        </p:nvSpPr>
        <p:spPr>
          <a:xfrm>
            <a:off x="1896889" y="1149692"/>
            <a:ext cx="9579092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1600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Комплексные решения </a:t>
            </a:r>
            <a:r>
              <a:rPr lang="ru-RU" sz="16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ГК «Просвещение» для формирования у обучающихся опыта самостоятельной деятельности: проектной, учебно-исследовательской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631084" y="5120640"/>
            <a:ext cx="3894428" cy="5472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H="1">
            <a:off x="4409274" y="2014586"/>
            <a:ext cx="16291" cy="4153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H="1">
            <a:off x="8253461" y="2050751"/>
            <a:ext cx="16291" cy="4153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0198" y="2766089"/>
            <a:ext cx="1209426" cy="161452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48" name="Нашивка 161"/>
          <p:cNvSpPr/>
          <p:nvPr/>
        </p:nvSpPr>
        <p:spPr>
          <a:xfrm>
            <a:off x="1458705" y="3328761"/>
            <a:ext cx="194853" cy="32717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9" name="Нашивка 161"/>
          <p:cNvSpPr/>
          <p:nvPr/>
        </p:nvSpPr>
        <p:spPr>
          <a:xfrm>
            <a:off x="2942909" y="3335142"/>
            <a:ext cx="194853" cy="32717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67512" y="1949814"/>
            <a:ext cx="3861349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ru-RU" sz="1600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Учебно-методическое обеспечение</a:t>
            </a:r>
            <a:endParaRPr lang="ru-RU" sz="1600" dirty="0">
              <a:solidFill>
                <a:srgbClr val="2D2B8D"/>
              </a:solidFill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886469" y="1895131"/>
            <a:ext cx="2837394" cy="40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ru-RU" sz="1600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Цифровые</a:t>
            </a:r>
            <a:r>
              <a:rPr lang="ru-RU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 </a:t>
            </a:r>
            <a:r>
              <a:rPr lang="ru-RU" sz="16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сервисы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261606" y="1930960"/>
            <a:ext cx="31916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6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Образовательная инфраструктура с применением инновационных  решений мирового уровня</a:t>
            </a:r>
          </a:p>
          <a:p>
            <a:pPr lvl="0" algn="ctr">
              <a:defRPr/>
            </a:pPr>
            <a:r>
              <a:rPr lang="ru-RU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 </a:t>
            </a:r>
            <a:endParaRPr lang="ru-RU" dirty="0">
              <a:solidFill>
                <a:srgbClr val="2D2B8D"/>
              </a:solidFill>
              <a:ea typeface="Open Sans Condensed" pitchFamily="34" charset="0"/>
              <a:cs typeface="Open Sans Condensed" pitchFamily="34" charset="0"/>
            </a:endParaRPr>
          </a:p>
        </p:txBody>
      </p:sp>
      <p:pic>
        <p:nvPicPr>
          <p:cNvPr id="80" name="Рисунок 7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67" y="2774430"/>
            <a:ext cx="1187569" cy="1599196"/>
          </a:xfrm>
          <a:prstGeom prst="rect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</p:pic>
      <p:sp>
        <p:nvSpPr>
          <p:cNvPr id="82" name="TextBox 81"/>
          <p:cNvSpPr txBox="1"/>
          <p:nvPr/>
        </p:nvSpPr>
        <p:spPr>
          <a:xfrm>
            <a:off x="137987" y="4489841"/>
            <a:ext cx="41908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Модульный подход к представлению материала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Все этапы исследовательской деятельности и проектной работы: от выбора темы и обоснования её актуальности до представления выполненной работы в публичном пространстве.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49869" y="4425873"/>
            <a:ext cx="37298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Пошаговый алгоритм ведения проектной деятельности для учителей и учеников с методическими рекомендациями по каждому </a:t>
            </a:r>
            <a:r>
              <a:rPr lang="ru-RU" sz="1400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шагу</a:t>
            </a:r>
            <a:endParaRPr lang="ru-RU" sz="1400" dirty="0">
              <a:solidFill>
                <a:srgbClr val="2D2B8D"/>
              </a:solidFill>
              <a:ea typeface="Open Sans Condensed" pitchFamily="34" charset="0"/>
              <a:cs typeface="Open Sans Condensed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Банк готовых проектов, шаблонов , тем и проблем по различным </a:t>
            </a:r>
            <a:r>
              <a:rPr lang="ru-RU" sz="1400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видам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Единые критерии оценивания проектов для учителей и для самооценки учеников</a:t>
            </a:r>
          </a:p>
        </p:txBody>
      </p:sp>
      <p:sp>
        <p:nvSpPr>
          <p:cNvPr id="84" name="Прямоугольник 83"/>
          <p:cNvSpPr/>
          <p:nvPr/>
        </p:nvSpPr>
        <p:spPr>
          <a:xfrm>
            <a:off x="8338315" y="4473038"/>
            <a:ext cx="32372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Инженерный класс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IT-</a:t>
            </a:r>
            <a:r>
              <a:rPr lang="ru-RU" sz="12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п</a:t>
            </a:r>
            <a:r>
              <a:rPr lang="ru-RU" sz="1200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олигон</a:t>
            </a:r>
            <a:endParaRPr lang="ru-RU" sz="1200" dirty="0">
              <a:solidFill>
                <a:srgbClr val="2D2B8D"/>
              </a:solidFill>
              <a:ea typeface="Open Sans Condensed" pitchFamily="34" charset="0"/>
              <a:cs typeface="Open Sans Condensed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Робототехнический класс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Медицинский класс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Агротехнологический класс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Ветеринарный класс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Академический класс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Лаборатория генетических исследований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Конвергентная </a:t>
            </a:r>
            <a:r>
              <a:rPr lang="ru-RU" sz="1200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лаборатория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Экологическая </a:t>
            </a:r>
            <a:r>
              <a:rPr lang="ru-RU" sz="1200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лаборатория</a:t>
            </a:r>
            <a:endParaRPr lang="ru-RU" sz="1200" dirty="0">
              <a:solidFill>
                <a:srgbClr val="2D2B8D"/>
              </a:solidFill>
              <a:ea typeface="Open Sans Condensed" pitchFamily="34" charset="0"/>
              <a:cs typeface="Open Sans Condensed" pitchFamily="34" charset="0"/>
            </a:endParaRPr>
          </a:p>
        </p:txBody>
      </p:sp>
      <p:pic>
        <p:nvPicPr>
          <p:cNvPr id="86" name="Рисунок 8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360" y="2835279"/>
            <a:ext cx="2627896" cy="166870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95356" y="157503"/>
            <a:ext cx="874023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ru-RU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Овладение основными навыками </a:t>
            </a:r>
            <a:r>
              <a:rPr lang="ru-RU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проектной и исследовательской </a:t>
            </a:r>
            <a:r>
              <a:rPr lang="ru-RU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деятельности </a:t>
            </a:r>
            <a:endParaRPr lang="ru-RU" dirty="0">
              <a:solidFill>
                <a:srgbClr val="2D2B8D"/>
              </a:solidFill>
              <a:ea typeface="Open Sans Condensed" pitchFamily="34" charset="0"/>
              <a:cs typeface="Open Sans Condensed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0409" y="2736647"/>
            <a:ext cx="3575303" cy="157680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4641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2035604" y="1913694"/>
            <a:ext cx="8430738" cy="1161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4400" lvl="0" indent="-284400">
              <a:lnSpc>
                <a:spcPct val="85000"/>
              </a:lnSpc>
              <a:spcBef>
                <a:spcPts val="600"/>
              </a:spcBef>
              <a:buClr>
                <a:srgbClr val="4383DD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Авторы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– профессиональные учёные-генетики и педагоги, которые занимаются разными направлениями генетической науки</a:t>
            </a:r>
          </a:p>
          <a:p>
            <a:pPr marL="284400" lvl="0" indent="-284400">
              <a:lnSpc>
                <a:spcPct val="85000"/>
              </a:lnSpc>
              <a:spcBef>
                <a:spcPts val="600"/>
              </a:spcBef>
              <a:buClr>
                <a:srgbClr val="4383DD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Ориентировано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 практическую деятельность через интеллектуальные исследования, виртуальные лабораторные работы и реальный практикум со специализированным оборудованием</a:t>
            </a:r>
          </a:p>
          <a:p>
            <a:pPr marL="284400" lvl="0" indent="-284400">
              <a:lnSpc>
                <a:spcPct val="85000"/>
              </a:lnSpc>
              <a:spcBef>
                <a:spcPts val="600"/>
              </a:spcBef>
              <a:buClr>
                <a:srgbClr val="4383DD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Содержит задачи по генетике, аналогичные заданиям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ЕГЭ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школьным биологическим олимпиадам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192574" y="1248110"/>
            <a:ext cx="86566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«Практическая молекулярная генетика для начинающих. 8—9 классы»</a:t>
            </a:r>
          </a:p>
          <a:p>
            <a:r>
              <a:rPr lang="ru-RU" sz="1400" dirty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под ред. Бородина  П.М., Ворониной Е.Н. </a:t>
            </a:r>
          </a:p>
          <a:p>
            <a:endParaRPr lang="ru-RU" sz="1400" dirty="0">
              <a:solidFill>
                <a:srgbClr val="2D2B8D"/>
              </a:solidFill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117200" y="4214252"/>
            <a:ext cx="9129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«Генетика. 10—11 классы» Кузьмин И.В., </a:t>
            </a:r>
            <a:r>
              <a:rPr lang="ru-RU" sz="1400" dirty="0" err="1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Лавренов</a:t>
            </a:r>
            <a:r>
              <a:rPr lang="ru-RU" sz="1400" dirty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 А.Р., Кукушкина И.В., Мустафин А.Г. и др. </a:t>
            </a:r>
          </a:p>
          <a:p>
            <a:endParaRPr lang="ru-RU" sz="1400" dirty="0">
              <a:solidFill>
                <a:srgbClr val="2D2B8D"/>
              </a:solidFill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117199" y="4797305"/>
            <a:ext cx="8349143" cy="134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4400" lvl="0" indent="-284400">
              <a:lnSpc>
                <a:spcPct val="85000"/>
              </a:lnSpc>
              <a:spcBef>
                <a:spcPts val="600"/>
              </a:spcBef>
              <a:buClr>
                <a:srgbClr val="4383DD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Представлены материалы по классической и современной генетике, основные достижения и перспективы развития науки</a:t>
            </a:r>
          </a:p>
          <a:p>
            <a:pPr marL="284400" lvl="0" indent="-284400">
              <a:lnSpc>
                <a:spcPct val="85000"/>
              </a:lnSpc>
              <a:spcBef>
                <a:spcPts val="600"/>
              </a:spcBef>
              <a:buClr>
                <a:srgbClr val="4383DD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Детально разобраны методы молекулярной генетики и генной инженерии, технологии секвенирования нового поколения</a:t>
            </a:r>
          </a:p>
          <a:p>
            <a:pPr marL="284400" lvl="0" indent="-284400">
              <a:lnSpc>
                <a:spcPct val="85000"/>
              </a:lnSpc>
              <a:spcBef>
                <a:spcPts val="600"/>
              </a:spcBef>
              <a:buClr>
                <a:srgbClr val="4383DD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Подробные алгоритмы решения всех видов задач по генетике завершают соответствующие разделы курса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9"/>
          <a:stretch/>
        </p:blipFill>
        <p:spPr>
          <a:xfrm>
            <a:off x="223176" y="4134965"/>
            <a:ext cx="1530179" cy="2108453"/>
          </a:xfrm>
          <a:prstGeom prst="rect">
            <a:avLst/>
          </a:prstGeom>
          <a:ln>
            <a:noFill/>
          </a:ln>
          <a:effectLst>
            <a:outerShdw blurRad="241300" dist="38100" dir="270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52" y="1264182"/>
            <a:ext cx="1530179" cy="2108453"/>
          </a:xfrm>
          <a:prstGeom prst="rect">
            <a:avLst/>
          </a:prstGeom>
          <a:ln>
            <a:noFill/>
          </a:ln>
          <a:effectLst>
            <a:outerShdw blurRad="241300" dist="38100" dir="2700000" algn="ctr" rotWithShape="0">
              <a:srgbClr val="000000">
                <a:alpha val="23000"/>
              </a:srgbClr>
            </a:outerShdw>
          </a:effec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40" name="Прямая соединительная линия 39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913542" y="49309"/>
            <a:ext cx="832286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ru-RU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Обновление содержания образования  </a:t>
            </a:r>
            <a:endParaRPr lang="ru-RU" dirty="0">
              <a:solidFill>
                <a:srgbClr val="2D2B8D"/>
              </a:solidFill>
              <a:ea typeface="Open Sans Condensed" pitchFamily="34" charset="0"/>
              <a:cs typeface="Open Sans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76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343886" y="830"/>
            <a:ext cx="6850833" cy="6858000"/>
          </a:xfrm>
          <a:prstGeom prst="rect">
            <a:avLst/>
          </a:prstGeom>
          <a:solidFill>
            <a:srgbClr val="2C4F8F"/>
          </a:solidFill>
        </p:spPr>
      </p:sp>
      <p:grpSp>
        <p:nvGrpSpPr>
          <p:cNvPr id="3" name="Group 3"/>
          <p:cNvGrpSpPr/>
          <p:nvPr/>
        </p:nvGrpSpPr>
        <p:grpSpPr>
          <a:xfrm>
            <a:off x="685800" y="5637100"/>
            <a:ext cx="892237" cy="535101"/>
            <a:chOff x="0" y="0"/>
            <a:chExt cx="1784474" cy="107020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784474" cy="1070201"/>
              <a:chOff x="0" y="0"/>
              <a:chExt cx="865399" cy="51816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6350" y="6360"/>
                <a:ext cx="852699" cy="506284"/>
              </a:xfrm>
              <a:custGeom>
                <a:avLst/>
                <a:gdLst/>
                <a:ahLst/>
                <a:cxnLst/>
                <a:rect l="l" t="t" r="r" b="b"/>
                <a:pathLst>
                  <a:path w="852699" h="506284">
                    <a:moveTo>
                      <a:pt x="252730" y="0"/>
                    </a:moveTo>
                    <a:lnTo>
                      <a:pt x="599969" y="0"/>
                    </a:lnTo>
                    <a:cubicBezTo>
                      <a:pt x="739669" y="0"/>
                      <a:pt x="852699" y="113215"/>
                      <a:pt x="852699" y="253143"/>
                    </a:cubicBezTo>
                    <a:cubicBezTo>
                      <a:pt x="852699" y="393070"/>
                      <a:pt x="739669" y="506285"/>
                      <a:pt x="599969" y="506285"/>
                    </a:cubicBezTo>
                    <a:lnTo>
                      <a:pt x="252730" y="506285"/>
                    </a:lnTo>
                    <a:cubicBezTo>
                      <a:pt x="113030" y="506285"/>
                      <a:pt x="0" y="393070"/>
                      <a:pt x="0" y="253143"/>
                    </a:cubicBezTo>
                    <a:cubicBezTo>
                      <a:pt x="0" y="113215"/>
                      <a:pt x="113030" y="0"/>
                      <a:pt x="252730" y="0"/>
                    </a:cubicBezTo>
                    <a:close/>
                  </a:path>
                </a:pathLst>
              </a:custGeom>
              <a:solidFill>
                <a:srgbClr val="3A60A7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93198" y="401024"/>
              <a:ext cx="998079" cy="315171"/>
              <a:chOff x="0" y="0"/>
              <a:chExt cx="1359375" cy="42926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-5080"/>
                <a:ext cx="1359375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1359375" h="434340">
                    <a:moveTo>
                      <a:pt x="1341595" y="187960"/>
                    </a:moveTo>
                    <a:lnTo>
                      <a:pt x="1079975" y="11430"/>
                    </a:lnTo>
                    <a:cubicBezTo>
                      <a:pt x="1062195" y="0"/>
                      <a:pt x="1039335" y="3810"/>
                      <a:pt x="1026635" y="21590"/>
                    </a:cubicBezTo>
                    <a:cubicBezTo>
                      <a:pt x="1015205" y="39370"/>
                      <a:pt x="1019015" y="62230"/>
                      <a:pt x="1036795" y="74930"/>
                    </a:cubicBezTo>
                    <a:lnTo>
                      <a:pt x="1195545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195545" y="257810"/>
                    </a:lnTo>
                    <a:lnTo>
                      <a:pt x="1036795" y="364490"/>
                    </a:lnTo>
                    <a:cubicBezTo>
                      <a:pt x="1019015" y="375920"/>
                      <a:pt x="1015205" y="400050"/>
                      <a:pt x="1026635" y="417830"/>
                    </a:cubicBezTo>
                    <a:cubicBezTo>
                      <a:pt x="1034255" y="429260"/>
                      <a:pt x="1045685" y="434340"/>
                      <a:pt x="1058385" y="434340"/>
                    </a:cubicBezTo>
                    <a:cubicBezTo>
                      <a:pt x="1066005" y="434340"/>
                      <a:pt x="1073625" y="431800"/>
                      <a:pt x="1079975" y="427990"/>
                    </a:cubicBezTo>
                    <a:lnTo>
                      <a:pt x="1342865" y="251460"/>
                    </a:lnTo>
                    <a:cubicBezTo>
                      <a:pt x="1353025" y="243840"/>
                      <a:pt x="1359375" y="232410"/>
                      <a:pt x="1359375" y="219710"/>
                    </a:cubicBezTo>
                    <a:cubicBezTo>
                      <a:pt x="1359375" y="207010"/>
                      <a:pt x="1353025" y="195580"/>
                      <a:pt x="1341595" y="1879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4411645" y="2534758"/>
            <a:ext cx="7092347" cy="589442"/>
            <a:chOff x="0" y="0"/>
            <a:chExt cx="6239528" cy="660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239528" cy="660400"/>
            </a:xfrm>
            <a:custGeom>
              <a:avLst/>
              <a:gdLst/>
              <a:ahLst/>
              <a:cxnLst/>
              <a:rect l="l" t="t" r="r" b="b"/>
              <a:pathLst>
                <a:path w="6239528" h="660400">
                  <a:moveTo>
                    <a:pt x="6115068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15068" y="0"/>
                  </a:lnTo>
                  <a:cubicBezTo>
                    <a:pt x="6183648" y="0"/>
                    <a:pt x="6239528" y="55880"/>
                    <a:pt x="6239528" y="124460"/>
                  </a:cubicBezTo>
                  <a:lnTo>
                    <a:pt x="6239528" y="535940"/>
                  </a:lnTo>
                  <a:cubicBezTo>
                    <a:pt x="6239528" y="604520"/>
                    <a:pt x="6183648" y="660400"/>
                    <a:pt x="6115068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4413853" y="1041400"/>
            <a:ext cx="7092347" cy="611813"/>
            <a:chOff x="0" y="0"/>
            <a:chExt cx="6239528" cy="660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239528" cy="660400"/>
            </a:xfrm>
            <a:custGeom>
              <a:avLst/>
              <a:gdLst/>
              <a:ahLst/>
              <a:cxnLst/>
              <a:rect l="l" t="t" r="r" b="b"/>
              <a:pathLst>
                <a:path w="6239528" h="660400">
                  <a:moveTo>
                    <a:pt x="6115068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15068" y="0"/>
                  </a:lnTo>
                  <a:cubicBezTo>
                    <a:pt x="6183648" y="0"/>
                    <a:pt x="6239528" y="55880"/>
                    <a:pt x="6239528" y="124460"/>
                  </a:cubicBezTo>
                  <a:lnTo>
                    <a:pt x="6239528" y="535940"/>
                  </a:lnTo>
                  <a:cubicBezTo>
                    <a:pt x="6239528" y="604520"/>
                    <a:pt x="6183648" y="660400"/>
                    <a:pt x="6115068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4413853" y="272658"/>
            <a:ext cx="7092347" cy="584269"/>
            <a:chOff x="0" y="0"/>
            <a:chExt cx="6239528" cy="660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239528" cy="660400"/>
            </a:xfrm>
            <a:custGeom>
              <a:avLst/>
              <a:gdLst/>
              <a:ahLst/>
              <a:cxnLst/>
              <a:rect l="l" t="t" r="r" b="b"/>
              <a:pathLst>
                <a:path w="6239528" h="660400">
                  <a:moveTo>
                    <a:pt x="6115068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15068" y="0"/>
                  </a:lnTo>
                  <a:cubicBezTo>
                    <a:pt x="6183648" y="0"/>
                    <a:pt x="6239528" y="55880"/>
                    <a:pt x="6239528" y="124460"/>
                  </a:cubicBezTo>
                  <a:lnTo>
                    <a:pt x="6239528" y="535940"/>
                  </a:lnTo>
                  <a:cubicBezTo>
                    <a:pt x="6239528" y="604520"/>
                    <a:pt x="6183648" y="660400"/>
                    <a:pt x="6115068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4413853" y="3276600"/>
            <a:ext cx="7092347" cy="557369"/>
            <a:chOff x="0" y="0"/>
            <a:chExt cx="6239528" cy="660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239528" cy="660400"/>
            </a:xfrm>
            <a:custGeom>
              <a:avLst/>
              <a:gdLst/>
              <a:ahLst/>
              <a:cxnLst/>
              <a:rect l="l" t="t" r="r" b="b"/>
              <a:pathLst>
                <a:path w="6239528" h="660400">
                  <a:moveTo>
                    <a:pt x="6115068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15068" y="0"/>
                  </a:lnTo>
                  <a:cubicBezTo>
                    <a:pt x="6183648" y="0"/>
                    <a:pt x="6239528" y="55880"/>
                    <a:pt x="6239528" y="124460"/>
                  </a:cubicBezTo>
                  <a:lnTo>
                    <a:pt x="6239528" y="535940"/>
                  </a:lnTo>
                  <a:cubicBezTo>
                    <a:pt x="6239528" y="604520"/>
                    <a:pt x="6183648" y="660400"/>
                    <a:pt x="6115068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4385684" y="1795035"/>
            <a:ext cx="7092347" cy="558483"/>
            <a:chOff x="0" y="0"/>
            <a:chExt cx="6239528" cy="660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239528" cy="660400"/>
            </a:xfrm>
            <a:custGeom>
              <a:avLst/>
              <a:gdLst/>
              <a:ahLst/>
              <a:cxnLst/>
              <a:rect l="l" t="t" r="r" b="b"/>
              <a:pathLst>
                <a:path w="6239528" h="660400">
                  <a:moveTo>
                    <a:pt x="6115068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15068" y="0"/>
                  </a:lnTo>
                  <a:cubicBezTo>
                    <a:pt x="6183648" y="0"/>
                    <a:pt x="6239528" y="55880"/>
                    <a:pt x="6239528" y="124460"/>
                  </a:cubicBezTo>
                  <a:lnTo>
                    <a:pt x="6239528" y="535940"/>
                  </a:lnTo>
                  <a:cubicBezTo>
                    <a:pt x="6239528" y="604520"/>
                    <a:pt x="6183648" y="660400"/>
                    <a:pt x="6115068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4413853" y="3987800"/>
            <a:ext cx="7092347" cy="619968"/>
            <a:chOff x="0" y="0"/>
            <a:chExt cx="6239528" cy="6604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239528" cy="660400"/>
            </a:xfrm>
            <a:custGeom>
              <a:avLst/>
              <a:gdLst/>
              <a:ahLst/>
              <a:cxnLst/>
              <a:rect l="l" t="t" r="r" b="b"/>
              <a:pathLst>
                <a:path w="6239528" h="660400">
                  <a:moveTo>
                    <a:pt x="6115068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15068" y="0"/>
                  </a:lnTo>
                  <a:cubicBezTo>
                    <a:pt x="6183648" y="0"/>
                    <a:pt x="6239528" y="55880"/>
                    <a:pt x="6239528" y="124460"/>
                  </a:cubicBezTo>
                  <a:lnTo>
                    <a:pt x="6239528" y="535940"/>
                  </a:lnTo>
                  <a:cubicBezTo>
                    <a:pt x="6239528" y="604520"/>
                    <a:pt x="6183648" y="660400"/>
                    <a:pt x="6115068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369094" y="1928216"/>
            <a:ext cx="348771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400" spc="-20" dirty="0">
                <a:solidFill>
                  <a:srgbClr val="2D2B8D"/>
                </a:solidFill>
                <a:ea typeface="Open Sans Condensed Light" pitchFamily="34" charset="0"/>
                <a:cs typeface="Open Sans Condensed Light" pitchFamily="34" charset="0"/>
              </a:rPr>
              <a:t>ФГОС – 2021 </a:t>
            </a:r>
            <a:endParaRPr lang="ru-RU" sz="2400" spc="-20" dirty="0" smtClean="0">
              <a:solidFill>
                <a:srgbClr val="2D2B8D"/>
              </a:solidFill>
              <a:ea typeface="Open Sans Condensed Light" pitchFamily="34" charset="0"/>
              <a:cs typeface="Open Sans Condensed Light" pitchFamily="34" charset="0"/>
            </a:endParaRPr>
          </a:p>
          <a:p>
            <a:r>
              <a:rPr lang="ru-RU" sz="2400" spc="-20" dirty="0" smtClean="0">
                <a:solidFill>
                  <a:srgbClr val="2D2B8D"/>
                </a:solidFill>
                <a:ea typeface="Open Sans Condensed Light" pitchFamily="34" charset="0"/>
                <a:cs typeface="Open Sans Condensed Light" pitchFamily="34" charset="0"/>
              </a:rPr>
              <a:t>Цифровые </a:t>
            </a:r>
            <a:r>
              <a:rPr lang="ru-RU" sz="2400" spc="-20" dirty="0">
                <a:solidFill>
                  <a:srgbClr val="2D2B8D"/>
                </a:solidFill>
                <a:ea typeface="Open Sans Condensed Light" pitchFamily="34" charset="0"/>
                <a:cs typeface="Open Sans Condensed Light" pitchFamily="34" charset="0"/>
              </a:rPr>
              <a:t>решения от </a:t>
            </a:r>
            <a:endParaRPr lang="en-US" sz="2400" spc="-20" dirty="0">
              <a:solidFill>
                <a:srgbClr val="2D2B8D"/>
              </a:solidFill>
              <a:ea typeface="Open Sans Condensed Light" pitchFamily="34" charset="0"/>
              <a:cs typeface="Open Sans Condensed Light" pitchFamily="34" charset="0"/>
            </a:endParaRPr>
          </a:p>
          <a:p>
            <a:r>
              <a:rPr lang="ru-RU" sz="2400" spc="-20" dirty="0" smtClean="0">
                <a:solidFill>
                  <a:srgbClr val="2D2B8D"/>
                </a:solidFill>
                <a:ea typeface="Open Sans Condensed Light" pitchFamily="34" charset="0"/>
                <a:cs typeface="Open Sans Condensed Light" pitchFamily="34" charset="0"/>
              </a:rPr>
              <a:t>ГК </a:t>
            </a:r>
            <a:r>
              <a:rPr lang="en-US" sz="2400" spc="-20" dirty="0" smtClean="0">
                <a:solidFill>
                  <a:srgbClr val="2D2B8D"/>
                </a:solidFill>
                <a:ea typeface="Open Sans Condensed Light" pitchFamily="34" charset="0"/>
                <a:cs typeface="Open Sans Condensed Light" pitchFamily="34" charset="0"/>
              </a:rPr>
              <a:t>«</a:t>
            </a:r>
            <a:r>
              <a:rPr lang="en-US" sz="2400" spc="-20" dirty="0" err="1" smtClean="0">
                <a:solidFill>
                  <a:srgbClr val="2D2B8D"/>
                </a:solidFill>
                <a:ea typeface="Open Sans Condensed Light" pitchFamily="34" charset="0"/>
                <a:cs typeface="Open Sans Condensed Light" pitchFamily="34" charset="0"/>
              </a:rPr>
              <a:t>Просвещени</a:t>
            </a:r>
            <a:r>
              <a:rPr lang="ru-RU" sz="2400" spc="-20" dirty="0">
                <a:solidFill>
                  <a:srgbClr val="2D2B8D"/>
                </a:solidFill>
                <a:ea typeface="Open Sans Condensed Light" pitchFamily="34" charset="0"/>
                <a:cs typeface="Open Sans Condensed Light" pitchFamily="34" charset="0"/>
              </a:rPr>
              <a:t>е</a:t>
            </a:r>
            <a:r>
              <a:rPr lang="en-US" sz="2400" spc="-20" dirty="0" smtClean="0">
                <a:solidFill>
                  <a:srgbClr val="2D2B8D"/>
                </a:solidFill>
                <a:ea typeface="Open Sans Condensed Light" pitchFamily="34" charset="0"/>
                <a:cs typeface="Open Sans Condensed Light" pitchFamily="34" charset="0"/>
              </a:rPr>
              <a:t>»</a:t>
            </a:r>
            <a:endParaRPr lang="en-US" sz="2400" spc="-20" dirty="0">
              <a:solidFill>
                <a:srgbClr val="2D2B8D"/>
              </a:solidFill>
              <a:ea typeface="Open Sans Condensed Light" pitchFamily="34" charset="0"/>
              <a:cs typeface="Open Sans Condensed Light" pitchFamily="34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4730451" y="2604952"/>
            <a:ext cx="48028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  <a:spcBef>
                <a:spcPct val="0"/>
              </a:spcBef>
            </a:pPr>
            <a:r>
              <a:rPr lang="ru-RU" sz="3200" spc="-32" dirty="0">
                <a:solidFill>
                  <a:srgbClr val="B8BBC4"/>
                </a:solidFill>
                <a:latin typeface="Lato"/>
              </a:rPr>
              <a:t>4</a:t>
            </a:r>
            <a:endParaRPr lang="en-US" sz="3200" spc="-32" dirty="0">
              <a:solidFill>
                <a:srgbClr val="B8BBC4"/>
              </a:solidFill>
              <a:latin typeface="Lato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5341167" y="1909869"/>
            <a:ext cx="6209338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6"/>
              </a:lnSpc>
            </a:pPr>
            <a:r>
              <a:rPr lang="en-US" sz="1733" dirty="0" err="1">
                <a:solidFill>
                  <a:srgbClr val="14110F"/>
                </a:solidFill>
                <a:latin typeface="Lato"/>
              </a:rPr>
              <a:t>Учим</a:t>
            </a:r>
            <a:r>
              <a:rPr lang="en-US" sz="1733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733" dirty="0" err="1">
                <a:solidFill>
                  <a:srgbClr val="14110F"/>
                </a:solidFill>
                <a:latin typeface="Lato"/>
              </a:rPr>
              <a:t>стихи</a:t>
            </a:r>
            <a:r>
              <a:rPr lang="en-US" sz="1733" dirty="0">
                <a:solidFill>
                  <a:srgbClr val="14110F"/>
                </a:solidFill>
                <a:latin typeface="Lato"/>
              </a:rPr>
              <a:t>. </a:t>
            </a:r>
            <a:r>
              <a:rPr lang="en-US" sz="1733" dirty="0" err="1">
                <a:solidFill>
                  <a:srgbClr val="14110F"/>
                </a:solidFill>
                <a:latin typeface="Lato"/>
              </a:rPr>
              <a:t>Мотивация</a:t>
            </a:r>
            <a:r>
              <a:rPr lang="en-US" sz="1733" dirty="0">
                <a:solidFill>
                  <a:srgbClr val="14110F"/>
                </a:solidFill>
                <a:latin typeface="Lato"/>
              </a:rPr>
              <a:t> к </a:t>
            </a:r>
            <a:r>
              <a:rPr lang="en-US" sz="1733" dirty="0" err="1">
                <a:solidFill>
                  <a:srgbClr val="14110F"/>
                </a:solidFill>
                <a:latin typeface="Lato"/>
              </a:rPr>
              <a:t>изучению</a:t>
            </a:r>
            <a:r>
              <a:rPr lang="en-US" sz="1733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733" dirty="0" err="1">
                <a:solidFill>
                  <a:srgbClr val="14110F"/>
                </a:solidFill>
                <a:latin typeface="Lato"/>
              </a:rPr>
              <a:t>литературы</a:t>
            </a:r>
            <a:endParaRPr lang="en-US" sz="1733" dirty="0">
              <a:solidFill>
                <a:srgbClr val="14110F"/>
              </a:solidFill>
              <a:latin typeface="Lato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4732660" y="1089988"/>
            <a:ext cx="48028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  <a:spcBef>
                <a:spcPct val="0"/>
              </a:spcBef>
            </a:pPr>
            <a:r>
              <a:rPr lang="en-US" sz="3200" spc="-32">
                <a:solidFill>
                  <a:srgbClr val="B8BBC4"/>
                </a:solidFill>
                <a:latin typeface="Lato"/>
              </a:rPr>
              <a:t>2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341167" y="376813"/>
            <a:ext cx="6209338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6"/>
              </a:lnSpc>
            </a:pPr>
            <a:r>
              <a:rPr lang="en-US" sz="1733" dirty="0" err="1">
                <a:solidFill>
                  <a:srgbClr val="14110F"/>
                </a:solidFill>
                <a:latin typeface="Lato"/>
              </a:rPr>
              <a:t>ПРОвоспитание</a:t>
            </a:r>
            <a:r>
              <a:rPr lang="en-US" sz="1733" dirty="0">
                <a:solidFill>
                  <a:srgbClr val="14110F"/>
                </a:solidFill>
                <a:latin typeface="Lato"/>
              </a:rPr>
              <a:t>. </a:t>
            </a:r>
            <a:r>
              <a:rPr lang="en-US" sz="1733" dirty="0" err="1">
                <a:solidFill>
                  <a:srgbClr val="14110F"/>
                </a:solidFill>
                <a:latin typeface="Lato"/>
              </a:rPr>
              <a:t>Организация</a:t>
            </a:r>
            <a:r>
              <a:rPr lang="en-US" sz="1733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733" dirty="0" err="1">
                <a:solidFill>
                  <a:srgbClr val="14110F"/>
                </a:solidFill>
                <a:latin typeface="Lato"/>
              </a:rPr>
              <a:t>воспитательной</a:t>
            </a:r>
            <a:r>
              <a:rPr lang="en-US" sz="1733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733" dirty="0" err="1">
                <a:solidFill>
                  <a:srgbClr val="14110F"/>
                </a:solidFill>
                <a:latin typeface="Lato"/>
              </a:rPr>
              <a:t>работы</a:t>
            </a:r>
            <a:endParaRPr lang="en-US" sz="1733" dirty="0">
              <a:solidFill>
                <a:srgbClr val="14110F"/>
              </a:solidFill>
              <a:latin typeface="Lato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4732660" y="330200"/>
            <a:ext cx="48028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  <a:spcBef>
                <a:spcPct val="0"/>
              </a:spcBef>
            </a:pPr>
            <a:r>
              <a:rPr lang="ru-RU" sz="3200" spc="-32" dirty="0">
                <a:solidFill>
                  <a:srgbClr val="B8BBC4"/>
                </a:solidFill>
                <a:latin typeface="Lato"/>
              </a:rPr>
              <a:t>1</a:t>
            </a:r>
            <a:endParaRPr lang="en-US" sz="3200" spc="-32" dirty="0">
              <a:solidFill>
                <a:srgbClr val="B8BBC4"/>
              </a:solidFill>
              <a:latin typeface="Lato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5341167" y="3431214"/>
            <a:ext cx="6209338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6"/>
              </a:lnSpc>
            </a:pPr>
            <a:r>
              <a:rPr lang="en-US" sz="1733">
                <a:solidFill>
                  <a:srgbClr val="14110F"/>
                </a:solidFill>
                <a:latin typeface="Lato"/>
              </a:rPr>
              <a:t>Учимся вместе. Помощь родителям школьников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732660" y="3324746"/>
            <a:ext cx="48028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  <a:spcBef>
                <a:spcPct val="0"/>
              </a:spcBef>
            </a:pPr>
            <a:r>
              <a:rPr lang="ru-RU" sz="3200" spc="-32" dirty="0">
                <a:solidFill>
                  <a:srgbClr val="B8BBC4"/>
                </a:solidFill>
                <a:latin typeface="Lato"/>
              </a:rPr>
              <a:t>5</a:t>
            </a:r>
            <a:endParaRPr lang="en-US" sz="3200" spc="-32" dirty="0">
              <a:solidFill>
                <a:srgbClr val="B8BBC4"/>
              </a:solidFill>
              <a:latin typeface="Lato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5362335" y="1046747"/>
            <a:ext cx="6209338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en-US" sz="1733" dirty="0" err="1">
                <a:solidFill>
                  <a:srgbClr val="14110F"/>
                </a:solidFill>
                <a:latin typeface="Lato"/>
              </a:rPr>
              <a:t>Лаборатория</a:t>
            </a:r>
            <a:r>
              <a:rPr lang="en-US" sz="1733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733" dirty="0" err="1">
                <a:solidFill>
                  <a:srgbClr val="14110F"/>
                </a:solidFill>
                <a:latin typeface="Lato"/>
              </a:rPr>
              <a:t>проектов</a:t>
            </a:r>
            <a:r>
              <a:rPr lang="en-US" sz="1733" dirty="0">
                <a:solidFill>
                  <a:srgbClr val="14110F"/>
                </a:solidFill>
                <a:latin typeface="Lato"/>
              </a:rPr>
              <a:t>. </a:t>
            </a:r>
            <a:r>
              <a:rPr lang="ru-RU" sz="1733" dirty="0">
                <a:solidFill>
                  <a:srgbClr val="14110F"/>
                </a:solidFill>
                <a:latin typeface="Lato"/>
              </a:rPr>
              <a:t>Обучение и сопровождение проектной деятельности</a:t>
            </a:r>
            <a:endParaRPr lang="en-US" sz="1733" dirty="0">
              <a:solidFill>
                <a:srgbClr val="14110F"/>
              </a:solidFill>
              <a:latin typeface="Lato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4732660" y="1803400"/>
            <a:ext cx="48028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  <a:spcBef>
                <a:spcPct val="0"/>
              </a:spcBef>
            </a:pPr>
            <a:r>
              <a:rPr lang="ru-RU" sz="3200" spc="-32" dirty="0">
                <a:solidFill>
                  <a:srgbClr val="B8BBC4"/>
                </a:solidFill>
                <a:latin typeface="Lato"/>
              </a:rPr>
              <a:t>3</a:t>
            </a:r>
            <a:endParaRPr lang="en-US" sz="3200" spc="-32" dirty="0">
              <a:solidFill>
                <a:srgbClr val="B8BBC4"/>
              </a:solidFill>
              <a:latin typeface="Lato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5341167" y="4122628"/>
            <a:ext cx="6209338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6"/>
              </a:lnSpc>
            </a:pPr>
            <a:r>
              <a:rPr lang="en-US" sz="1733">
                <a:solidFill>
                  <a:srgbClr val="14110F"/>
                </a:solidFill>
                <a:latin typeface="Lato"/>
              </a:rPr>
              <a:t>Я сдам ЕГЭ. Актуальная база заданий для подготовки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732660" y="3987800"/>
            <a:ext cx="48028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  <a:spcBef>
                <a:spcPct val="0"/>
              </a:spcBef>
            </a:pPr>
            <a:r>
              <a:rPr lang="en-US" sz="3200" spc="-32">
                <a:solidFill>
                  <a:srgbClr val="B8BBC4"/>
                </a:solidFill>
                <a:latin typeface="Lato"/>
              </a:rPr>
              <a:t>6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338958" y="2711420"/>
            <a:ext cx="6209338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6"/>
              </a:lnSpc>
            </a:pPr>
            <a:r>
              <a:rPr lang="ru-RU" sz="1733" dirty="0" err="1">
                <a:solidFill>
                  <a:srgbClr val="14110F"/>
                </a:solidFill>
                <a:latin typeface="Lato"/>
              </a:rPr>
              <a:t>Начинайзер</a:t>
            </a:r>
            <a:r>
              <a:rPr lang="en-US" sz="1733" dirty="0">
                <a:solidFill>
                  <a:srgbClr val="14110F"/>
                </a:solidFill>
                <a:latin typeface="Lato"/>
              </a:rPr>
              <a:t>. </a:t>
            </a:r>
            <a:r>
              <a:rPr lang="en-US" sz="1733" dirty="0" err="1">
                <a:solidFill>
                  <a:srgbClr val="14110F"/>
                </a:solidFill>
                <a:latin typeface="Lato"/>
              </a:rPr>
              <a:t>Грамотное</a:t>
            </a:r>
            <a:r>
              <a:rPr lang="en-US" sz="1733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733" dirty="0" err="1">
                <a:solidFill>
                  <a:srgbClr val="14110F"/>
                </a:solidFill>
                <a:latin typeface="Lato"/>
              </a:rPr>
              <a:t>развитие</a:t>
            </a:r>
            <a:r>
              <a:rPr lang="en-US" sz="1733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733" dirty="0" err="1">
                <a:solidFill>
                  <a:srgbClr val="14110F"/>
                </a:solidFill>
                <a:latin typeface="Lato"/>
              </a:rPr>
              <a:t>дошкольников</a:t>
            </a:r>
            <a:r>
              <a:rPr lang="en-US" sz="1733" dirty="0">
                <a:solidFill>
                  <a:srgbClr val="14110F"/>
                </a:solidFill>
                <a:latin typeface="Lato"/>
              </a:rPr>
              <a:t> </a:t>
            </a:r>
          </a:p>
        </p:txBody>
      </p:sp>
      <p:grpSp>
        <p:nvGrpSpPr>
          <p:cNvPr id="39" name="Group 8"/>
          <p:cNvGrpSpPr/>
          <p:nvPr/>
        </p:nvGrpSpPr>
        <p:grpSpPr>
          <a:xfrm>
            <a:off x="4419601" y="4708790"/>
            <a:ext cx="7092347" cy="589442"/>
            <a:chOff x="0" y="0"/>
            <a:chExt cx="6239528" cy="660400"/>
          </a:xfrm>
        </p:grpSpPr>
        <p:sp>
          <p:nvSpPr>
            <p:cNvPr id="40" name="Freeform 9"/>
            <p:cNvSpPr/>
            <p:nvPr/>
          </p:nvSpPr>
          <p:spPr>
            <a:xfrm>
              <a:off x="0" y="0"/>
              <a:ext cx="6239528" cy="660400"/>
            </a:xfrm>
            <a:custGeom>
              <a:avLst/>
              <a:gdLst/>
              <a:ahLst/>
              <a:cxnLst/>
              <a:rect l="l" t="t" r="r" b="b"/>
              <a:pathLst>
                <a:path w="6239528" h="660400">
                  <a:moveTo>
                    <a:pt x="6115068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15068" y="0"/>
                  </a:lnTo>
                  <a:cubicBezTo>
                    <a:pt x="6183648" y="0"/>
                    <a:pt x="6239528" y="55880"/>
                    <a:pt x="6239528" y="124460"/>
                  </a:cubicBezTo>
                  <a:lnTo>
                    <a:pt x="6239528" y="535940"/>
                  </a:lnTo>
                  <a:cubicBezTo>
                    <a:pt x="6239528" y="604520"/>
                    <a:pt x="6183648" y="660400"/>
                    <a:pt x="6115068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14"/>
          <p:cNvGrpSpPr/>
          <p:nvPr/>
        </p:nvGrpSpPr>
        <p:grpSpPr>
          <a:xfrm>
            <a:off x="4421809" y="5450632"/>
            <a:ext cx="7092347" cy="557369"/>
            <a:chOff x="0" y="0"/>
            <a:chExt cx="6239528" cy="660400"/>
          </a:xfrm>
        </p:grpSpPr>
        <p:sp>
          <p:nvSpPr>
            <p:cNvPr id="42" name="Freeform 15"/>
            <p:cNvSpPr/>
            <p:nvPr/>
          </p:nvSpPr>
          <p:spPr>
            <a:xfrm>
              <a:off x="0" y="0"/>
              <a:ext cx="6239528" cy="660400"/>
            </a:xfrm>
            <a:custGeom>
              <a:avLst/>
              <a:gdLst/>
              <a:ahLst/>
              <a:cxnLst/>
              <a:rect l="l" t="t" r="r" b="b"/>
              <a:pathLst>
                <a:path w="6239528" h="660400">
                  <a:moveTo>
                    <a:pt x="6115068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15068" y="0"/>
                  </a:lnTo>
                  <a:cubicBezTo>
                    <a:pt x="6183648" y="0"/>
                    <a:pt x="6239528" y="55880"/>
                    <a:pt x="6239528" y="124460"/>
                  </a:cubicBezTo>
                  <a:lnTo>
                    <a:pt x="6239528" y="535940"/>
                  </a:lnTo>
                  <a:cubicBezTo>
                    <a:pt x="6239528" y="604520"/>
                    <a:pt x="6183648" y="660400"/>
                    <a:pt x="6115068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18"/>
          <p:cNvGrpSpPr/>
          <p:nvPr/>
        </p:nvGrpSpPr>
        <p:grpSpPr>
          <a:xfrm>
            <a:off x="4421809" y="6161832"/>
            <a:ext cx="7092347" cy="619968"/>
            <a:chOff x="0" y="0"/>
            <a:chExt cx="6239528" cy="660400"/>
          </a:xfrm>
        </p:grpSpPr>
        <p:sp>
          <p:nvSpPr>
            <p:cNvPr id="44" name="Freeform 19"/>
            <p:cNvSpPr/>
            <p:nvPr/>
          </p:nvSpPr>
          <p:spPr>
            <a:xfrm>
              <a:off x="0" y="0"/>
              <a:ext cx="6239528" cy="660400"/>
            </a:xfrm>
            <a:custGeom>
              <a:avLst/>
              <a:gdLst/>
              <a:ahLst/>
              <a:cxnLst/>
              <a:rect l="l" t="t" r="r" b="b"/>
              <a:pathLst>
                <a:path w="6239528" h="660400">
                  <a:moveTo>
                    <a:pt x="6115068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15068" y="0"/>
                  </a:lnTo>
                  <a:cubicBezTo>
                    <a:pt x="6183648" y="0"/>
                    <a:pt x="6239528" y="55880"/>
                    <a:pt x="6239528" y="124460"/>
                  </a:cubicBezTo>
                  <a:lnTo>
                    <a:pt x="6239528" y="535940"/>
                  </a:lnTo>
                  <a:cubicBezTo>
                    <a:pt x="6239528" y="604520"/>
                    <a:pt x="6183648" y="660400"/>
                    <a:pt x="6115068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5" name="TextBox 21"/>
          <p:cNvSpPr txBox="1"/>
          <p:nvPr/>
        </p:nvSpPr>
        <p:spPr>
          <a:xfrm>
            <a:off x="4738407" y="4778984"/>
            <a:ext cx="48028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  <a:spcBef>
                <a:spcPct val="0"/>
              </a:spcBef>
            </a:pPr>
            <a:r>
              <a:rPr lang="ru-RU" sz="3200" spc="-32" dirty="0">
                <a:solidFill>
                  <a:srgbClr val="B8BBC4"/>
                </a:solidFill>
                <a:latin typeface="Lato"/>
              </a:rPr>
              <a:t>7</a:t>
            </a:r>
            <a:endParaRPr lang="en-US" sz="3200" spc="-32" dirty="0">
              <a:solidFill>
                <a:srgbClr val="B8BBC4"/>
              </a:solidFill>
              <a:latin typeface="Lato"/>
            </a:endParaRPr>
          </a:p>
        </p:txBody>
      </p:sp>
      <p:sp>
        <p:nvSpPr>
          <p:cNvPr id="46" name="TextBox 26"/>
          <p:cNvSpPr txBox="1"/>
          <p:nvPr/>
        </p:nvSpPr>
        <p:spPr>
          <a:xfrm>
            <a:off x="5349123" y="5605246"/>
            <a:ext cx="6209338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6"/>
              </a:lnSpc>
            </a:pPr>
            <a:r>
              <a:rPr lang="ru-RU" sz="1733" dirty="0">
                <a:solidFill>
                  <a:srgbClr val="14110F"/>
                </a:solidFill>
                <a:latin typeface="Lato"/>
              </a:rPr>
              <a:t>Банк заданий по функциональной грамотности</a:t>
            </a:r>
            <a:endParaRPr lang="en-US" sz="1733" dirty="0">
              <a:solidFill>
                <a:srgbClr val="14110F"/>
              </a:solidFill>
              <a:latin typeface="Lato"/>
            </a:endParaRPr>
          </a:p>
        </p:txBody>
      </p:sp>
      <p:sp>
        <p:nvSpPr>
          <p:cNvPr id="47" name="TextBox 27"/>
          <p:cNvSpPr txBox="1"/>
          <p:nvPr/>
        </p:nvSpPr>
        <p:spPr>
          <a:xfrm>
            <a:off x="4740616" y="5498778"/>
            <a:ext cx="48028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  <a:spcBef>
                <a:spcPct val="0"/>
              </a:spcBef>
            </a:pPr>
            <a:r>
              <a:rPr lang="ru-RU" sz="3200" spc="-32" dirty="0">
                <a:solidFill>
                  <a:srgbClr val="B8BBC4"/>
                </a:solidFill>
                <a:latin typeface="Lato"/>
              </a:rPr>
              <a:t>8</a:t>
            </a:r>
            <a:endParaRPr lang="en-US" sz="3200" spc="-32" dirty="0">
              <a:solidFill>
                <a:srgbClr val="B8BBC4"/>
              </a:solidFill>
              <a:latin typeface="Lato"/>
            </a:endParaRPr>
          </a:p>
        </p:txBody>
      </p:sp>
      <p:sp>
        <p:nvSpPr>
          <p:cNvPr id="48" name="TextBox 30"/>
          <p:cNvSpPr txBox="1"/>
          <p:nvPr/>
        </p:nvSpPr>
        <p:spPr>
          <a:xfrm>
            <a:off x="5349124" y="6190456"/>
            <a:ext cx="597927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6"/>
              </a:lnSpc>
            </a:pPr>
            <a:r>
              <a:rPr lang="ru-RU" sz="1733" dirty="0">
                <a:solidFill>
                  <a:srgbClr val="14110F"/>
                </a:solidFill>
                <a:latin typeface="Lato"/>
              </a:rPr>
              <a:t>Домашние задания</a:t>
            </a:r>
            <a:r>
              <a:rPr lang="en-US" sz="1733" dirty="0">
                <a:solidFill>
                  <a:srgbClr val="14110F"/>
                </a:solidFill>
                <a:latin typeface="Lato"/>
              </a:rPr>
              <a:t>. </a:t>
            </a:r>
            <a:r>
              <a:rPr lang="ru-RU" sz="1733" dirty="0">
                <a:solidFill>
                  <a:srgbClr val="14110F"/>
                </a:solidFill>
                <a:latin typeface="Lato"/>
              </a:rPr>
              <a:t>Сервис выдачи домашних заданий </a:t>
            </a:r>
            <a:r>
              <a:rPr lang="en-US" sz="1733" dirty="0">
                <a:solidFill>
                  <a:srgbClr val="14110F"/>
                </a:solidFill>
                <a:latin typeface="Lato"/>
              </a:rPr>
              <a:t>    </a:t>
            </a:r>
            <a:r>
              <a:rPr lang="ru-RU" sz="1733" dirty="0">
                <a:solidFill>
                  <a:srgbClr val="14110F"/>
                </a:solidFill>
                <a:latin typeface="Lato"/>
              </a:rPr>
              <a:t>1</a:t>
            </a:r>
            <a:r>
              <a:rPr lang="en-US" sz="1733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867" spc="36" dirty="0">
                <a:solidFill>
                  <a:srgbClr val="14110F"/>
                </a:solidFill>
                <a:latin typeface="Lato"/>
              </a:rPr>
              <a:t> ─ </a:t>
            </a:r>
            <a:r>
              <a:rPr lang="en-US" sz="1867" dirty="0"/>
              <a:t> </a:t>
            </a:r>
            <a:r>
              <a:rPr lang="ru-RU" sz="1733" dirty="0">
                <a:solidFill>
                  <a:srgbClr val="14110F"/>
                </a:solidFill>
                <a:latin typeface="Lato"/>
              </a:rPr>
              <a:t>11</a:t>
            </a:r>
            <a:r>
              <a:rPr lang="en-US" sz="1733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733" dirty="0" err="1">
                <a:solidFill>
                  <a:srgbClr val="14110F"/>
                </a:solidFill>
                <a:latin typeface="Lato"/>
              </a:rPr>
              <a:t>классы</a:t>
            </a:r>
            <a:r>
              <a:rPr lang="ru-RU" sz="1733" dirty="0">
                <a:solidFill>
                  <a:srgbClr val="14110F"/>
                </a:solidFill>
                <a:latin typeface="Lato"/>
              </a:rPr>
              <a:t> </a:t>
            </a:r>
            <a:endParaRPr lang="en-US" sz="1733" dirty="0">
              <a:solidFill>
                <a:srgbClr val="14110F"/>
              </a:solidFill>
              <a:latin typeface="Lato"/>
            </a:endParaRPr>
          </a:p>
        </p:txBody>
      </p:sp>
      <p:sp>
        <p:nvSpPr>
          <p:cNvPr id="49" name="TextBox 31"/>
          <p:cNvSpPr txBox="1"/>
          <p:nvPr/>
        </p:nvSpPr>
        <p:spPr>
          <a:xfrm>
            <a:off x="4740616" y="6161832"/>
            <a:ext cx="48028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  <a:spcBef>
                <a:spcPct val="0"/>
              </a:spcBef>
            </a:pPr>
            <a:r>
              <a:rPr lang="ru-RU" sz="3200" spc="-32" dirty="0">
                <a:solidFill>
                  <a:srgbClr val="B8BBC4"/>
                </a:solidFill>
                <a:latin typeface="Lato"/>
              </a:rPr>
              <a:t>9</a:t>
            </a:r>
            <a:endParaRPr lang="en-US" sz="3200" spc="-32" dirty="0">
              <a:solidFill>
                <a:srgbClr val="B8BBC4"/>
              </a:solidFill>
              <a:latin typeface="Lato"/>
            </a:endParaRPr>
          </a:p>
        </p:txBody>
      </p:sp>
      <p:sp>
        <p:nvSpPr>
          <p:cNvPr id="50" name="TextBox 32"/>
          <p:cNvSpPr txBox="1"/>
          <p:nvPr/>
        </p:nvSpPr>
        <p:spPr>
          <a:xfrm>
            <a:off x="5346914" y="4851400"/>
            <a:ext cx="6209338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6"/>
              </a:lnSpc>
            </a:pPr>
            <a:r>
              <a:rPr lang="ru-RU" sz="1733" dirty="0" err="1">
                <a:solidFill>
                  <a:srgbClr val="14110F"/>
                </a:solidFill>
                <a:latin typeface="Lato"/>
              </a:rPr>
              <a:t>Аудиоучебники</a:t>
            </a:r>
            <a:r>
              <a:rPr lang="en-US" sz="1733" dirty="0">
                <a:solidFill>
                  <a:srgbClr val="14110F"/>
                </a:solidFill>
                <a:latin typeface="Lato"/>
              </a:rPr>
              <a:t>. </a:t>
            </a:r>
            <a:r>
              <a:rPr lang="ru-RU" sz="1733" dirty="0">
                <a:solidFill>
                  <a:srgbClr val="14110F"/>
                </a:solidFill>
                <a:latin typeface="Lato"/>
              </a:rPr>
              <a:t>Учебники в </a:t>
            </a:r>
            <a:r>
              <a:rPr lang="ru-RU" sz="1733" dirty="0" err="1">
                <a:solidFill>
                  <a:srgbClr val="14110F"/>
                </a:solidFill>
                <a:latin typeface="Lato"/>
              </a:rPr>
              <a:t>аудиоформате</a:t>
            </a:r>
            <a:r>
              <a:rPr lang="en-US" sz="1733" dirty="0">
                <a:solidFill>
                  <a:srgbClr val="14110F"/>
                </a:solidFill>
                <a:latin typeface="Lato"/>
              </a:rPr>
              <a:t>, </a:t>
            </a:r>
            <a:r>
              <a:rPr lang="ru-RU" sz="1733" dirty="0">
                <a:solidFill>
                  <a:srgbClr val="14110F"/>
                </a:solidFill>
                <a:latin typeface="Lato"/>
              </a:rPr>
              <a:t>5</a:t>
            </a:r>
            <a:r>
              <a:rPr lang="en-US" sz="1733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867" spc="36" dirty="0">
                <a:solidFill>
                  <a:srgbClr val="14110F"/>
                </a:solidFill>
                <a:latin typeface="Lato"/>
              </a:rPr>
              <a:t> ─ </a:t>
            </a:r>
            <a:r>
              <a:rPr lang="en-US" sz="1867" dirty="0"/>
              <a:t> </a:t>
            </a:r>
            <a:r>
              <a:rPr lang="ru-RU" sz="1733" dirty="0">
                <a:solidFill>
                  <a:srgbClr val="14110F"/>
                </a:solidFill>
                <a:latin typeface="Lato"/>
              </a:rPr>
              <a:t>9 класс</a:t>
            </a:r>
            <a:r>
              <a:rPr lang="en-US" sz="1733" dirty="0">
                <a:solidFill>
                  <a:srgbClr val="14110F"/>
                </a:solidFill>
                <a:latin typeface="Lato"/>
              </a:rPr>
              <a:t>ы</a:t>
            </a:r>
          </a:p>
        </p:txBody>
      </p:sp>
      <p:grpSp>
        <p:nvGrpSpPr>
          <p:cNvPr id="51" name="Группа 5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52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6" name="Прямая соединительная линия 65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9554" y="6516871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  <a:r>
              <a:rPr lang="ru-RU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1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696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5435599" y="1976994"/>
            <a:ext cx="6168968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>
                <a:ea typeface="Yu Gothic UI Light" panose="020B0300000000000000" pitchFamily="34" charset="-128"/>
              </a:rPr>
              <a:t>ко всем учебно-методическим материалам;</a:t>
            </a:r>
          </a:p>
          <a:p>
            <a:endParaRPr lang="ru-RU" sz="1600" dirty="0">
              <a:ea typeface="Yu Gothic UI Light" panose="020B0300000000000000" pitchFamily="34" charset="-128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>
                <a:ea typeface="Yu Gothic UI Light" panose="020B0300000000000000" pitchFamily="34" charset="-128"/>
              </a:rPr>
              <a:t>формирование и хранение электронного портфолио;</a:t>
            </a:r>
          </a:p>
          <a:p>
            <a:endParaRPr lang="ru-RU" sz="1600" dirty="0">
              <a:ea typeface="Yu Gothic UI Light" panose="020B0300000000000000" pitchFamily="34" charset="-128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>
                <a:ea typeface="Yu Gothic UI Light" panose="020B0300000000000000" pitchFamily="34" charset="-128"/>
              </a:rPr>
              <a:t>информация о ходе образовательного процесса, включая промежуточную аттестацию;</a:t>
            </a:r>
          </a:p>
          <a:p>
            <a:endParaRPr lang="ru-RU" sz="1600" dirty="0">
              <a:ea typeface="Yu Gothic UI Light" panose="020B0300000000000000" pitchFamily="34" charset="-128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>
                <a:ea typeface="Yu Gothic UI Light" panose="020B0300000000000000" pitchFamily="34" charset="-128"/>
              </a:rPr>
              <a:t>проведение занятий и оценивание при применении электронного обучения и дистанционных технологий;</a:t>
            </a:r>
          </a:p>
          <a:p>
            <a:endParaRPr lang="ru-RU" sz="1600" dirty="0">
              <a:ea typeface="Yu Gothic UI Light" panose="020B0300000000000000" pitchFamily="34" charset="-128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>
                <a:ea typeface="Yu Gothic UI Light" panose="020B0300000000000000" pitchFamily="34" charset="-128"/>
              </a:rPr>
              <a:t>взаимодействие между участниками образовательного процесса и с другими организациями через Интернет;</a:t>
            </a:r>
          </a:p>
          <a:p>
            <a:endParaRPr lang="ru-RU" sz="1600" dirty="0">
              <a:ea typeface="Yu Gothic UI Light" panose="020B0300000000000000" pitchFamily="34" charset="-128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>
                <a:ea typeface="Yu Gothic UI Light" panose="020B0300000000000000" pitchFamily="34" charset="-128"/>
              </a:rPr>
              <a:t>мониторинг здоровья;</a:t>
            </a:r>
          </a:p>
          <a:p>
            <a:endParaRPr lang="ru-RU" sz="1600" dirty="0">
              <a:ea typeface="Yu Gothic UI Light" panose="020B0300000000000000" pitchFamily="34" charset="-128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>
                <a:ea typeface="Yu Gothic UI Light" panose="020B0300000000000000" pitchFamily="34" charset="-128"/>
              </a:rPr>
              <a:t>информационное сопровождение проектирования обучающимися планов продолжения обучения и </a:t>
            </a:r>
            <a:r>
              <a:rPr lang="ru-RU" sz="1600" dirty="0" err="1">
                <a:ea typeface="Yu Gothic UI Light" panose="020B0300000000000000" pitchFamily="34" charset="-128"/>
              </a:rPr>
              <a:t>проф</a:t>
            </a:r>
            <a:r>
              <a:rPr lang="ru-RU" sz="1600" dirty="0">
                <a:ea typeface="Yu Gothic UI Light" panose="020B0300000000000000" pitchFamily="34" charset="-128"/>
              </a:rPr>
              <a:t> самоопределения (ООО).</a:t>
            </a:r>
            <a:br>
              <a:rPr lang="ru-RU" sz="1600" dirty="0">
                <a:ea typeface="Yu Gothic UI Light" panose="020B0300000000000000" pitchFamily="34" charset="-128"/>
              </a:rPr>
            </a:br>
            <a:endParaRPr lang="ru-RU" sz="1600" i="1" dirty="0">
              <a:ea typeface="Yu Gothic UI Light" panose="020B0300000000000000" pitchFamily="34" charset="-128"/>
            </a:endParaRPr>
          </a:p>
        </p:txBody>
      </p:sp>
      <p:sp>
        <p:nvSpPr>
          <p:cNvPr id="34" name="TextBox 10"/>
          <p:cNvSpPr txBox="1"/>
          <p:nvPr/>
        </p:nvSpPr>
        <p:spPr>
          <a:xfrm>
            <a:off x="367031" y="2794399"/>
            <a:ext cx="426720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28611" indent="-228611">
              <a:buFont typeface="Wingdings" panose="05000000000000000000" pitchFamily="2" charset="2"/>
              <a:buChar char="ü"/>
            </a:pPr>
            <a:r>
              <a:rPr lang="ru-RU" sz="1600" dirty="0">
                <a:ea typeface="Yu Gothic UI Light" panose="020B0300000000000000" pitchFamily="34" charset="-128"/>
              </a:rPr>
              <a:t>Условия функционирования ИОС могут быть обеспечены ресурсами иных организаций</a:t>
            </a:r>
          </a:p>
        </p:txBody>
      </p:sp>
      <p:pic>
        <p:nvPicPr>
          <p:cNvPr id="35" name="Picture 7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89104" y="3783784"/>
            <a:ext cx="2722496" cy="2314121"/>
          </a:xfrm>
          <a:prstGeom prst="rect">
            <a:avLst/>
          </a:prstGeom>
        </p:spPr>
      </p:pic>
      <p:sp>
        <p:nvSpPr>
          <p:cNvPr id="17" name="Заголовок 2">
            <a:extLst>
              <a:ext uri="{FF2B5EF4-FFF2-40B4-BE49-F238E27FC236}">
                <a16:creationId xmlns:a16="http://schemas.microsoft.com/office/drawing/2014/main" id="{E2E4C2F6-AD10-4723-B370-D23F91FD8C1D}"/>
              </a:ext>
            </a:extLst>
          </p:cNvPr>
          <p:cNvSpPr txBox="1">
            <a:spLocks/>
          </p:cNvSpPr>
          <p:nvPr/>
        </p:nvSpPr>
        <p:spPr>
          <a:xfrm>
            <a:off x="1758927" y="194745"/>
            <a:ext cx="9553856" cy="6080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33" dirty="0" smtClean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ФГОС- </a:t>
            </a:r>
            <a:r>
              <a:rPr lang="ru-RU" sz="2133" dirty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2021: Безопасное использование цифровых технологий </a:t>
            </a:r>
          </a:p>
          <a:p>
            <a:endParaRPr lang="ru-RU" sz="2133" dirty="0">
              <a:solidFill>
                <a:srgbClr val="2D2B8D"/>
              </a:solidFill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22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26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Группа 27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48" name="Прямая соединительная линия 47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Прямоугольник 48"/>
          <p:cNvSpPr/>
          <p:nvPr/>
        </p:nvSpPr>
        <p:spPr>
          <a:xfrm>
            <a:off x="1" y="1029098"/>
            <a:ext cx="12188950" cy="791464"/>
          </a:xfrm>
          <a:prstGeom prst="rect">
            <a:avLst/>
          </a:prstGeom>
          <a:solidFill>
            <a:srgbClr val="D8EB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50" name="TextBox 49"/>
          <p:cNvSpPr txBox="1"/>
          <p:nvPr/>
        </p:nvSpPr>
        <p:spPr>
          <a:xfrm>
            <a:off x="1873318" y="1163842"/>
            <a:ext cx="10007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Обучающимся и родителям должен быть обеспечен доступ к</a:t>
            </a:r>
          </a:p>
          <a:p>
            <a:pPr lvl="0">
              <a:defRPr/>
            </a:pPr>
            <a:r>
              <a:rPr lang="ru-RU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 информационно-образовательной среде Организации</a:t>
            </a:r>
            <a:r>
              <a:rPr lang="ru-RU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:</a:t>
            </a:r>
            <a:endParaRPr lang="ru-RU" dirty="0">
              <a:solidFill>
                <a:srgbClr val="2D2B8D"/>
              </a:solidFill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9554" y="6516871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  <a:r>
              <a:rPr lang="ru-RU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1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042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220623" cy="6858000"/>
          </a:xfrm>
          <a:prstGeom prst="rect">
            <a:avLst/>
          </a:prstGeom>
          <a:solidFill>
            <a:srgbClr val="3A60A7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786364" y="822392"/>
            <a:ext cx="7097590" cy="534980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1837119"/>
            <a:ext cx="5217169" cy="3990223"/>
            <a:chOff x="0" y="0"/>
            <a:chExt cx="10434337" cy="798044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6403" r="6403"/>
            <a:stretch>
              <a:fillRect/>
            </a:stretch>
          </p:blipFill>
          <p:spPr>
            <a:xfrm>
              <a:off x="0" y="0"/>
              <a:ext cx="10434337" cy="7980445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744733" y="2630072"/>
            <a:ext cx="387943" cy="45373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807745" y="768127"/>
            <a:ext cx="5407027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  <a:spcBef>
                <a:spcPct val="0"/>
              </a:spcBef>
            </a:pPr>
            <a:r>
              <a:rPr lang="en-US" sz="3200" b="1" spc="-32" dirty="0" err="1">
                <a:solidFill>
                  <a:srgbClr val="243D6D"/>
                </a:solidFill>
                <a:latin typeface="Lato"/>
              </a:rPr>
              <a:t>ПРОвоспитание</a:t>
            </a:r>
            <a:endParaRPr lang="en-US" sz="3200" b="1" spc="-32" dirty="0">
              <a:solidFill>
                <a:srgbClr val="243D6D"/>
              </a:solidFill>
              <a:latin typeface="Lat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292744" y="2628967"/>
            <a:ext cx="5238856" cy="2257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93"/>
              </a:lnSpc>
            </a:pPr>
            <a:r>
              <a:rPr lang="en-US" sz="1566" spc="31" dirty="0" err="1">
                <a:solidFill>
                  <a:srgbClr val="14110F"/>
                </a:solidFill>
                <a:latin typeface="Lato Bold"/>
              </a:rPr>
              <a:t>Задача</a:t>
            </a:r>
            <a:r>
              <a:rPr lang="en-US" sz="1566" spc="31" dirty="0">
                <a:solidFill>
                  <a:srgbClr val="14110F"/>
                </a:solidFill>
                <a:latin typeface="Lato Bold"/>
              </a:rPr>
              <a:t>:</a:t>
            </a:r>
          </a:p>
          <a:p>
            <a:pPr>
              <a:lnSpc>
                <a:spcPts val="2193"/>
              </a:lnSpc>
            </a:pPr>
            <a:endParaRPr lang="en-US" sz="1566" spc="31" dirty="0">
              <a:solidFill>
                <a:srgbClr val="14110F"/>
              </a:solidFill>
              <a:latin typeface="Lato Bold"/>
            </a:endParaRPr>
          </a:p>
          <a:p>
            <a:pPr>
              <a:lnSpc>
                <a:spcPts val="2193"/>
              </a:lnSpc>
            </a:pP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обеспечить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школ</a:t>
            </a:r>
            <a:r>
              <a:rPr lang="ru-RU" sz="1566" spc="31" dirty="0">
                <a:solidFill>
                  <a:srgbClr val="14110F"/>
                </a:solidFill>
                <a:latin typeface="Lato"/>
              </a:rPr>
              <a:t>ы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автоматической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системой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организации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воспитательной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работы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по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всем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модулям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 Bold"/>
              </a:rPr>
              <a:t>Примерной</a:t>
            </a:r>
            <a:r>
              <a:rPr lang="en-US" sz="1566" spc="31" dirty="0">
                <a:solidFill>
                  <a:srgbClr val="14110F"/>
                </a:solidFill>
                <a:latin typeface="Lato Bold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 Bold"/>
              </a:rPr>
              <a:t>программы</a:t>
            </a:r>
            <a:r>
              <a:rPr lang="en-US" sz="1566" spc="31" dirty="0">
                <a:solidFill>
                  <a:srgbClr val="14110F"/>
                </a:solidFill>
                <a:latin typeface="Lato Bold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 Bold"/>
              </a:rPr>
              <a:t>воспитания</a:t>
            </a:r>
            <a:r>
              <a:rPr lang="ru-RU" sz="1566" spc="31" dirty="0">
                <a:solidFill>
                  <a:srgbClr val="14110F"/>
                </a:solidFill>
                <a:latin typeface="Lato Bold"/>
              </a:rPr>
              <a:t> и направлениям </a:t>
            </a:r>
            <a:r>
              <a:rPr lang="ru-RU" sz="1566" spc="31" dirty="0">
                <a:solidFill>
                  <a:srgbClr val="14110F"/>
                </a:solidFill>
                <a:latin typeface="Lato"/>
              </a:rPr>
              <a:t>воспитательной работы</a:t>
            </a:r>
            <a:endParaRPr lang="en-US" sz="1566" spc="31" dirty="0">
              <a:solidFill>
                <a:srgbClr val="14110F"/>
              </a:solidFill>
              <a:latin typeface="Lato"/>
            </a:endParaRPr>
          </a:p>
          <a:p>
            <a:pPr>
              <a:lnSpc>
                <a:spcPts val="2193"/>
              </a:lnSpc>
            </a:pPr>
            <a:endParaRPr lang="en-US" sz="1566" spc="31" dirty="0">
              <a:solidFill>
                <a:srgbClr val="14110F"/>
              </a:solidFill>
              <a:latin typeface="Lato Bold"/>
            </a:endParaRPr>
          </a:p>
          <a:p>
            <a:pPr>
              <a:lnSpc>
                <a:spcPts val="2193"/>
              </a:lnSpc>
              <a:spcBef>
                <a:spcPct val="0"/>
              </a:spcBef>
            </a:pPr>
            <a:endParaRPr lang="en-US" sz="1566" spc="31" dirty="0">
              <a:solidFill>
                <a:srgbClr val="14110F"/>
              </a:solidFill>
              <a:latin typeface="Lat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317040" y="5685313"/>
            <a:ext cx="5407027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3"/>
              </a:lnSpc>
            </a:pPr>
            <a:r>
              <a:rPr lang="en-US" sz="1566" spc="31" dirty="0" err="1">
                <a:solidFill>
                  <a:srgbClr val="14110F"/>
                </a:solidFill>
                <a:latin typeface="Lato Bold"/>
              </a:rPr>
              <a:t>Результат</a:t>
            </a:r>
            <a:r>
              <a:rPr lang="en-US" sz="1566" spc="31" dirty="0">
                <a:solidFill>
                  <a:srgbClr val="14110F"/>
                </a:solidFill>
                <a:latin typeface="Lato Bold"/>
              </a:rPr>
              <a:t>: </a:t>
            </a:r>
            <a:r>
              <a:rPr lang="en-US" sz="1566" spc="31" dirty="0" err="1">
                <a:solidFill>
                  <a:srgbClr val="14110F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воспитательная</a:t>
            </a:r>
            <a:r>
              <a:rPr lang="en-US" sz="1566" spc="31" dirty="0">
                <a:solidFill>
                  <a:srgbClr val="14110F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работа</a:t>
            </a:r>
            <a:r>
              <a:rPr lang="en-US" sz="1566" spc="31" dirty="0">
                <a:solidFill>
                  <a:srgbClr val="14110F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организована</a:t>
            </a:r>
            <a:endParaRPr lang="en-US" sz="1566" spc="31" dirty="0">
              <a:solidFill>
                <a:srgbClr val="14110F"/>
              </a:solidFill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>
              <a:lnSpc>
                <a:spcPts val="2193"/>
              </a:lnSpc>
              <a:spcBef>
                <a:spcPct val="0"/>
              </a:spcBef>
            </a:pPr>
            <a:r>
              <a:rPr lang="en-US" sz="1566" spc="31" dirty="0">
                <a:solidFill>
                  <a:srgbClr val="14110F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в </a:t>
            </a:r>
            <a:r>
              <a:rPr lang="en-US" sz="1566" spc="31" dirty="0" err="1">
                <a:solidFill>
                  <a:srgbClr val="14110F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соответствии</a:t>
            </a:r>
            <a:r>
              <a:rPr lang="en-US" sz="1566" spc="31" dirty="0">
                <a:solidFill>
                  <a:srgbClr val="14110F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со</a:t>
            </a:r>
            <a:r>
              <a:rPr lang="en-US" sz="1566" spc="31" dirty="0">
                <a:solidFill>
                  <a:srgbClr val="14110F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всеми</a:t>
            </a:r>
            <a:r>
              <a:rPr lang="en-US" sz="1566" spc="31" dirty="0">
                <a:solidFill>
                  <a:srgbClr val="14110F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требованиями</a:t>
            </a:r>
            <a:r>
              <a:rPr lang="en-US" sz="1566" spc="31" dirty="0">
                <a:solidFill>
                  <a:srgbClr val="14110F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 и </a:t>
            </a:r>
            <a:r>
              <a:rPr lang="en-US" sz="1566" spc="31" dirty="0" err="1">
                <a:solidFill>
                  <a:srgbClr val="14110F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стандартами</a:t>
            </a:r>
            <a:endParaRPr lang="en-US" sz="1566" spc="31" dirty="0">
              <a:solidFill>
                <a:srgbClr val="14110F"/>
              </a:solidFill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</p:txBody>
      </p:sp>
      <p:sp>
        <p:nvSpPr>
          <p:cNvPr id="13" name="TextBox 7"/>
          <p:cNvSpPr txBox="1"/>
          <p:nvPr/>
        </p:nvSpPr>
        <p:spPr>
          <a:xfrm>
            <a:off x="5807745" y="1558566"/>
            <a:ext cx="5407027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3"/>
              </a:lnSpc>
              <a:spcBef>
                <a:spcPct val="0"/>
              </a:spcBef>
            </a:pP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Сервис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планирования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и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организации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системы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воспитательной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работы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в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школе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под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ключ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</a:p>
        </p:txBody>
      </p:sp>
      <p:sp>
        <p:nvSpPr>
          <p:cNvPr id="14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9554" y="6516871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  <a:r>
              <a:rPr lang="ru-RU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1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29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220623" cy="6858000"/>
          </a:xfrm>
          <a:prstGeom prst="rect">
            <a:avLst/>
          </a:prstGeom>
          <a:solidFill>
            <a:srgbClr val="3A60A7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786364" y="822392"/>
            <a:ext cx="7097590" cy="534980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1837119"/>
            <a:ext cx="5217169" cy="3990223"/>
            <a:chOff x="0" y="0"/>
            <a:chExt cx="10434337" cy="798044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6417" r="6417"/>
            <a:stretch>
              <a:fillRect/>
            </a:stretch>
          </p:blipFill>
          <p:spPr>
            <a:xfrm>
              <a:off x="0" y="0"/>
              <a:ext cx="10434337" cy="7980445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807745" y="2332970"/>
            <a:ext cx="387943" cy="45373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807745" y="1655842"/>
            <a:ext cx="5407027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3"/>
              </a:lnSpc>
              <a:spcBef>
                <a:spcPct val="0"/>
              </a:spcBef>
            </a:pPr>
            <a:r>
              <a:rPr lang="ru-RU" sz="1566" spc="31" dirty="0">
                <a:solidFill>
                  <a:srgbClr val="14110F"/>
                </a:solidFill>
                <a:latin typeface="Lato"/>
              </a:rPr>
              <a:t>Обучающее сопровождение проектной деятельности школьников 5—11 классов. </a:t>
            </a:r>
            <a:r>
              <a:rPr lang="en-US" sz="1566" spc="31" dirty="0" smtClean="0">
                <a:solidFill>
                  <a:srgbClr val="14110F"/>
                </a:solidFill>
                <a:latin typeface="Lato"/>
              </a:rPr>
              <a:t>. </a:t>
            </a:r>
            <a:endParaRPr lang="en-US" sz="1566" spc="31" dirty="0">
              <a:solidFill>
                <a:srgbClr val="14110F"/>
              </a:solidFill>
              <a:latin typeface="Lat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807745" y="504602"/>
            <a:ext cx="5407027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  <a:spcBef>
                <a:spcPct val="0"/>
              </a:spcBef>
            </a:pPr>
            <a:r>
              <a:rPr lang="ru-RU" sz="3200" b="1" spc="-32" dirty="0">
                <a:solidFill>
                  <a:srgbClr val="243D6D"/>
                </a:solidFill>
                <a:latin typeface="Lato"/>
              </a:rPr>
              <a:t>Лаборатория проектов</a:t>
            </a:r>
            <a:endParaRPr lang="en-US" sz="3200" b="1" spc="-32" dirty="0">
              <a:solidFill>
                <a:srgbClr val="243D6D"/>
              </a:solidFill>
              <a:latin typeface="Lat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317040" y="1882070"/>
            <a:ext cx="5407027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3"/>
              </a:lnSpc>
            </a:pPr>
            <a:r>
              <a:rPr lang="en-US" sz="1566" spc="31" dirty="0" err="1">
                <a:solidFill>
                  <a:srgbClr val="14110F"/>
                </a:solidFill>
                <a:latin typeface="Lato Bold"/>
              </a:rPr>
              <a:t>Задача</a:t>
            </a:r>
            <a:r>
              <a:rPr lang="en-US" sz="1566" spc="31" dirty="0">
                <a:solidFill>
                  <a:srgbClr val="14110F"/>
                </a:solidFill>
                <a:latin typeface="Lato Bold"/>
              </a:rPr>
              <a:t>:</a:t>
            </a:r>
          </a:p>
          <a:p>
            <a:pPr>
              <a:lnSpc>
                <a:spcPts val="2193"/>
              </a:lnSpc>
            </a:pPr>
            <a:endParaRPr lang="ru-RU" sz="1566" spc="31" dirty="0" smtClean="0">
              <a:solidFill>
                <a:srgbClr val="14110F"/>
              </a:solidFill>
              <a:latin typeface="Lato Bold"/>
            </a:endParaRPr>
          </a:p>
          <a:p>
            <a:pPr>
              <a:lnSpc>
                <a:spcPts val="2193"/>
              </a:lnSpc>
            </a:pPr>
            <a:r>
              <a:rPr lang="ru-RU" sz="1566" spc="31" dirty="0">
                <a:solidFill>
                  <a:srgbClr val="14110F"/>
                </a:solidFill>
                <a:latin typeface="Lato Bold"/>
              </a:rPr>
              <a:t>Обучить школьников проектной деятельности и дать педагогам инструмент для ее организации</a:t>
            </a:r>
          </a:p>
          <a:p>
            <a:pPr>
              <a:lnSpc>
                <a:spcPts val="2193"/>
              </a:lnSpc>
            </a:pPr>
            <a:r>
              <a:rPr lang="ru-RU" sz="1566" spc="31" dirty="0">
                <a:solidFill>
                  <a:srgbClr val="14110F"/>
                </a:solidFill>
                <a:latin typeface="Lato Bold"/>
              </a:rPr>
              <a:t>•	проверенный образовательный контент</a:t>
            </a:r>
          </a:p>
          <a:p>
            <a:pPr>
              <a:lnSpc>
                <a:spcPts val="2193"/>
              </a:lnSpc>
            </a:pPr>
            <a:r>
              <a:rPr lang="ru-RU" sz="1566" spc="31" dirty="0">
                <a:solidFill>
                  <a:srgbClr val="14110F"/>
                </a:solidFill>
                <a:latin typeface="Lato Bold"/>
              </a:rPr>
              <a:t>•	дифференцированный подход в проектной деятельности </a:t>
            </a:r>
          </a:p>
          <a:p>
            <a:pPr>
              <a:lnSpc>
                <a:spcPts val="2193"/>
              </a:lnSpc>
            </a:pPr>
            <a:r>
              <a:rPr lang="ru-RU" sz="1566" spc="31" dirty="0">
                <a:solidFill>
                  <a:srgbClr val="14110F"/>
                </a:solidFill>
                <a:latin typeface="Lato Bold"/>
              </a:rPr>
              <a:t>•	инструменты для проверки и коммуникации</a:t>
            </a:r>
          </a:p>
          <a:p>
            <a:pPr>
              <a:lnSpc>
                <a:spcPts val="2193"/>
              </a:lnSpc>
            </a:pPr>
            <a:r>
              <a:rPr lang="ru-RU" sz="1566" spc="31" dirty="0">
                <a:solidFill>
                  <a:srgbClr val="14110F"/>
                </a:solidFill>
                <a:latin typeface="Lato Bold"/>
              </a:rPr>
              <a:t>•	механизм объективной </a:t>
            </a:r>
            <a:r>
              <a:rPr lang="ru-RU" sz="1566" spc="31" dirty="0" smtClean="0">
                <a:solidFill>
                  <a:srgbClr val="14110F"/>
                </a:solidFill>
                <a:latin typeface="Lato Bold"/>
              </a:rPr>
              <a:t>оценки</a:t>
            </a:r>
            <a:endParaRPr lang="ru-RU" sz="1566" spc="31" dirty="0">
              <a:solidFill>
                <a:srgbClr val="14110F"/>
              </a:solidFill>
              <a:latin typeface="Lato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195688" y="5412263"/>
            <a:ext cx="5528379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93"/>
              </a:lnSpc>
            </a:pPr>
            <a:r>
              <a:rPr lang="en-US" sz="1566" spc="31" dirty="0" err="1">
                <a:solidFill>
                  <a:srgbClr val="14110F"/>
                </a:solidFill>
                <a:latin typeface="Lato Bold"/>
              </a:rPr>
              <a:t>Результат</a:t>
            </a:r>
            <a:r>
              <a:rPr lang="en-US" sz="1566" spc="31" dirty="0" smtClean="0">
                <a:solidFill>
                  <a:srgbClr val="14110F"/>
                </a:solidFill>
                <a:latin typeface="Lato Bold"/>
              </a:rPr>
              <a:t>:</a:t>
            </a:r>
            <a:r>
              <a:rPr lang="ru-RU" sz="1566" spc="31" dirty="0">
                <a:solidFill>
                  <a:srgbClr val="14110F"/>
                </a:solidFill>
                <a:latin typeface="Lato Bold"/>
              </a:rPr>
              <a:t> достигнуты образовательные результаты, мотивированы учащиеся, организована система проектной работы</a:t>
            </a:r>
          </a:p>
          <a:p>
            <a:pPr>
              <a:lnSpc>
                <a:spcPts val="2193"/>
              </a:lnSpc>
            </a:pPr>
            <a:endParaRPr lang="en-US" sz="1566" spc="31" dirty="0">
              <a:solidFill>
                <a:srgbClr val="14110F"/>
              </a:solidFill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</p:txBody>
      </p:sp>
      <p:sp>
        <p:nvSpPr>
          <p:cNvPr id="13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9554" y="6516871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  <a:r>
              <a:rPr lang="ru-RU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1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144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220623" cy="6858000"/>
          </a:xfrm>
          <a:prstGeom prst="rect">
            <a:avLst/>
          </a:prstGeom>
          <a:solidFill>
            <a:srgbClr val="3A60A7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786364" y="822392"/>
            <a:ext cx="7097590" cy="534980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1837119"/>
            <a:ext cx="5217169" cy="3990223"/>
            <a:chOff x="0" y="0"/>
            <a:chExt cx="10434337" cy="798044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6362" r="6362"/>
            <a:stretch>
              <a:fillRect/>
            </a:stretch>
          </p:blipFill>
          <p:spPr>
            <a:xfrm>
              <a:off x="0" y="0"/>
              <a:ext cx="10434337" cy="7980445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807745" y="2332970"/>
            <a:ext cx="387943" cy="45373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807745" y="1558566"/>
            <a:ext cx="5407027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3"/>
              </a:lnSpc>
              <a:spcBef>
                <a:spcPct val="0"/>
              </a:spcBef>
            </a:pPr>
            <a:r>
              <a:rPr lang="ru-RU" sz="1566" spc="31" dirty="0">
                <a:solidFill>
                  <a:srgbClr val="14110F"/>
                </a:solidFill>
                <a:latin typeface="Lato"/>
              </a:rPr>
              <a:t>Сервис для эффективного и самостоятельного освоения технологии заучивания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стихотворений</a:t>
            </a:r>
            <a:endParaRPr lang="en-US" sz="1566" spc="31" dirty="0">
              <a:solidFill>
                <a:srgbClr val="14110F"/>
              </a:solidFill>
              <a:latin typeface="Lat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807745" y="768127"/>
            <a:ext cx="5407027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  <a:spcBef>
                <a:spcPct val="0"/>
              </a:spcBef>
            </a:pPr>
            <a:r>
              <a:rPr lang="en-US" sz="3200" b="1" spc="-32" dirty="0" err="1">
                <a:solidFill>
                  <a:srgbClr val="243D6D"/>
                </a:solidFill>
                <a:latin typeface="Lato"/>
              </a:rPr>
              <a:t>Учим</a:t>
            </a:r>
            <a:r>
              <a:rPr lang="en-US" sz="3200" b="1" spc="-32" dirty="0">
                <a:solidFill>
                  <a:srgbClr val="243D6D"/>
                </a:solidFill>
                <a:latin typeface="Lato"/>
              </a:rPr>
              <a:t> </a:t>
            </a:r>
            <a:r>
              <a:rPr lang="en-US" sz="3200" b="1" spc="-32" dirty="0" err="1">
                <a:solidFill>
                  <a:srgbClr val="243D6D"/>
                </a:solidFill>
                <a:latin typeface="Lato"/>
              </a:rPr>
              <a:t>стихи</a:t>
            </a:r>
            <a:endParaRPr lang="en-US" sz="3200" b="1" spc="-32" dirty="0">
              <a:solidFill>
                <a:srgbClr val="243D6D"/>
              </a:solidFill>
              <a:latin typeface="Lat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317040" y="2423377"/>
            <a:ext cx="5407027" cy="282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3"/>
              </a:lnSpc>
            </a:pPr>
            <a:r>
              <a:rPr lang="en-US" sz="1566" spc="31" dirty="0" err="1">
                <a:solidFill>
                  <a:srgbClr val="14110F"/>
                </a:solidFill>
                <a:latin typeface="Lato Bold"/>
              </a:rPr>
              <a:t>Задача</a:t>
            </a:r>
            <a:r>
              <a:rPr lang="en-US" sz="1566" spc="31" dirty="0">
                <a:solidFill>
                  <a:srgbClr val="14110F"/>
                </a:solidFill>
                <a:latin typeface="Lato Bold"/>
              </a:rPr>
              <a:t>:</a:t>
            </a:r>
          </a:p>
          <a:p>
            <a:pPr>
              <a:lnSpc>
                <a:spcPts val="2193"/>
              </a:lnSpc>
            </a:pPr>
            <a:endParaRPr lang="en-US" sz="1566" spc="31" dirty="0">
              <a:solidFill>
                <a:srgbClr val="14110F"/>
              </a:solidFill>
              <a:latin typeface="Lato Bold"/>
            </a:endParaRPr>
          </a:p>
          <a:p>
            <a:pPr>
              <a:lnSpc>
                <a:spcPts val="2193"/>
              </a:lnSpc>
            </a:pP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помочь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школьникам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ru-RU" sz="1566" spc="31" dirty="0">
                <a:solidFill>
                  <a:srgbClr val="14110F"/>
                </a:solidFill>
                <a:latin typeface="Lato"/>
              </a:rPr>
              <a:t>легко и успешно заучить стихотворение с опорой:</a:t>
            </a:r>
            <a:endParaRPr lang="en-US" sz="1566" spc="31" dirty="0">
              <a:solidFill>
                <a:srgbClr val="14110F"/>
              </a:solidFill>
              <a:latin typeface="Lato"/>
            </a:endParaRPr>
          </a:p>
          <a:p>
            <a:pPr>
              <a:lnSpc>
                <a:spcPts val="2193"/>
              </a:lnSpc>
            </a:pPr>
            <a:endParaRPr lang="en-US" sz="1566" spc="31" dirty="0">
              <a:solidFill>
                <a:srgbClr val="14110F"/>
              </a:solidFill>
              <a:latin typeface="Lato"/>
            </a:endParaRPr>
          </a:p>
          <a:p>
            <a:pPr marL="397741" lvl="1" indent="-228611">
              <a:lnSpc>
                <a:spcPts val="2193"/>
              </a:lnSpc>
              <a:buFont typeface="Arial" panose="020B0604020202020204" pitchFamily="34" charset="0"/>
              <a:buChar char="•"/>
            </a:pPr>
            <a:r>
              <a:rPr lang="ru-RU" sz="1566" spc="31" dirty="0">
                <a:solidFill>
                  <a:srgbClr val="14110F"/>
                </a:solidFill>
                <a:latin typeface="Lato"/>
              </a:rPr>
              <a:t>на</a:t>
            </a:r>
            <a:r>
              <a:rPr lang="ru-RU" sz="1566" b="1" spc="31" dirty="0">
                <a:solidFill>
                  <a:srgbClr val="14110F"/>
                </a:solidFill>
                <a:latin typeface="Lato"/>
              </a:rPr>
              <a:t> определение </a:t>
            </a:r>
            <a:r>
              <a:rPr lang="ru-RU" sz="1566" spc="31" dirty="0">
                <a:solidFill>
                  <a:srgbClr val="14110F"/>
                </a:solidFill>
                <a:latin typeface="Lato"/>
              </a:rPr>
              <a:t>эмоционального тона   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стихотворения</a:t>
            </a:r>
            <a:endParaRPr lang="ru-RU" sz="1566" spc="31" dirty="0">
              <a:solidFill>
                <a:srgbClr val="14110F"/>
              </a:solidFill>
              <a:latin typeface="Lato"/>
            </a:endParaRPr>
          </a:p>
          <a:p>
            <a:pPr marL="397741" lvl="1" indent="-228611">
              <a:lnSpc>
                <a:spcPts val="2193"/>
              </a:lnSpc>
              <a:buFont typeface="Arial" panose="020B0604020202020204" pitchFamily="34" charset="0"/>
              <a:buChar char="•"/>
            </a:pPr>
            <a:r>
              <a:rPr lang="ru-RU" sz="1566" spc="31" dirty="0">
                <a:solidFill>
                  <a:srgbClr val="14110F"/>
                </a:solidFill>
                <a:latin typeface="Lato"/>
              </a:rPr>
              <a:t>на</a:t>
            </a:r>
            <a:r>
              <a:rPr lang="ru-RU" sz="1566" b="1" spc="31" dirty="0">
                <a:solidFill>
                  <a:srgbClr val="14110F"/>
                </a:solidFill>
                <a:latin typeface="Lato Bold"/>
              </a:rPr>
              <a:t> </a:t>
            </a:r>
            <a:r>
              <a:rPr lang="ru-RU" sz="1566" spc="31" dirty="0">
                <a:solidFill>
                  <a:srgbClr val="14110F"/>
                </a:solidFill>
                <a:latin typeface="Lato Bold"/>
              </a:rPr>
              <a:t>осмысление </a:t>
            </a:r>
            <a:r>
              <a:rPr lang="ru-RU" sz="1566" spc="31" dirty="0">
                <a:solidFill>
                  <a:srgbClr val="14110F"/>
                </a:solidFill>
                <a:latin typeface="Lato"/>
              </a:rPr>
              <a:t>содержания</a:t>
            </a:r>
          </a:p>
          <a:p>
            <a:pPr marL="397741" lvl="1" indent="-228611">
              <a:lnSpc>
                <a:spcPts val="2193"/>
              </a:lnSpc>
              <a:buFont typeface="Arial" panose="020B0604020202020204" pitchFamily="34" charset="0"/>
              <a:buChar char="•"/>
            </a:pPr>
            <a:r>
              <a:rPr lang="ru-RU" sz="1566" spc="31" dirty="0">
                <a:solidFill>
                  <a:srgbClr val="14110F"/>
                </a:solidFill>
                <a:latin typeface="Lato"/>
              </a:rPr>
              <a:t>на </a:t>
            </a:r>
            <a:r>
              <a:rPr lang="ru-RU" sz="1566" b="1" spc="31" dirty="0">
                <a:solidFill>
                  <a:srgbClr val="14110F"/>
                </a:solidFill>
                <a:latin typeface="Lato"/>
              </a:rPr>
              <a:t>восприятие</a:t>
            </a:r>
            <a:r>
              <a:rPr lang="ru-RU" sz="1566" spc="31" dirty="0">
                <a:solidFill>
                  <a:srgbClr val="14110F"/>
                </a:solidFill>
                <a:latin typeface="Lato"/>
              </a:rPr>
              <a:t> смысловых фрагментов </a:t>
            </a:r>
            <a:endParaRPr lang="en-US" sz="1566" spc="31" dirty="0">
              <a:solidFill>
                <a:srgbClr val="14110F"/>
              </a:solidFill>
              <a:latin typeface="Lato"/>
            </a:endParaRPr>
          </a:p>
          <a:p>
            <a:pPr>
              <a:lnSpc>
                <a:spcPts val="2193"/>
              </a:lnSpc>
              <a:spcBef>
                <a:spcPct val="0"/>
              </a:spcBef>
            </a:pPr>
            <a:endParaRPr lang="en-US" sz="1566" spc="31" dirty="0">
              <a:solidFill>
                <a:srgbClr val="14110F"/>
              </a:solidFill>
              <a:latin typeface="Lat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317040" y="5412263"/>
            <a:ext cx="5407027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3"/>
              </a:lnSpc>
              <a:spcBef>
                <a:spcPct val="0"/>
              </a:spcBef>
            </a:pPr>
            <a:r>
              <a:rPr lang="en-US" sz="1566" spc="31" dirty="0" err="1">
                <a:solidFill>
                  <a:srgbClr val="14110F"/>
                </a:solidFill>
                <a:latin typeface="Lato Bold"/>
              </a:rPr>
              <a:t>Результат</a:t>
            </a:r>
            <a:r>
              <a:rPr lang="en-US" sz="1566" spc="31" dirty="0">
                <a:solidFill>
                  <a:srgbClr val="14110F"/>
                </a:solidFill>
                <a:latin typeface="Lato Bold"/>
              </a:rPr>
              <a:t>: 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у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школьников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возрастает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интерес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к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чтению</a:t>
            </a:r>
            <a:r>
              <a:rPr lang="ru-RU" sz="1566" spc="31" dirty="0">
                <a:solidFill>
                  <a:srgbClr val="14110F"/>
                </a:solidFill>
                <a:latin typeface="Lato"/>
              </a:rPr>
              <a:t> стихов наизусть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,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расширяется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словарный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запас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и </a:t>
            </a:r>
            <a:r>
              <a:rPr lang="ru-RU" sz="1566" spc="31" dirty="0">
                <a:solidFill>
                  <a:srgbClr val="14110F"/>
                </a:solidFill>
                <a:latin typeface="Lato"/>
              </a:rPr>
              <a:t>развивается эстетический вкус</a:t>
            </a:r>
            <a:endParaRPr lang="en-US" sz="1566" spc="31" dirty="0">
              <a:solidFill>
                <a:srgbClr val="14110F"/>
              </a:solidFill>
              <a:latin typeface="Lato"/>
            </a:endParaRPr>
          </a:p>
        </p:txBody>
      </p:sp>
      <p:sp>
        <p:nvSpPr>
          <p:cNvPr id="13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9554" y="6516871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  <a:r>
              <a:rPr lang="ru-RU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1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120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97"/>
          <a:stretch/>
        </p:blipFill>
        <p:spPr>
          <a:xfrm>
            <a:off x="0" y="5842985"/>
            <a:ext cx="12188949" cy="759141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39553" y="260649"/>
            <a:ext cx="1268960" cy="438775"/>
            <a:chOff x="254665" y="195486"/>
            <a:chExt cx="951720" cy="329081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2147229" y="194381"/>
            <a:ext cx="9697077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lnSpc>
                <a:spcPct val="85000"/>
              </a:lnSpc>
              <a:defRPr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defRPr>
            </a:lvl1pPr>
          </a:lstStyle>
          <a:p>
            <a:r>
              <a:rPr lang="ru-RU" dirty="0" smtClean="0"/>
              <a:t>Реализация </a:t>
            </a:r>
            <a:r>
              <a:rPr lang="ru-RU" dirty="0" smtClean="0"/>
              <a:t>ФГОС </a:t>
            </a:r>
            <a:r>
              <a:rPr lang="ru-RU" dirty="0" smtClean="0"/>
              <a:t>в контексте целевых показателей НП </a:t>
            </a:r>
            <a:r>
              <a:rPr lang="ru-RU" dirty="0"/>
              <a:t>«Образование</a:t>
            </a:r>
            <a:r>
              <a:rPr lang="ru-RU" dirty="0" smtClean="0"/>
              <a:t>» на 2022 г.  </a:t>
            </a:r>
            <a:endParaRPr lang="ru-RU" dirty="0"/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1967541" y="0"/>
            <a:ext cx="0" cy="670171"/>
          </a:xfrm>
          <a:prstGeom prst="line">
            <a:avLst/>
          </a:prstGeom>
          <a:ln w="6350">
            <a:solidFill>
              <a:srgbClr val="0073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9554" y="6516871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  <a:r>
              <a:rPr lang="ru-RU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1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graphicFrame>
        <p:nvGraphicFramePr>
          <p:cNvPr id="50" name="Таблица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901009"/>
              </p:ext>
            </p:extLst>
          </p:nvPr>
        </p:nvGraphicFramePr>
        <p:xfrm>
          <a:off x="92960" y="932726"/>
          <a:ext cx="11859690" cy="42249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7061">
                  <a:extLst>
                    <a:ext uri="{9D8B030D-6E8A-4147-A177-3AD203B41FA5}">
                      <a16:colId xmlns:a16="http://schemas.microsoft.com/office/drawing/2014/main" val="481023120"/>
                    </a:ext>
                  </a:extLst>
                </a:gridCol>
                <a:gridCol w="9662629">
                  <a:extLst>
                    <a:ext uri="{9D8B030D-6E8A-4147-A177-3AD203B41FA5}">
                      <a16:colId xmlns:a16="http://schemas.microsoft.com/office/drawing/2014/main" val="3238370464"/>
                    </a:ext>
                  </a:extLst>
                </a:gridCol>
              </a:tblGrid>
              <a:tr h="784993">
                <a:tc>
                  <a:txBody>
                    <a:bodyPr/>
                    <a:lstStyle/>
                    <a:p>
                      <a:pPr algn="r"/>
                      <a:endParaRPr lang="ru-RU" sz="1300" b="1" dirty="0">
                        <a:solidFill>
                          <a:srgbClr val="0073B8"/>
                        </a:solidFill>
                        <a:latin typeface="Open Sans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marR="288000" marT="72000" marB="72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kern="1200" noProof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Обеспечено внедрение обновленных примерных основных общеобразовательных программ, разработанных в рамках федерального проекта, в общеобразовательные организации всех субъектов Российской Федерации</a:t>
                      </a:r>
                    </a:p>
                  </a:txBody>
                  <a:tcPr marL="0" marT="72000" marB="72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3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3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146219"/>
                  </a:ext>
                </a:extLst>
              </a:tr>
              <a:tr h="57332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rgbClr val="0073B8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 50%</a:t>
                      </a:r>
                      <a:r>
                        <a:rPr lang="ru-RU" sz="1300" b="1" kern="1200" baseline="0" dirty="0" smtClean="0">
                          <a:solidFill>
                            <a:srgbClr val="0073B8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 школ</a:t>
                      </a:r>
                      <a:r>
                        <a:rPr lang="ru-RU" sz="1300" b="0" kern="1200" dirty="0" smtClean="0">
                          <a:solidFill>
                            <a:srgbClr val="0073B8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 РФ</a:t>
                      </a:r>
                    </a:p>
                  </a:txBody>
                  <a:tcPr marR="288000" marT="72000" marB="72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проведут оценку качества общего образования на основе  практики международных исследований качества подготовки  обучающихся в общеобразовательных организациях РФ (PISA)</a:t>
                      </a:r>
                    </a:p>
                  </a:txBody>
                  <a:tcPr marL="0" marT="72000" marB="72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3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3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34243"/>
                  </a:ext>
                </a:extLst>
              </a:tr>
              <a:tr h="57332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rgbClr val="0073B8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77</a:t>
                      </a:r>
                      <a:r>
                        <a:rPr lang="ru-RU" sz="1300" b="1" kern="1200" baseline="0" dirty="0" smtClean="0">
                          <a:solidFill>
                            <a:srgbClr val="0073B8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 </a:t>
                      </a:r>
                      <a:r>
                        <a:rPr lang="ru-RU" sz="1300" b="1" kern="1200" dirty="0" smtClean="0">
                          <a:solidFill>
                            <a:srgbClr val="0073B8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%</a:t>
                      </a:r>
                      <a:r>
                        <a:rPr lang="ru-RU" sz="1300" b="1" kern="1200" baseline="0" dirty="0" smtClean="0">
                          <a:solidFill>
                            <a:srgbClr val="0073B8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 детей</a:t>
                      </a:r>
                      <a:endParaRPr lang="ru-RU" sz="1300" b="0" kern="1200" dirty="0" smtClean="0">
                        <a:solidFill>
                          <a:srgbClr val="0073B8"/>
                        </a:solidFill>
                        <a:latin typeface="Open Sans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marR="288000" marT="72000" marB="72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будет охвачено дополнительным образованием в целях воспитания гармонично развитой и социально ответственной личности на основе духовно-нравственных ценностей народов Российской Федерации, исторических и </a:t>
                      </a:r>
                      <a:r>
                        <a:rPr lang="ru-RU" sz="13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национально-культурных </a:t>
                      </a:r>
                      <a:r>
                        <a:rPr lang="ru-RU" sz="13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традиций</a:t>
                      </a:r>
                    </a:p>
                  </a:txBody>
                  <a:tcPr marL="0" marT="72000" marB="72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3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3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395698"/>
                  </a:ext>
                </a:extLst>
              </a:tr>
              <a:tr h="57332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rgbClr val="0073B8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6,4 млн учащихся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b="0" kern="1200" dirty="0" smtClean="0">
                        <a:solidFill>
                          <a:srgbClr val="0073B8"/>
                        </a:solidFill>
                        <a:latin typeface="Open Sans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marR="288000" marT="72000" marB="72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будут вовлечены в деятельность общественных объединений, в </a:t>
                      </a:r>
                      <a:r>
                        <a:rPr lang="ru-RU" sz="1300" b="0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т.ч</a:t>
                      </a:r>
                      <a:r>
                        <a:rPr lang="ru-RU" sz="13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. волонтерских и добровольческих </a:t>
                      </a:r>
                    </a:p>
                  </a:txBody>
                  <a:tcPr marL="0" marT="72000" marB="72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3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3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975620"/>
                  </a:ext>
                </a:extLst>
              </a:tr>
              <a:tr h="57332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rgbClr val="0073B8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в</a:t>
                      </a:r>
                      <a:r>
                        <a:rPr lang="ru-RU" sz="1300" b="1" kern="1200" baseline="0" dirty="0" smtClean="0">
                          <a:solidFill>
                            <a:srgbClr val="0073B8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 </a:t>
                      </a:r>
                      <a:r>
                        <a:rPr lang="ru-RU" sz="1300" b="1" kern="1200" dirty="0" smtClean="0">
                          <a:solidFill>
                            <a:srgbClr val="0073B8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11 тыс. </a:t>
                      </a:r>
                      <a:r>
                        <a:rPr lang="ru-RU" sz="1300" b="0" kern="1200" dirty="0" smtClean="0">
                          <a:solidFill>
                            <a:srgbClr val="0073B8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школах</a:t>
                      </a:r>
                      <a:r>
                        <a:rPr lang="ru-RU" sz="1300" b="1" kern="1200" dirty="0" smtClean="0">
                          <a:solidFill>
                            <a:srgbClr val="0073B8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 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kern="1200" dirty="0" smtClean="0">
                          <a:solidFill>
                            <a:srgbClr val="0073B8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в</a:t>
                      </a:r>
                      <a:r>
                        <a:rPr lang="ru-RU" sz="1300" b="1" kern="1200" dirty="0" smtClean="0">
                          <a:solidFill>
                            <a:srgbClr val="0073B8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 55 </a:t>
                      </a:r>
                      <a:r>
                        <a:rPr lang="ru-RU" sz="1300" b="0" kern="1200" dirty="0" smtClean="0">
                          <a:solidFill>
                            <a:srgbClr val="0073B8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субъектах РФ</a:t>
                      </a:r>
                    </a:p>
                  </a:txBody>
                  <a:tcPr marR="288000" marT="72000" marB="72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будет создана материально-техническая база для реализации основных и дополнительных общеобразовательных программ цифрового и гуманитарного профилей в сельской местности и малых городах («Точки роста»)</a:t>
                      </a:r>
                    </a:p>
                  </a:txBody>
                  <a:tcPr marL="0" marT="72000" marB="72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3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3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913215"/>
                  </a:ext>
                </a:extLst>
              </a:tr>
              <a:tr h="57332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rgbClr val="0073B8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в 530 </a:t>
                      </a:r>
                      <a:r>
                        <a:rPr lang="ru-RU" sz="1300" b="0" kern="1200" dirty="0" smtClean="0">
                          <a:solidFill>
                            <a:srgbClr val="0073B8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школах</a:t>
                      </a:r>
                    </a:p>
                  </a:txBody>
                  <a:tcPr marR="288000" marT="72000" marB="72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о</a:t>
                      </a:r>
                      <a:r>
                        <a:rPr lang="ru-RU" sz="13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существляющих образовательную деятельность исключительно по адаптированным общеобразовательным программам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будет обновлена материально-техническая база</a:t>
                      </a:r>
                      <a:r>
                        <a:rPr lang="ru-RU" sz="1300" b="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 </a:t>
                      </a:r>
                      <a:endParaRPr lang="ru-RU" sz="1300" b="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marL="0" marT="72000" marB="72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3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3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572180"/>
                  </a:ext>
                </a:extLst>
              </a:tr>
              <a:tr h="57332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rgbClr val="0073B8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550 тыс. </a:t>
                      </a:r>
                    </a:p>
                  </a:txBody>
                  <a:tcPr marR="288000" marT="72000" marB="72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детей получат рекомендации по построению индивидуального учебного плана в соответствии с выбранными профессиональными компетенциями (профессиональными областями деятельности) </a:t>
                      </a:r>
                    </a:p>
                  </a:txBody>
                  <a:tcPr marL="0" marT="72000" marB="72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3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3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059944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54" y="1008669"/>
            <a:ext cx="554281" cy="634159"/>
          </a:xfrm>
          <a:prstGeom prst="rect">
            <a:avLst/>
          </a:prstGeom>
        </p:spPr>
      </p:pic>
      <p:sp>
        <p:nvSpPr>
          <p:cNvPr id="25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812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220623" cy="6858000"/>
          </a:xfrm>
          <a:prstGeom prst="rect">
            <a:avLst/>
          </a:prstGeom>
          <a:solidFill>
            <a:srgbClr val="3A60A7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786364" y="822392"/>
            <a:ext cx="7097590" cy="534980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1837119"/>
            <a:ext cx="5217169" cy="3990223"/>
            <a:chOff x="0" y="0"/>
            <a:chExt cx="10434337" cy="798044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7333" r="21317" b="2428"/>
            <a:stretch>
              <a:fillRect/>
            </a:stretch>
          </p:blipFill>
          <p:spPr>
            <a:xfrm>
              <a:off x="0" y="0"/>
              <a:ext cx="10434337" cy="7980445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807745" y="2332970"/>
            <a:ext cx="387943" cy="45373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807745" y="1558566"/>
            <a:ext cx="5407027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3"/>
              </a:lnSpc>
            </a:pPr>
            <a:r>
              <a:rPr lang="en-US" sz="1567" spc="31" dirty="0" err="1">
                <a:solidFill>
                  <a:srgbClr val="14110F"/>
                </a:solidFill>
                <a:latin typeface="Lato"/>
              </a:rPr>
              <a:t>Сервис</a:t>
            </a:r>
            <a:r>
              <a:rPr lang="en-US" sz="1567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7" spc="31" dirty="0" err="1">
                <a:solidFill>
                  <a:srgbClr val="14110F"/>
                </a:solidFill>
                <a:latin typeface="Lato"/>
              </a:rPr>
              <a:t>для</a:t>
            </a:r>
            <a:r>
              <a:rPr lang="en-US" sz="1567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7" spc="31" dirty="0" err="1">
                <a:solidFill>
                  <a:srgbClr val="14110F"/>
                </a:solidFill>
                <a:latin typeface="Lato Bold"/>
              </a:rPr>
              <a:t>всестороннего</a:t>
            </a:r>
            <a:r>
              <a:rPr lang="en-US" sz="1567" spc="31" dirty="0">
                <a:solidFill>
                  <a:srgbClr val="14110F"/>
                </a:solidFill>
                <a:latin typeface="Lato Bold"/>
              </a:rPr>
              <a:t> развития</a:t>
            </a:r>
            <a:r>
              <a:rPr lang="en-US" sz="1567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7" spc="31" dirty="0" err="1">
                <a:solidFill>
                  <a:srgbClr val="14110F"/>
                </a:solidFill>
                <a:latin typeface="Lato"/>
              </a:rPr>
              <a:t>ребенка</a:t>
            </a:r>
            <a:r>
              <a:rPr lang="en-US" sz="1567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ru-RU" sz="1567" spc="31" dirty="0">
                <a:solidFill>
                  <a:srgbClr val="14110F"/>
                </a:solidFill>
                <a:latin typeface="Lato"/>
              </a:rPr>
              <a:t>6</a:t>
            </a:r>
            <a:r>
              <a:rPr lang="en-US" sz="1600" dirty="0"/>
              <a:t> </a:t>
            </a:r>
            <a:r>
              <a:rPr lang="en-US" sz="1600" spc="36" dirty="0">
                <a:solidFill>
                  <a:srgbClr val="14110F"/>
                </a:solidFill>
                <a:latin typeface="Lato"/>
              </a:rPr>
              <a:t>─</a:t>
            </a:r>
            <a:r>
              <a:rPr lang="en-US" sz="1600" dirty="0"/>
              <a:t> </a:t>
            </a:r>
            <a:r>
              <a:rPr lang="en-US" sz="1567" spc="31" dirty="0">
                <a:solidFill>
                  <a:srgbClr val="14110F"/>
                </a:solidFill>
                <a:latin typeface="Lato"/>
              </a:rPr>
              <a:t>7 </a:t>
            </a:r>
            <a:r>
              <a:rPr lang="en-US" sz="1567" spc="31" dirty="0" err="1">
                <a:solidFill>
                  <a:srgbClr val="14110F"/>
                </a:solidFill>
                <a:latin typeface="Lato"/>
              </a:rPr>
              <a:t>лет</a:t>
            </a:r>
            <a:endParaRPr lang="en-US" sz="1567" spc="31" dirty="0">
              <a:solidFill>
                <a:srgbClr val="14110F"/>
              </a:solidFill>
              <a:latin typeface="Lato"/>
            </a:endParaRPr>
          </a:p>
          <a:p>
            <a:pPr>
              <a:lnSpc>
                <a:spcPts val="2193"/>
              </a:lnSpc>
              <a:spcBef>
                <a:spcPct val="0"/>
              </a:spcBef>
            </a:pPr>
            <a:r>
              <a:rPr lang="en-US" sz="1567" spc="31" dirty="0" err="1">
                <a:solidFill>
                  <a:srgbClr val="14110F"/>
                </a:solidFill>
                <a:latin typeface="Lato"/>
              </a:rPr>
              <a:t>от</a:t>
            </a:r>
            <a:r>
              <a:rPr lang="en-US" sz="1567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7" spc="31" dirty="0" err="1">
                <a:solidFill>
                  <a:srgbClr val="14110F"/>
                </a:solidFill>
                <a:latin typeface="Lato"/>
              </a:rPr>
              <a:t>специалистов</a:t>
            </a:r>
            <a:r>
              <a:rPr lang="en-US" sz="1567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7" spc="31" dirty="0" err="1">
                <a:solidFill>
                  <a:srgbClr val="14110F"/>
                </a:solidFill>
                <a:latin typeface="Lato"/>
              </a:rPr>
              <a:t>по</a:t>
            </a:r>
            <a:r>
              <a:rPr lang="en-US" sz="1567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7" spc="31" dirty="0" err="1">
                <a:solidFill>
                  <a:srgbClr val="14110F"/>
                </a:solidFill>
                <a:latin typeface="Lato"/>
              </a:rPr>
              <a:t>дошкольному</a:t>
            </a:r>
            <a:r>
              <a:rPr lang="en-US" sz="1567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7" spc="31" dirty="0" err="1">
                <a:solidFill>
                  <a:srgbClr val="14110F"/>
                </a:solidFill>
                <a:latin typeface="Lato"/>
              </a:rPr>
              <a:t>образованию</a:t>
            </a:r>
            <a:endParaRPr lang="en-US" sz="1567" spc="31" dirty="0">
              <a:solidFill>
                <a:srgbClr val="14110F"/>
              </a:solidFill>
              <a:latin typeface="Lat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553084" y="142847"/>
            <a:ext cx="5407027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  <a:spcBef>
                <a:spcPct val="0"/>
              </a:spcBef>
            </a:pPr>
            <a:r>
              <a:rPr lang="ru-RU" sz="3200" b="1" spc="-32" dirty="0">
                <a:solidFill>
                  <a:srgbClr val="243D6D"/>
                </a:solidFill>
                <a:latin typeface="Lato"/>
              </a:rPr>
              <a:t>К школе готов</a:t>
            </a:r>
            <a:endParaRPr lang="en-US" sz="3200" b="1" spc="-32" dirty="0">
              <a:solidFill>
                <a:srgbClr val="243D6D"/>
              </a:solidFill>
              <a:latin typeface="Lat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317040" y="2406197"/>
            <a:ext cx="5407027" cy="3667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3"/>
              </a:lnSpc>
            </a:pPr>
            <a:r>
              <a:rPr lang="en-US" sz="1566" spc="31" dirty="0" err="1">
                <a:solidFill>
                  <a:srgbClr val="14110F"/>
                </a:solidFill>
                <a:latin typeface="Lato Bold"/>
              </a:rPr>
              <a:t>Задача</a:t>
            </a:r>
            <a:r>
              <a:rPr lang="en-US" sz="1566" spc="31" dirty="0">
                <a:solidFill>
                  <a:srgbClr val="14110F"/>
                </a:solidFill>
                <a:latin typeface="Lato Bold"/>
              </a:rPr>
              <a:t>:</a:t>
            </a:r>
          </a:p>
          <a:p>
            <a:pPr>
              <a:lnSpc>
                <a:spcPts val="2193"/>
              </a:lnSpc>
            </a:pPr>
            <a:endParaRPr lang="en-US" sz="1566" spc="31" dirty="0">
              <a:solidFill>
                <a:srgbClr val="14110F"/>
              </a:solidFill>
              <a:latin typeface="Lato Bold"/>
            </a:endParaRPr>
          </a:p>
          <a:p>
            <a:pPr>
              <a:lnSpc>
                <a:spcPts val="2193"/>
              </a:lnSpc>
            </a:pP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помочь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родителям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,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педагогам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и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воспитателям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в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подготовке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ребенка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к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школе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за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счет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развития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комплекса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навыков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и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умений</a:t>
            </a:r>
            <a:endParaRPr lang="en-US" sz="1566" spc="31" dirty="0">
              <a:solidFill>
                <a:srgbClr val="14110F"/>
              </a:solidFill>
              <a:latin typeface="Lato"/>
            </a:endParaRPr>
          </a:p>
          <a:p>
            <a:pPr>
              <a:lnSpc>
                <a:spcPts val="2193"/>
              </a:lnSpc>
            </a:pP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</a:p>
          <a:p>
            <a:pPr marL="338260" lvl="1" indent="-169130">
              <a:lnSpc>
                <a:spcPts val="2193"/>
              </a:lnSpc>
              <a:buFont typeface="Arial"/>
              <a:buChar char="•"/>
            </a:pP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математическая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готовность</a:t>
            </a:r>
            <a:endParaRPr lang="en-US" sz="1566" spc="31" dirty="0">
              <a:solidFill>
                <a:srgbClr val="14110F"/>
              </a:solidFill>
              <a:latin typeface="Lato"/>
            </a:endParaRPr>
          </a:p>
          <a:p>
            <a:pPr marL="338260" lvl="1" indent="-169130">
              <a:lnSpc>
                <a:spcPts val="2193"/>
              </a:lnSpc>
              <a:buFont typeface="Arial"/>
              <a:buChar char="•"/>
            </a:pP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речевая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готовность</a:t>
            </a:r>
            <a:endParaRPr lang="en-US" sz="1566" spc="31" dirty="0">
              <a:solidFill>
                <a:srgbClr val="14110F"/>
              </a:solidFill>
              <a:latin typeface="Lato"/>
            </a:endParaRPr>
          </a:p>
          <a:p>
            <a:pPr marL="338260" lvl="1" indent="-169130">
              <a:lnSpc>
                <a:spcPts val="2193"/>
              </a:lnSpc>
              <a:buFont typeface="Arial"/>
              <a:buChar char="•"/>
            </a:pPr>
            <a:r>
              <a:rPr lang="en-US" sz="1566" spc="31" dirty="0">
                <a:solidFill>
                  <a:srgbClr val="14110F"/>
                </a:solidFill>
                <a:latin typeface="Lato"/>
              </a:rPr>
              <a:t>п</a:t>
            </a:r>
            <a:r>
              <a:rPr lang="ru-RU" sz="1566" spc="31" dirty="0" err="1">
                <a:solidFill>
                  <a:srgbClr val="14110F"/>
                </a:solidFill>
                <a:latin typeface="Lato"/>
              </a:rPr>
              <a:t>одготовка</a:t>
            </a:r>
            <a:r>
              <a:rPr lang="ru-RU" sz="1566" spc="31" dirty="0">
                <a:solidFill>
                  <a:srgbClr val="14110F"/>
                </a:solidFill>
                <a:latin typeface="Lato"/>
              </a:rPr>
              <a:t> к ч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тени</a:t>
            </a:r>
            <a:r>
              <a:rPr lang="ru-RU" sz="1566" spc="31" dirty="0">
                <a:solidFill>
                  <a:srgbClr val="14110F"/>
                </a:solidFill>
                <a:latin typeface="Lato"/>
              </a:rPr>
              <a:t>ю</a:t>
            </a:r>
            <a:endParaRPr lang="en-US" sz="1566" spc="31" dirty="0">
              <a:solidFill>
                <a:srgbClr val="14110F"/>
              </a:solidFill>
              <a:latin typeface="Lato"/>
            </a:endParaRPr>
          </a:p>
          <a:p>
            <a:pPr marL="338260" lvl="1" indent="-169130">
              <a:lnSpc>
                <a:spcPts val="2193"/>
              </a:lnSpc>
              <a:buFont typeface="Arial"/>
              <a:buChar char="•"/>
            </a:pPr>
            <a:r>
              <a:rPr lang="en-US" sz="1566" spc="31" dirty="0">
                <a:solidFill>
                  <a:srgbClr val="14110F"/>
                </a:solidFill>
                <a:latin typeface="Lato"/>
              </a:rPr>
              <a:t>п</a:t>
            </a:r>
            <a:r>
              <a:rPr lang="ru-RU" sz="1566" spc="31" dirty="0" err="1">
                <a:solidFill>
                  <a:srgbClr val="14110F"/>
                </a:solidFill>
                <a:latin typeface="Lato"/>
              </a:rPr>
              <a:t>одготовка</a:t>
            </a:r>
            <a:r>
              <a:rPr lang="ru-RU" sz="1566" spc="31" dirty="0">
                <a:solidFill>
                  <a:srgbClr val="14110F"/>
                </a:solidFill>
                <a:latin typeface="Lato"/>
              </a:rPr>
              <a:t> к п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исьм</a:t>
            </a:r>
            <a:r>
              <a:rPr lang="ru-RU" sz="1566" spc="31" dirty="0">
                <a:solidFill>
                  <a:srgbClr val="14110F"/>
                </a:solidFill>
                <a:latin typeface="Lato"/>
              </a:rPr>
              <a:t>у</a:t>
            </a:r>
            <a:endParaRPr lang="en-US" sz="1566" spc="31" dirty="0">
              <a:solidFill>
                <a:srgbClr val="14110F"/>
              </a:solidFill>
              <a:latin typeface="Lato"/>
            </a:endParaRPr>
          </a:p>
          <a:p>
            <a:pPr marL="338260" lvl="1" indent="-169130">
              <a:lnSpc>
                <a:spcPts val="2193"/>
              </a:lnSpc>
              <a:buFont typeface="Arial"/>
              <a:buChar char="•"/>
            </a:pP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творчество</a:t>
            </a:r>
            <a:endParaRPr lang="en-US" sz="1566" spc="31" dirty="0">
              <a:solidFill>
                <a:srgbClr val="14110F"/>
              </a:solidFill>
              <a:latin typeface="Lato"/>
            </a:endParaRPr>
          </a:p>
          <a:p>
            <a:pPr marL="338260" lvl="1" indent="-169130">
              <a:lnSpc>
                <a:spcPts val="2193"/>
              </a:lnSpc>
              <a:buFont typeface="Arial"/>
              <a:buChar char="•"/>
            </a:pP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мышление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и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память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</a:p>
          <a:p>
            <a:pPr>
              <a:lnSpc>
                <a:spcPts val="2193"/>
              </a:lnSpc>
              <a:spcBef>
                <a:spcPct val="0"/>
              </a:spcBef>
            </a:pPr>
            <a:endParaRPr lang="en-US" sz="1566" spc="31" dirty="0">
              <a:solidFill>
                <a:srgbClr val="14110F"/>
              </a:solidFill>
              <a:latin typeface="Lat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317040" y="5854042"/>
            <a:ext cx="5407027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3"/>
              </a:lnSpc>
              <a:spcBef>
                <a:spcPct val="0"/>
              </a:spcBef>
            </a:pPr>
            <a:r>
              <a:rPr lang="en-US" sz="1566" spc="31" dirty="0" err="1">
                <a:solidFill>
                  <a:srgbClr val="14110F"/>
                </a:solidFill>
                <a:latin typeface="Lato Bold"/>
              </a:rPr>
              <a:t>Результат</a:t>
            </a:r>
            <a:r>
              <a:rPr lang="en-US" sz="1566" spc="31" dirty="0">
                <a:solidFill>
                  <a:srgbClr val="14110F"/>
                </a:solidFill>
                <a:latin typeface="Lato Bold"/>
              </a:rPr>
              <a:t>: </a:t>
            </a:r>
            <a:r>
              <a:rPr lang="ru-RU" sz="1566" spc="31" dirty="0">
                <a:solidFill>
                  <a:srgbClr val="14110F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качественная подготовка к школе для успешного обучения в 1 классе</a:t>
            </a:r>
            <a:r>
              <a:rPr lang="en-US" sz="1566" spc="31" dirty="0">
                <a:solidFill>
                  <a:srgbClr val="14110F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545335" y="728346"/>
            <a:ext cx="5588000" cy="57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67" spc="31" dirty="0" err="1">
                <a:solidFill>
                  <a:srgbClr val="14110F"/>
                </a:solidFill>
                <a:latin typeface="Lato"/>
              </a:rPr>
              <a:t>Данный</a:t>
            </a:r>
            <a:r>
              <a:rPr lang="en-US" sz="1567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7" spc="31" dirty="0" err="1">
                <a:solidFill>
                  <a:srgbClr val="14110F"/>
                </a:solidFill>
                <a:latin typeface="Lato"/>
              </a:rPr>
              <a:t>сервис</a:t>
            </a:r>
            <a:r>
              <a:rPr lang="en-US" sz="1567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7" spc="31" dirty="0" err="1">
                <a:solidFill>
                  <a:srgbClr val="14110F"/>
                </a:solidFill>
                <a:latin typeface="Lato"/>
              </a:rPr>
              <a:t>подойдет</a:t>
            </a:r>
            <a:r>
              <a:rPr lang="en-US" sz="1567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7" spc="31" dirty="0" err="1">
                <a:solidFill>
                  <a:srgbClr val="14110F"/>
                </a:solidFill>
                <a:latin typeface="Lato"/>
              </a:rPr>
              <a:t>родителям</a:t>
            </a:r>
            <a:r>
              <a:rPr lang="en-US" sz="1567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7" spc="31" dirty="0" err="1">
                <a:solidFill>
                  <a:srgbClr val="14110F"/>
                </a:solidFill>
                <a:latin typeface="Lato"/>
              </a:rPr>
              <a:t>будущих</a:t>
            </a:r>
            <a:r>
              <a:rPr lang="en-US" sz="1567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7" spc="31" dirty="0" err="1">
                <a:solidFill>
                  <a:srgbClr val="14110F"/>
                </a:solidFill>
                <a:latin typeface="Lato"/>
              </a:rPr>
              <a:t>первоклассников</a:t>
            </a:r>
            <a:r>
              <a:rPr lang="en-US" sz="1567" spc="31" dirty="0">
                <a:solidFill>
                  <a:srgbClr val="14110F"/>
                </a:solidFill>
                <a:latin typeface="Lato"/>
              </a:rPr>
              <a:t>, </a:t>
            </a:r>
            <a:r>
              <a:rPr lang="en-US" sz="1567" spc="31" dirty="0" err="1">
                <a:solidFill>
                  <a:srgbClr val="14110F"/>
                </a:solidFill>
                <a:latin typeface="Lato"/>
              </a:rPr>
              <a:t>педагогам</a:t>
            </a:r>
            <a:r>
              <a:rPr lang="en-US" sz="1567" spc="31" dirty="0">
                <a:solidFill>
                  <a:srgbClr val="14110F"/>
                </a:solidFill>
                <a:latin typeface="Lato"/>
              </a:rPr>
              <a:t> и </a:t>
            </a:r>
            <a:r>
              <a:rPr lang="en-US" sz="1567" spc="31" dirty="0" err="1">
                <a:solidFill>
                  <a:srgbClr val="14110F"/>
                </a:solidFill>
                <a:latin typeface="Lato"/>
              </a:rPr>
              <a:t>воспитателям</a:t>
            </a:r>
            <a:r>
              <a:rPr lang="en-US" sz="1567" spc="31" dirty="0">
                <a:solidFill>
                  <a:srgbClr val="14110F"/>
                </a:solidFill>
                <a:latin typeface="Lato"/>
              </a:rPr>
              <a:t> </a:t>
            </a:r>
            <a:endParaRPr lang="ru-RU" sz="1567" spc="31" dirty="0">
              <a:solidFill>
                <a:srgbClr val="14110F"/>
              </a:solidFill>
              <a:latin typeface="Lato"/>
            </a:endParaRPr>
          </a:p>
        </p:txBody>
      </p:sp>
      <p:sp>
        <p:nvSpPr>
          <p:cNvPr id="14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9554" y="6516871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  <a:r>
              <a:rPr lang="ru-RU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1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184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/>
          <p:cNvSpPr>
            <a:spLocks noChangeArrowheads="1"/>
          </p:cNvSpPr>
          <p:nvPr/>
        </p:nvSpPr>
        <p:spPr bwMode="auto">
          <a:xfrm>
            <a:off x="0" y="0"/>
            <a:ext cx="4220633" cy="6858000"/>
          </a:xfrm>
          <a:prstGeom prst="rect">
            <a:avLst/>
          </a:prstGeom>
          <a:solidFill>
            <a:srgbClr val="3A60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200"/>
          </a:p>
        </p:txBody>
      </p:sp>
      <p:pic>
        <p:nvPicPr>
          <p:cNvPr id="2457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6466" y="822325"/>
            <a:ext cx="7097183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80" name="Group 4"/>
          <p:cNvGrpSpPr>
            <a:grpSpLocks/>
          </p:cNvGrpSpPr>
          <p:nvPr/>
        </p:nvGrpSpPr>
        <p:grpSpPr bwMode="auto">
          <a:xfrm>
            <a:off x="1" y="1837267"/>
            <a:ext cx="5217583" cy="3989917"/>
            <a:chOff x="0" y="0"/>
            <a:chExt cx="10434337" cy="7980445"/>
          </a:xfrm>
        </p:grpSpPr>
        <p:pic>
          <p:nvPicPr>
            <p:cNvPr id="24587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5" r="7240"/>
            <a:stretch>
              <a:fillRect/>
            </a:stretch>
          </p:blipFill>
          <p:spPr bwMode="auto">
            <a:xfrm>
              <a:off x="0" y="0"/>
              <a:ext cx="10434337" cy="7980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581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134" y="2332567"/>
            <a:ext cx="3873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5808134" y="1558926"/>
            <a:ext cx="5407025" cy="56425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>
              <a:lnSpc>
                <a:spcPts val="2193"/>
              </a:lnSpc>
              <a:defRPr/>
            </a:pP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Сервис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latin typeface="Lato"/>
              </a:rPr>
              <a:t>методической</a:t>
            </a:r>
            <a:r>
              <a:rPr lang="en-US" sz="1566" spc="31" dirty="0">
                <a:latin typeface="Lato"/>
              </a:rPr>
              <a:t> </a:t>
            </a:r>
            <a:r>
              <a:rPr lang="en-US" sz="1566" spc="31" dirty="0" err="1">
                <a:latin typeface="Lato"/>
              </a:rPr>
              <a:t>поддержки</a:t>
            </a:r>
            <a:r>
              <a:rPr lang="en-US" sz="1566" spc="31" dirty="0">
                <a:latin typeface="Lato"/>
              </a:rPr>
              <a:t> </a:t>
            </a:r>
            <a:r>
              <a:rPr lang="ru-RU" sz="1566" spc="31" dirty="0">
                <a:latin typeface="Lato"/>
              </a:rPr>
              <a:t>для </a:t>
            </a:r>
            <a:r>
              <a:rPr lang="en-US" sz="1566" spc="31" dirty="0" err="1">
                <a:latin typeface="Lato"/>
              </a:rPr>
              <a:t>родителей</a:t>
            </a:r>
            <a:r>
              <a:rPr lang="ru-RU" sz="1566" spc="31" dirty="0">
                <a:latin typeface="Lato"/>
              </a:rPr>
              <a:t> и </a:t>
            </a:r>
            <a:r>
              <a:rPr lang="en-US" sz="1566" spc="31" dirty="0">
                <a:latin typeface="Lato"/>
              </a:rPr>
              <a:t> </a:t>
            </a:r>
            <a:r>
              <a:rPr lang="ru-RU" sz="1566" spc="31" dirty="0">
                <a:latin typeface="Lato"/>
              </a:rPr>
              <a:t>учеников 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с 1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по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4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класс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endParaRPr lang="en-US" sz="1566" spc="31" dirty="0">
              <a:latin typeface="Lat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808134" y="768350"/>
            <a:ext cx="5407025" cy="538609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>
              <a:lnSpc>
                <a:spcPts val="4160"/>
              </a:lnSpc>
              <a:defRPr/>
            </a:pPr>
            <a:r>
              <a:rPr lang="ru-RU" sz="3200" spc="-32" dirty="0">
                <a:solidFill>
                  <a:srgbClr val="243D6D"/>
                </a:solidFill>
                <a:latin typeface="Lato"/>
              </a:rPr>
              <a:t>Начина</a:t>
            </a:r>
            <a:r>
              <a:rPr lang="en-US" sz="3200" spc="-32" dirty="0">
                <a:solidFill>
                  <a:srgbClr val="243D6D"/>
                </a:solidFill>
                <a:latin typeface="Lato"/>
              </a:rPr>
              <a:t>й</a:t>
            </a:r>
            <a:r>
              <a:rPr lang="ru-RU" sz="3200" spc="-32" dirty="0" err="1">
                <a:solidFill>
                  <a:srgbClr val="243D6D"/>
                </a:solidFill>
                <a:latin typeface="Lato"/>
              </a:rPr>
              <a:t>зер</a:t>
            </a:r>
            <a:endParaRPr lang="en-US" sz="3200" spc="-32" dirty="0">
              <a:solidFill>
                <a:srgbClr val="243D6D"/>
              </a:solidFill>
              <a:latin typeface="Lat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317192" y="2461684"/>
            <a:ext cx="5407025" cy="3103414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>
              <a:lnSpc>
                <a:spcPts val="2193"/>
              </a:lnSpc>
              <a:defRPr/>
            </a:pPr>
            <a:r>
              <a:rPr lang="en-US" sz="1566" spc="31" dirty="0" err="1">
                <a:solidFill>
                  <a:srgbClr val="14110F"/>
                </a:solidFill>
                <a:latin typeface="Lato Bold"/>
              </a:rPr>
              <a:t>Задача</a:t>
            </a:r>
            <a:r>
              <a:rPr lang="en-US" sz="1566" spc="31" dirty="0">
                <a:solidFill>
                  <a:srgbClr val="14110F"/>
                </a:solidFill>
                <a:latin typeface="Lato Bold"/>
              </a:rPr>
              <a:t>:</a:t>
            </a:r>
          </a:p>
          <a:p>
            <a:pPr>
              <a:lnSpc>
                <a:spcPts val="2193"/>
              </a:lnSpc>
              <a:defRPr/>
            </a:pPr>
            <a:endParaRPr lang="en-US" sz="1566" spc="31" dirty="0">
              <a:solidFill>
                <a:srgbClr val="14110F"/>
              </a:solidFill>
              <a:latin typeface="Lato Bold"/>
            </a:endParaRPr>
          </a:p>
          <a:p>
            <a:pPr>
              <a:lnSpc>
                <a:spcPts val="2193"/>
              </a:lnSpc>
              <a:defRPr/>
            </a:pP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помочь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родителям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доступно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объяснить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ребенку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домашнее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задание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или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тему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по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русскому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ru-RU" sz="1566" spc="31" dirty="0">
                <a:solidFill>
                  <a:srgbClr val="14110F"/>
                </a:solidFill>
                <a:latin typeface="Lato"/>
              </a:rPr>
              <a:t>языку 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и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математике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(</a:t>
            </a:r>
            <a:r>
              <a:rPr lang="ru-RU" sz="1566" spc="31" dirty="0">
                <a:solidFill>
                  <a:srgbClr val="14110F"/>
                </a:solidFill>
                <a:latin typeface="Lato"/>
              </a:rPr>
              <a:t>система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«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Школа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России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»)</a:t>
            </a:r>
          </a:p>
          <a:p>
            <a:pPr>
              <a:lnSpc>
                <a:spcPts val="2193"/>
              </a:lnSpc>
              <a:defRPr/>
            </a:pPr>
            <a:endParaRPr lang="en-US" sz="1566" spc="31" dirty="0">
              <a:solidFill>
                <a:srgbClr val="14110F"/>
              </a:solidFill>
              <a:latin typeface="Lato"/>
            </a:endParaRPr>
          </a:p>
          <a:p>
            <a:pPr marL="338260" lvl="1" indent="-169130">
              <a:lnSpc>
                <a:spcPts val="2193"/>
              </a:lnSpc>
              <a:buFont typeface="Arial"/>
              <a:buChar char="•"/>
              <a:defRPr/>
            </a:pPr>
            <a:r>
              <a:rPr lang="en-US" sz="1566" spc="31" dirty="0" err="1">
                <a:latin typeface="Lato"/>
              </a:rPr>
              <a:t>объяснить</a:t>
            </a:r>
            <a:r>
              <a:rPr lang="en-US" sz="1566" spc="31" dirty="0">
                <a:latin typeface="Lato"/>
              </a:rPr>
              <a:t> и </a:t>
            </a:r>
            <a:r>
              <a:rPr lang="ru-RU" sz="1566" spc="31" dirty="0">
                <a:latin typeface="Lato"/>
              </a:rPr>
              <a:t>проверить</a:t>
            </a:r>
            <a:endParaRPr lang="en-US" sz="1566" spc="31" dirty="0">
              <a:latin typeface="Lato"/>
            </a:endParaRPr>
          </a:p>
          <a:p>
            <a:pPr marL="338260" lvl="1" indent="-169130">
              <a:lnSpc>
                <a:spcPts val="2193"/>
              </a:lnSpc>
              <a:buFont typeface="Arial"/>
              <a:buChar char="•"/>
              <a:defRPr/>
            </a:pP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мотивировать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ru-RU" sz="1566" spc="31" dirty="0">
                <a:solidFill>
                  <a:srgbClr val="14110F"/>
                </a:solidFill>
                <a:latin typeface="Lato"/>
              </a:rPr>
              <a:t>качественно выполнить 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домашнее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задание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</a:p>
          <a:p>
            <a:pPr marL="338260" lvl="1" indent="-169130">
              <a:lnSpc>
                <a:spcPts val="2193"/>
              </a:lnSpc>
              <a:buFont typeface="Arial"/>
              <a:buChar char="•"/>
              <a:defRPr/>
            </a:pP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подготовить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к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ВПР</a:t>
            </a:r>
          </a:p>
          <a:p>
            <a:pPr>
              <a:lnSpc>
                <a:spcPts val="2193"/>
              </a:lnSpc>
              <a:defRPr/>
            </a:pPr>
            <a:endParaRPr lang="en-US" sz="1566" spc="31" dirty="0">
              <a:solidFill>
                <a:srgbClr val="14110F"/>
              </a:solidFill>
              <a:latin typeface="Lat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317192" y="5528734"/>
            <a:ext cx="5407025" cy="84638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>
              <a:lnSpc>
                <a:spcPts val="2193"/>
              </a:lnSpc>
              <a:defRPr/>
            </a:pPr>
            <a:r>
              <a:rPr lang="en-US" sz="1566" spc="31" dirty="0" err="1">
                <a:solidFill>
                  <a:srgbClr val="14110F"/>
                </a:solidFill>
                <a:latin typeface="Lato Bold"/>
              </a:rPr>
              <a:t>Результат</a:t>
            </a:r>
            <a:r>
              <a:rPr lang="en-US" sz="1566" spc="31" dirty="0">
                <a:solidFill>
                  <a:srgbClr val="14110F"/>
                </a:solidFill>
                <a:latin typeface="Lato Bold"/>
              </a:rPr>
              <a:t>: </a:t>
            </a:r>
            <a:r>
              <a:rPr lang="ru-RU" sz="1566" spc="31" dirty="0">
                <a:solidFill>
                  <a:srgbClr val="14110F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повышение мотивации и образовательных результатов </a:t>
            </a:r>
            <a:r>
              <a:rPr lang="ru-RU" sz="1566" spc="3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детей б</a:t>
            </a:r>
            <a:r>
              <a:rPr lang="en-US" sz="1566" spc="31" dirty="0" err="1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лагодаря</a:t>
            </a:r>
            <a:r>
              <a:rPr lang="en-US" sz="1566" spc="3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 </a:t>
            </a:r>
            <a:r>
              <a:rPr lang="en-US" sz="1566" spc="31" dirty="0" err="1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грамотной</a:t>
            </a:r>
            <a:r>
              <a:rPr lang="en-US" sz="1566" spc="3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 </a:t>
            </a:r>
            <a:r>
              <a:rPr lang="en-US" sz="1566" spc="31" dirty="0" err="1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поддержке</a:t>
            </a:r>
            <a:r>
              <a:rPr lang="en-US" sz="1566" spc="3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 </a:t>
            </a:r>
            <a:r>
              <a:rPr lang="en-US" sz="1566" spc="31" dirty="0" err="1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родителей</a:t>
            </a:r>
            <a:endParaRPr lang="en-US" sz="1566" spc="31" dirty="0">
              <a:solidFill>
                <a:srgbClr val="00B050"/>
              </a:solidFill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</p:txBody>
      </p:sp>
      <p:sp>
        <p:nvSpPr>
          <p:cNvPr id="13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9554" y="6516871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  <a:r>
              <a:rPr lang="ru-RU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1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898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220623" cy="6858000"/>
          </a:xfrm>
          <a:prstGeom prst="rect">
            <a:avLst/>
          </a:prstGeom>
          <a:solidFill>
            <a:srgbClr val="3A60A7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786364" y="822392"/>
            <a:ext cx="7097590" cy="534980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1837119"/>
            <a:ext cx="5217169" cy="3990223"/>
            <a:chOff x="0" y="0"/>
            <a:chExt cx="10434337" cy="798044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6498" r="6498"/>
            <a:stretch>
              <a:fillRect/>
            </a:stretch>
          </p:blipFill>
          <p:spPr>
            <a:xfrm>
              <a:off x="0" y="0"/>
              <a:ext cx="10434337" cy="7980445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07745" y="2332970"/>
            <a:ext cx="387943" cy="45373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807745" y="1558566"/>
            <a:ext cx="5407027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3"/>
              </a:lnSpc>
              <a:spcBef>
                <a:spcPct val="0"/>
              </a:spcBef>
            </a:pPr>
            <a:r>
              <a:rPr lang="en-US" sz="1566" spc="31">
                <a:solidFill>
                  <a:srgbClr val="14110F"/>
                </a:solidFill>
                <a:latin typeface="Lato"/>
              </a:rPr>
              <a:t>Сервис для подготовки к экзаменам, который помогает разобраться даже с самыми сложными заданиями.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807745" y="768127"/>
            <a:ext cx="5407027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  <a:spcBef>
                <a:spcPct val="0"/>
              </a:spcBef>
            </a:pPr>
            <a:r>
              <a:rPr lang="en-US" sz="3200" b="1" spc="-32" dirty="0">
                <a:solidFill>
                  <a:srgbClr val="243D6D"/>
                </a:solidFill>
                <a:latin typeface="Lato"/>
              </a:rPr>
              <a:t>Я </a:t>
            </a:r>
            <a:r>
              <a:rPr lang="en-US" sz="3200" b="1" spc="-32" dirty="0" err="1">
                <a:solidFill>
                  <a:srgbClr val="243D6D"/>
                </a:solidFill>
                <a:latin typeface="Lato"/>
              </a:rPr>
              <a:t>сдам</a:t>
            </a:r>
            <a:r>
              <a:rPr lang="en-US" sz="3200" b="1" spc="-32" dirty="0">
                <a:solidFill>
                  <a:srgbClr val="243D6D"/>
                </a:solidFill>
                <a:latin typeface="Lato"/>
              </a:rPr>
              <a:t> ЕГЭ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317040" y="2419462"/>
            <a:ext cx="5407027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3"/>
              </a:lnSpc>
            </a:pPr>
            <a:r>
              <a:rPr lang="en-US" sz="1566" spc="31" dirty="0" err="1">
                <a:solidFill>
                  <a:srgbClr val="14110F"/>
                </a:solidFill>
                <a:latin typeface="Lato Bold"/>
              </a:rPr>
              <a:t>Задача</a:t>
            </a:r>
            <a:r>
              <a:rPr lang="en-US" sz="1566" spc="31" dirty="0">
                <a:solidFill>
                  <a:srgbClr val="14110F"/>
                </a:solidFill>
                <a:latin typeface="Lato Bold"/>
              </a:rPr>
              <a:t>:</a:t>
            </a:r>
          </a:p>
          <a:p>
            <a:pPr>
              <a:lnSpc>
                <a:spcPts val="2193"/>
              </a:lnSpc>
            </a:pPr>
            <a:endParaRPr lang="en-US" sz="1566" spc="31" dirty="0">
              <a:solidFill>
                <a:srgbClr val="14110F"/>
              </a:solidFill>
              <a:latin typeface="Lato Bold"/>
            </a:endParaRPr>
          </a:p>
          <a:p>
            <a:pPr>
              <a:lnSpc>
                <a:spcPts val="2193"/>
              </a:lnSpc>
            </a:pP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научить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школьников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решать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трудные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задания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ЕГЭ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для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получения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высокого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балла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на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экзамене</a:t>
            </a:r>
            <a:endParaRPr lang="en-US" sz="1566" spc="31" dirty="0">
              <a:solidFill>
                <a:srgbClr val="14110F"/>
              </a:solidFill>
              <a:latin typeface="Lato"/>
            </a:endParaRPr>
          </a:p>
          <a:p>
            <a:pPr>
              <a:lnSpc>
                <a:spcPts val="2193"/>
              </a:lnSpc>
            </a:pPr>
            <a:endParaRPr lang="en-US" sz="1566" spc="31" dirty="0">
              <a:solidFill>
                <a:srgbClr val="14110F"/>
              </a:solidFill>
              <a:latin typeface="Lato"/>
            </a:endParaRPr>
          </a:p>
          <a:p>
            <a:pPr marL="338260" lvl="1" indent="-169130">
              <a:lnSpc>
                <a:spcPts val="2193"/>
              </a:lnSpc>
              <a:buFont typeface="Arial"/>
              <a:buChar char="•"/>
            </a:pP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углубленная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подготовка</a:t>
            </a:r>
            <a:endParaRPr lang="en-US" sz="1566" spc="31" dirty="0">
              <a:solidFill>
                <a:srgbClr val="14110F"/>
              </a:solidFill>
              <a:latin typeface="Lato"/>
            </a:endParaRPr>
          </a:p>
          <a:p>
            <a:pPr marL="338260" lvl="1" indent="-169130">
              <a:lnSpc>
                <a:spcPts val="2193"/>
              </a:lnSpc>
              <a:buFont typeface="Arial"/>
              <a:buChar char="•"/>
            </a:pP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грамотное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планирование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времени</a:t>
            </a:r>
            <a:endParaRPr lang="en-US" sz="1566" spc="31" dirty="0">
              <a:solidFill>
                <a:srgbClr val="14110F"/>
              </a:solidFill>
              <a:latin typeface="Lato"/>
            </a:endParaRPr>
          </a:p>
          <a:p>
            <a:pPr marL="338260" lvl="1" indent="-169130">
              <a:lnSpc>
                <a:spcPts val="2193"/>
              </a:lnSpc>
              <a:buFont typeface="Arial"/>
              <a:buChar char="•"/>
            </a:pP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расширенный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материал</a:t>
            </a:r>
            <a:endParaRPr lang="en-US" sz="1566" spc="31" dirty="0">
              <a:solidFill>
                <a:srgbClr val="14110F"/>
              </a:solidFill>
              <a:latin typeface="Lato"/>
            </a:endParaRPr>
          </a:p>
          <a:p>
            <a:pPr>
              <a:lnSpc>
                <a:spcPts val="2193"/>
              </a:lnSpc>
              <a:spcBef>
                <a:spcPct val="0"/>
              </a:spcBef>
            </a:pPr>
            <a:endParaRPr lang="en-US" sz="1566" spc="31" dirty="0">
              <a:solidFill>
                <a:srgbClr val="14110F"/>
              </a:solidFill>
              <a:latin typeface="Lato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317040" y="5250136"/>
            <a:ext cx="5407027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3"/>
              </a:lnSpc>
              <a:spcBef>
                <a:spcPct val="0"/>
              </a:spcBef>
            </a:pPr>
            <a:r>
              <a:rPr lang="en-US" sz="1566" spc="31" dirty="0" err="1">
                <a:solidFill>
                  <a:srgbClr val="14110F"/>
                </a:solidFill>
                <a:latin typeface="Lato Bold"/>
              </a:rPr>
              <a:t>Результат</a:t>
            </a:r>
            <a:r>
              <a:rPr lang="en-US" sz="1566" spc="31" dirty="0">
                <a:solidFill>
                  <a:srgbClr val="14110F"/>
                </a:solidFill>
                <a:latin typeface="Lato Bold"/>
              </a:rPr>
              <a:t>: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школьники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самостоятельно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готовятся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к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экзаменам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и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получают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более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высокий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бал</a:t>
            </a:r>
            <a:r>
              <a:rPr lang="ru-RU" sz="1566" spc="31" dirty="0">
                <a:solidFill>
                  <a:srgbClr val="14110F"/>
                </a:solidFill>
                <a:latin typeface="Lato"/>
              </a:rPr>
              <a:t>л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за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счет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углубленной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подготовки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ru-RU" sz="1566" spc="31" dirty="0">
                <a:solidFill>
                  <a:srgbClr val="14110F"/>
                </a:solidFill>
                <a:latin typeface="Lato"/>
              </a:rPr>
              <a:t>к трудным заданиям</a:t>
            </a:r>
            <a:endParaRPr lang="en-US" sz="1566" spc="31" dirty="0">
              <a:solidFill>
                <a:srgbClr val="14110F"/>
              </a:solidFill>
              <a:latin typeface="Lato"/>
            </a:endParaRPr>
          </a:p>
        </p:txBody>
      </p:sp>
      <p:sp>
        <p:nvSpPr>
          <p:cNvPr id="13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9554" y="6516871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  <a:r>
              <a:rPr lang="ru-RU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1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864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" y="0"/>
            <a:ext cx="4220623" cy="6858000"/>
          </a:xfrm>
          <a:prstGeom prst="rect">
            <a:avLst/>
          </a:prstGeom>
          <a:solidFill>
            <a:srgbClr val="3A60A7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786365" y="822392"/>
            <a:ext cx="7097591" cy="53498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807744" y="2332971"/>
            <a:ext cx="387944" cy="45373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807745" y="1655843"/>
            <a:ext cx="5814780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93"/>
              </a:lnSpc>
              <a:spcBef>
                <a:spcPct val="0"/>
              </a:spcBef>
            </a:pPr>
            <a:r>
              <a:rPr lang="ru-RU" sz="1600" b="1" spc="31" dirty="0">
                <a:solidFill>
                  <a:srgbClr val="14110F"/>
                </a:solidFill>
                <a:latin typeface="Lato"/>
              </a:rPr>
              <a:t>Популярные учебники с 5 по 9 класс в </a:t>
            </a:r>
            <a:r>
              <a:rPr lang="ru-RU" sz="1600" b="1" spc="31" dirty="0" err="1">
                <a:solidFill>
                  <a:srgbClr val="14110F"/>
                </a:solidFill>
                <a:latin typeface="Lato"/>
              </a:rPr>
              <a:t>аудиоформате</a:t>
            </a:r>
            <a:endParaRPr lang="en-US" sz="1600" b="1" spc="31" dirty="0">
              <a:solidFill>
                <a:srgbClr val="14110F"/>
              </a:solidFill>
              <a:latin typeface="Lat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807745" y="577493"/>
            <a:ext cx="5407028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  <a:spcBef>
                <a:spcPct val="0"/>
              </a:spcBef>
            </a:pPr>
            <a:r>
              <a:rPr lang="ru-RU" sz="3200" b="1" spc="-32" dirty="0">
                <a:solidFill>
                  <a:srgbClr val="243D6D"/>
                </a:solidFill>
                <a:latin typeface="Lato"/>
              </a:rPr>
              <a:t>Учебник в наушниках</a:t>
            </a:r>
            <a:endParaRPr lang="en-US" sz="3200" b="1" spc="-32" dirty="0">
              <a:solidFill>
                <a:srgbClr val="243D6D"/>
              </a:solidFill>
              <a:latin typeface="Lat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317041" y="2401153"/>
            <a:ext cx="5407028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3"/>
              </a:lnSpc>
            </a:pPr>
            <a:r>
              <a:rPr lang="ru-RU" sz="1533" spc="31" dirty="0">
                <a:solidFill>
                  <a:srgbClr val="14110F"/>
                </a:solidFill>
                <a:latin typeface="Lato Bold"/>
              </a:rPr>
              <a:t>Задачи</a:t>
            </a:r>
            <a:r>
              <a:rPr lang="en-US" sz="1533" spc="31" dirty="0">
                <a:solidFill>
                  <a:srgbClr val="14110F"/>
                </a:solidFill>
                <a:latin typeface="Lato Bold"/>
              </a:rPr>
              <a:t>:</a:t>
            </a:r>
          </a:p>
          <a:p>
            <a:pPr>
              <a:lnSpc>
                <a:spcPts val="2193"/>
              </a:lnSpc>
            </a:pPr>
            <a:endParaRPr lang="ru-RU" sz="1533" spc="31" dirty="0">
              <a:solidFill>
                <a:srgbClr val="14110F"/>
              </a:solidFill>
              <a:latin typeface="Lato Bold"/>
            </a:endParaRPr>
          </a:p>
          <a:p>
            <a:pPr>
              <a:lnSpc>
                <a:spcPts val="2193"/>
              </a:lnSpc>
            </a:pPr>
            <a:r>
              <a:rPr lang="ru-RU" sz="1533" spc="31" dirty="0">
                <a:solidFill>
                  <a:srgbClr val="14110F"/>
                </a:solidFill>
                <a:latin typeface="Lato"/>
              </a:rPr>
              <a:t>Снизить нагрузку на </a:t>
            </a:r>
            <a:r>
              <a:rPr lang="ru-RU" sz="1533" spc="31" dirty="0" smtClean="0">
                <a:solidFill>
                  <a:srgbClr val="14110F"/>
                </a:solidFill>
                <a:latin typeface="Lato"/>
              </a:rPr>
              <a:t>зрение</a:t>
            </a:r>
            <a:endParaRPr lang="en-US" sz="1533" spc="31" dirty="0">
              <a:solidFill>
                <a:srgbClr val="14110F"/>
              </a:solidFill>
              <a:latin typeface="Lato"/>
            </a:endParaRPr>
          </a:p>
          <a:p>
            <a:pPr>
              <a:lnSpc>
                <a:spcPts val="2193"/>
              </a:lnSpc>
            </a:pPr>
            <a:r>
              <a:rPr lang="en-US" sz="1533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ru-RU" sz="1533" spc="31" dirty="0">
                <a:solidFill>
                  <a:srgbClr val="14110F"/>
                </a:solidFill>
                <a:latin typeface="Lato"/>
              </a:rPr>
              <a:t>*По данным Росстата</a:t>
            </a:r>
            <a:r>
              <a:rPr lang="en-US" sz="1533" spc="31" dirty="0">
                <a:solidFill>
                  <a:srgbClr val="14110F"/>
                </a:solidFill>
                <a:latin typeface="Lato"/>
              </a:rPr>
              <a:t>,</a:t>
            </a:r>
            <a:r>
              <a:rPr lang="ru-RU" sz="1533" spc="31" dirty="0">
                <a:solidFill>
                  <a:srgbClr val="14110F"/>
                </a:solidFill>
                <a:latin typeface="Lato"/>
              </a:rPr>
              <a:t> 70% школьников имеют различные нарушения </a:t>
            </a:r>
            <a:r>
              <a:rPr lang="ru-RU" sz="1533" spc="31" dirty="0" smtClean="0">
                <a:solidFill>
                  <a:srgbClr val="14110F"/>
                </a:solidFill>
                <a:latin typeface="Lato"/>
              </a:rPr>
              <a:t>зрения</a:t>
            </a:r>
            <a:endParaRPr lang="en-US" sz="1533" spc="31" dirty="0">
              <a:solidFill>
                <a:srgbClr val="14110F"/>
              </a:solidFill>
              <a:latin typeface="Lat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317041" y="5412264"/>
            <a:ext cx="5407028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3"/>
              </a:lnSpc>
            </a:pPr>
            <a:r>
              <a:rPr lang="en-US" sz="1533" spc="31" dirty="0" err="1">
                <a:solidFill>
                  <a:srgbClr val="14110F"/>
                </a:solidFill>
                <a:latin typeface="Lato Bold"/>
              </a:rPr>
              <a:t>Результат</a:t>
            </a:r>
            <a:r>
              <a:rPr lang="en-US" sz="1533" spc="31" dirty="0">
                <a:solidFill>
                  <a:srgbClr val="14110F"/>
                </a:solidFill>
                <a:latin typeface="Lato Bold"/>
              </a:rPr>
              <a:t>: </a:t>
            </a:r>
            <a:r>
              <a:rPr lang="en-US" sz="1533" spc="31" dirty="0" err="1">
                <a:solidFill>
                  <a:srgbClr val="14110F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улучшены</a:t>
            </a:r>
            <a:r>
              <a:rPr lang="en-US" sz="1533" spc="31" dirty="0">
                <a:solidFill>
                  <a:srgbClr val="14110F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 </a:t>
            </a:r>
            <a:r>
              <a:rPr lang="en-US" sz="1533" spc="31" dirty="0" err="1">
                <a:solidFill>
                  <a:srgbClr val="14110F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образовательные</a:t>
            </a:r>
            <a:r>
              <a:rPr lang="en-US" sz="1533" spc="31" dirty="0">
                <a:solidFill>
                  <a:srgbClr val="14110F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 </a:t>
            </a:r>
            <a:r>
              <a:rPr lang="en-US" sz="1533" spc="31" dirty="0" err="1">
                <a:solidFill>
                  <a:srgbClr val="14110F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результаты</a:t>
            </a:r>
            <a:endParaRPr lang="en-US" sz="1533" spc="31" dirty="0">
              <a:solidFill>
                <a:srgbClr val="14110F"/>
              </a:solidFill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>
              <a:lnSpc>
                <a:spcPts val="2193"/>
              </a:lnSpc>
              <a:spcBef>
                <a:spcPct val="0"/>
              </a:spcBef>
            </a:pPr>
            <a:r>
              <a:rPr lang="ru-RU" sz="1533" spc="31" dirty="0">
                <a:solidFill>
                  <a:srgbClr val="14110F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детей с нарушениями зрения и речи</a:t>
            </a:r>
            <a:endParaRPr lang="en-US" sz="1533" spc="31" dirty="0">
              <a:solidFill>
                <a:srgbClr val="14110F"/>
              </a:solidFill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5714"/>
            <a:ext cx="51054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241536" y="4057742"/>
            <a:ext cx="5308387" cy="656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93"/>
              </a:lnSpc>
            </a:pPr>
            <a:r>
              <a:rPr lang="ru-RU" sz="1533" spc="31" dirty="0">
                <a:solidFill>
                  <a:srgbClr val="14110F"/>
                </a:solidFill>
                <a:latin typeface="Lato"/>
              </a:rPr>
              <a:t>Обеспечить учащимся доступ к  различным видам получения информации</a:t>
            </a:r>
            <a:endParaRPr lang="en-US" sz="1533" spc="31" dirty="0">
              <a:solidFill>
                <a:srgbClr val="14110F"/>
              </a:solidFill>
              <a:latin typeface="Lato"/>
            </a:endParaRPr>
          </a:p>
        </p:txBody>
      </p:sp>
      <p:sp>
        <p:nvSpPr>
          <p:cNvPr id="13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9554" y="6516871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  <a:r>
              <a:rPr lang="ru-RU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1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043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/>
          <p:cNvSpPr>
            <a:spLocks noChangeArrowheads="1"/>
          </p:cNvSpPr>
          <p:nvPr/>
        </p:nvSpPr>
        <p:spPr bwMode="auto">
          <a:xfrm>
            <a:off x="0" y="0"/>
            <a:ext cx="4220633" cy="6858000"/>
          </a:xfrm>
          <a:prstGeom prst="rect">
            <a:avLst/>
          </a:prstGeom>
          <a:solidFill>
            <a:srgbClr val="3A60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200"/>
          </a:p>
        </p:txBody>
      </p:sp>
      <p:pic>
        <p:nvPicPr>
          <p:cNvPr id="2457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6466" y="822325"/>
            <a:ext cx="7097183" cy="534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133" y="2805698"/>
            <a:ext cx="3873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5808134" y="1558926"/>
            <a:ext cx="5913664" cy="846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2193"/>
              </a:lnSpc>
              <a:defRPr/>
            </a:pPr>
            <a:r>
              <a:rPr lang="ru-RU" sz="1566" spc="31" dirty="0">
                <a:solidFill>
                  <a:srgbClr val="14110F"/>
                </a:solidFill>
                <a:latin typeface="Lato"/>
              </a:rPr>
              <a:t>Сервис с заданиями на формирование функциональной грамотности для учеников 1</a:t>
            </a:r>
            <a:r>
              <a:rPr lang="en-US" sz="1600" spc="36" dirty="0">
                <a:solidFill>
                  <a:srgbClr val="14110F"/>
                </a:solidFill>
                <a:latin typeface="Lato"/>
              </a:rPr>
              <a:t> ─ </a:t>
            </a:r>
            <a:r>
              <a:rPr lang="ru-RU" sz="1566" spc="31" dirty="0">
                <a:solidFill>
                  <a:srgbClr val="14110F"/>
                </a:solidFill>
                <a:latin typeface="Lato"/>
              </a:rPr>
              <a:t>9 классов от авторов, занимающихся программой оценки PISA</a:t>
            </a:r>
            <a:endParaRPr lang="ru-RU" sz="1566" spc="31" dirty="0">
              <a:latin typeface="Lat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808133" y="329756"/>
            <a:ext cx="5723467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4160"/>
              </a:lnSpc>
              <a:defRPr/>
            </a:pPr>
            <a:r>
              <a:rPr lang="ru-RU" sz="3200" spc="-32" dirty="0">
                <a:solidFill>
                  <a:srgbClr val="243D6D"/>
                </a:solidFill>
                <a:latin typeface="Lato"/>
              </a:rPr>
              <a:t>Банк заданий по функциональной грамотности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314773" y="2687440"/>
            <a:ext cx="5407025" cy="282128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>
              <a:lnSpc>
                <a:spcPts val="2193"/>
              </a:lnSpc>
              <a:defRPr/>
            </a:pPr>
            <a:r>
              <a:rPr lang="ru-RU" sz="1566" spc="31" dirty="0">
                <a:solidFill>
                  <a:srgbClr val="14110F"/>
                </a:solidFill>
                <a:latin typeface="Lato Bold"/>
              </a:rPr>
              <a:t>Задача:</a:t>
            </a:r>
          </a:p>
          <a:p>
            <a:pPr>
              <a:lnSpc>
                <a:spcPts val="2193"/>
              </a:lnSpc>
              <a:defRPr/>
            </a:pPr>
            <a:endParaRPr lang="ru-RU" sz="1566" spc="31" dirty="0">
              <a:solidFill>
                <a:srgbClr val="14110F"/>
              </a:solidFill>
              <a:latin typeface="Lato Bold"/>
            </a:endParaRPr>
          </a:p>
          <a:p>
            <a:pPr>
              <a:lnSpc>
                <a:spcPts val="2193"/>
              </a:lnSpc>
              <a:defRPr/>
            </a:pPr>
            <a:r>
              <a:rPr lang="ru-RU" sz="1566" spc="31" dirty="0">
                <a:solidFill>
                  <a:srgbClr val="14110F"/>
                </a:solidFill>
                <a:latin typeface="Lato"/>
              </a:rPr>
              <a:t>помочь учителям и учащимся при формировании и оценке </a:t>
            </a:r>
            <a:r>
              <a:rPr lang="ru-RU" sz="1566" spc="31" dirty="0" err="1">
                <a:solidFill>
                  <a:srgbClr val="14110F"/>
                </a:solidFill>
                <a:latin typeface="Lato"/>
              </a:rPr>
              <a:t>метапредметных</a:t>
            </a:r>
            <a:r>
              <a:rPr lang="ru-RU" sz="1566" spc="31" dirty="0">
                <a:solidFill>
                  <a:srgbClr val="14110F"/>
                </a:solidFill>
                <a:latin typeface="Lato"/>
              </a:rPr>
              <a:t> компетенций и отдельных видов функциональной грамотности: </a:t>
            </a:r>
          </a:p>
          <a:p>
            <a:pPr marL="228611" indent="-228611">
              <a:lnSpc>
                <a:spcPts val="2193"/>
              </a:lnSpc>
              <a:buFont typeface="Arial" panose="020B0604020202020204" pitchFamily="34" charset="0"/>
              <a:buChar char="•"/>
              <a:defRPr/>
            </a:pPr>
            <a:r>
              <a:rPr lang="ru-RU" sz="1566" spc="31" dirty="0">
                <a:solidFill>
                  <a:srgbClr val="14110F"/>
                </a:solidFill>
                <a:latin typeface="Lato"/>
              </a:rPr>
              <a:t>читательская </a:t>
            </a:r>
          </a:p>
          <a:p>
            <a:pPr marL="228611" indent="-228611">
              <a:lnSpc>
                <a:spcPts val="2193"/>
              </a:lnSpc>
              <a:buFont typeface="Arial" panose="020B0604020202020204" pitchFamily="34" charset="0"/>
              <a:buChar char="•"/>
              <a:defRPr/>
            </a:pPr>
            <a:r>
              <a:rPr lang="ru-RU" sz="1566" spc="31" dirty="0">
                <a:solidFill>
                  <a:srgbClr val="14110F"/>
                </a:solidFill>
                <a:latin typeface="Lato"/>
              </a:rPr>
              <a:t>математическая </a:t>
            </a:r>
          </a:p>
          <a:p>
            <a:pPr marL="228611" indent="-228611">
              <a:lnSpc>
                <a:spcPts val="2193"/>
              </a:lnSpc>
              <a:buFont typeface="Arial" panose="020B0604020202020204" pitchFamily="34" charset="0"/>
              <a:buChar char="•"/>
              <a:defRPr/>
            </a:pPr>
            <a:r>
              <a:rPr lang="ru-RU" sz="1566" spc="31" dirty="0">
                <a:solidFill>
                  <a:srgbClr val="14110F"/>
                </a:solidFill>
                <a:latin typeface="Lato"/>
              </a:rPr>
              <a:t>естественно-научная </a:t>
            </a:r>
          </a:p>
          <a:p>
            <a:pPr marL="228611" indent="-228611">
              <a:lnSpc>
                <a:spcPts val="2193"/>
              </a:lnSpc>
              <a:buFont typeface="Arial" panose="020B0604020202020204" pitchFamily="34" charset="0"/>
              <a:buChar char="•"/>
              <a:defRPr/>
            </a:pPr>
            <a:r>
              <a:rPr lang="ru-RU" sz="1566" spc="31" dirty="0">
                <a:solidFill>
                  <a:srgbClr val="14110F"/>
                </a:solidFill>
                <a:latin typeface="Lato"/>
              </a:rPr>
              <a:t>финансовая</a:t>
            </a:r>
          </a:p>
          <a:p>
            <a:pPr marL="228611" indent="-228611">
              <a:lnSpc>
                <a:spcPts val="2193"/>
              </a:lnSpc>
              <a:buFont typeface="Arial" panose="020B0604020202020204" pitchFamily="34" charset="0"/>
              <a:buChar char="•"/>
              <a:defRPr/>
            </a:pPr>
            <a:r>
              <a:rPr lang="ru-RU" sz="1566" spc="31" dirty="0">
                <a:solidFill>
                  <a:srgbClr val="14110F"/>
                </a:solidFill>
                <a:latin typeface="Lato"/>
              </a:rPr>
              <a:t>креативное мышление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314773" y="5588819"/>
            <a:ext cx="5407025" cy="84638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>
              <a:lnSpc>
                <a:spcPts val="2193"/>
              </a:lnSpc>
              <a:defRPr/>
            </a:pPr>
            <a:r>
              <a:rPr lang="ru-RU" sz="1566" spc="31" dirty="0">
                <a:solidFill>
                  <a:srgbClr val="14110F"/>
                </a:solidFill>
                <a:latin typeface="Lato Bold"/>
              </a:rPr>
              <a:t>Результат: </a:t>
            </a:r>
            <a:r>
              <a:rPr lang="ru-RU" sz="1566" spc="31" dirty="0">
                <a:solidFill>
                  <a:srgbClr val="14110F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учащийся полностью осваивает навык и закрепляет его с помощью полнофункционального тренажера заданий в формате PISA.</a:t>
            </a:r>
            <a:endParaRPr lang="ru-RU" sz="1566" spc="31" dirty="0">
              <a:solidFill>
                <a:srgbClr val="00B050"/>
              </a:solidFill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</p:txBody>
      </p:sp>
      <p:sp>
        <p:nvSpPr>
          <p:cNvPr id="17" name="TextBox 33"/>
          <p:cNvSpPr txBox="1"/>
          <p:nvPr/>
        </p:nvSpPr>
        <p:spPr>
          <a:xfrm>
            <a:off x="219484" y="6321429"/>
            <a:ext cx="303171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endParaRPr sz="1200" dirty="0">
              <a:solidFill>
                <a:schemeClr val="bg1"/>
              </a:solidFill>
            </a:endParaRPr>
          </a:p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7" dirty="0">
                <a:solidFill>
                  <a:schemeClr val="bg1"/>
                </a:solidFill>
                <a:latin typeface="Lato"/>
              </a:rPr>
              <a:t>© АО «</a:t>
            </a:r>
            <a:r>
              <a:rPr lang="en-US" sz="1067" dirty="0" err="1">
                <a:solidFill>
                  <a:schemeClr val="bg1"/>
                </a:solidFill>
                <a:latin typeface="Lato"/>
              </a:rPr>
              <a:t>Издательство</a:t>
            </a:r>
            <a:r>
              <a:rPr lang="en-US" sz="1067" dirty="0">
                <a:solidFill>
                  <a:schemeClr val="bg1"/>
                </a:solidFill>
                <a:latin typeface="Lato"/>
              </a:rPr>
              <a:t> «</a:t>
            </a:r>
            <a:r>
              <a:rPr lang="en-US" sz="1067" dirty="0" err="1">
                <a:solidFill>
                  <a:schemeClr val="bg1"/>
                </a:solidFill>
                <a:latin typeface="Lato"/>
              </a:rPr>
              <a:t>Просвещение</a:t>
            </a:r>
            <a:r>
              <a:rPr lang="en-US" sz="1067" dirty="0">
                <a:solidFill>
                  <a:schemeClr val="bg1"/>
                </a:solidFill>
                <a:latin typeface="Lato"/>
              </a:rPr>
              <a:t>», 2021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48000" y="3121224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57" y="1701800"/>
            <a:ext cx="4892837" cy="4077364"/>
          </a:xfrm>
          <a:prstGeom prst="rect">
            <a:avLst/>
          </a:prstGeom>
        </p:spPr>
      </p:pic>
      <p:sp>
        <p:nvSpPr>
          <p:cNvPr id="13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413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/>
          <p:cNvSpPr>
            <a:spLocks noChangeArrowheads="1"/>
          </p:cNvSpPr>
          <p:nvPr/>
        </p:nvSpPr>
        <p:spPr bwMode="auto">
          <a:xfrm>
            <a:off x="0" y="0"/>
            <a:ext cx="4220633" cy="6858000"/>
          </a:xfrm>
          <a:prstGeom prst="rect">
            <a:avLst/>
          </a:prstGeom>
          <a:solidFill>
            <a:srgbClr val="3A60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200"/>
          </a:p>
        </p:txBody>
      </p:sp>
      <p:pic>
        <p:nvPicPr>
          <p:cNvPr id="24581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714" y="2496881"/>
            <a:ext cx="3873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5808133" y="1558926"/>
            <a:ext cx="5913664" cy="5642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2193"/>
              </a:lnSpc>
              <a:defRPr/>
            </a:pPr>
            <a:r>
              <a:rPr lang="ru-RU" sz="1566" spc="31" dirty="0">
                <a:solidFill>
                  <a:srgbClr val="14110F"/>
                </a:solidFill>
                <a:latin typeface="Lato"/>
              </a:rPr>
              <a:t>Сервис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по</a:t>
            </a:r>
            <a:r>
              <a:rPr lang="ru-RU" sz="1566" spc="31" dirty="0">
                <a:solidFill>
                  <a:srgbClr val="14110F"/>
                </a:solidFill>
                <a:latin typeface="Lato"/>
              </a:rPr>
              <a:t> выдач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и</a:t>
            </a:r>
            <a:r>
              <a:rPr lang="ru-RU" sz="1566" spc="31" dirty="0">
                <a:solidFill>
                  <a:srgbClr val="14110F"/>
                </a:solidFill>
                <a:latin typeface="Lato"/>
              </a:rPr>
              <a:t> домашних заданий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для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ru-RU" sz="1566" spc="31" dirty="0" err="1">
                <a:solidFill>
                  <a:srgbClr val="14110F"/>
                </a:solidFill>
                <a:latin typeface="Lato"/>
              </a:rPr>
              <a:t>учащи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х</a:t>
            </a:r>
            <a:r>
              <a:rPr lang="ru-RU" sz="1566" spc="31" dirty="0" err="1">
                <a:solidFill>
                  <a:srgbClr val="14110F"/>
                </a:solidFill>
                <a:latin typeface="Lato"/>
              </a:rPr>
              <a:t>ся</a:t>
            </a:r>
            <a:r>
              <a:rPr lang="ru-RU" sz="1566" spc="31" dirty="0">
                <a:solidFill>
                  <a:srgbClr val="14110F"/>
                </a:solidFill>
                <a:latin typeface="Lato"/>
              </a:rPr>
              <a:t> 1</a:t>
            </a:r>
            <a:r>
              <a:rPr lang="en-US" sz="1333" spc="36" dirty="0">
                <a:solidFill>
                  <a:srgbClr val="14110F"/>
                </a:solidFill>
                <a:latin typeface="Lato"/>
              </a:rPr>
              <a:t> ─ </a:t>
            </a:r>
            <a:r>
              <a:rPr lang="ru-RU" sz="1566" spc="31" dirty="0">
                <a:solidFill>
                  <a:srgbClr val="14110F"/>
                </a:solidFill>
                <a:latin typeface="Lato"/>
              </a:rPr>
              <a:t>11 классов по всем основным предметам школьной программы</a:t>
            </a:r>
            <a:endParaRPr lang="ru-RU" sz="1566" spc="31" dirty="0">
              <a:latin typeface="Lat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805714" y="822326"/>
            <a:ext cx="5723467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4160"/>
              </a:lnSpc>
              <a:defRPr/>
            </a:pPr>
            <a:r>
              <a:rPr lang="en-US" sz="3200" spc="-32" dirty="0" err="1">
                <a:solidFill>
                  <a:srgbClr val="243D6D"/>
                </a:solidFill>
                <a:latin typeface="Lato"/>
              </a:rPr>
              <a:t>Банк</a:t>
            </a:r>
            <a:r>
              <a:rPr lang="en-US" sz="3200" spc="-32" dirty="0">
                <a:solidFill>
                  <a:srgbClr val="243D6D"/>
                </a:solidFill>
                <a:latin typeface="Lato"/>
              </a:rPr>
              <a:t> д</a:t>
            </a:r>
            <a:r>
              <a:rPr lang="ru-RU" sz="3200" spc="-32" dirty="0" err="1">
                <a:solidFill>
                  <a:srgbClr val="243D6D"/>
                </a:solidFill>
                <a:latin typeface="Lato"/>
              </a:rPr>
              <a:t>омашни</a:t>
            </a:r>
            <a:r>
              <a:rPr lang="en-US" sz="3200" spc="-32" dirty="0">
                <a:solidFill>
                  <a:srgbClr val="243D6D"/>
                </a:solidFill>
                <a:latin typeface="Lato"/>
              </a:rPr>
              <a:t>х</a:t>
            </a:r>
            <a:r>
              <a:rPr lang="ru-RU" sz="3200" spc="-32" dirty="0">
                <a:solidFill>
                  <a:srgbClr val="243D6D"/>
                </a:solidFill>
                <a:latin typeface="Lato"/>
              </a:rPr>
              <a:t> </a:t>
            </a:r>
            <a:r>
              <a:rPr lang="ru-RU" sz="3200" spc="-32" dirty="0" err="1">
                <a:solidFill>
                  <a:srgbClr val="243D6D"/>
                </a:solidFill>
                <a:latin typeface="Lato"/>
              </a:rPr>
              <a:t>задани</a:t>
            </a:r>
            <a:r>
              <a:rPr lang="en-US" sz="3200" spc="-32" dirty="0">
                <a:solidFill>
                  <a:srgbClr val="243D6D"/>
                </a:solidFill>
                <a:latin typeface="Lato"/>
              </a:rPr>
              <a:t>й</a:t>
            </a:r>
            <a:endParaRPr lang="ru-RU" sz="3200" spc="-32" dirty="0">
              <a:solidFill>
                <a:srgbClr val="243D6D"/>
              </a:solidFill>
              <a:latin typeface="Lat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314772" y="2556966"/>
            <a:ext cx="5407025" cy="1128514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>
              <a:lnSpc>
                <a:spcPts val="2193"/>
              </a:lnSpc>
              <a:defRPr/>
            </a:pPr>
            <a:r>
              <a:rPr lang="ru-RU" sz="1566" spc="31" dirty="0">
                <a:solidFill>
                  <a:srgbClr val="14110F"/>
                </a:solidFill>
                <a:latin typeface="Lato Bold"/>
              </a:rPr>
              <a:t>Задача:</a:t>
            </a:r>
          </a:p>
          <a:p>
            <a:pPr>
              <a:lnSpc>
                <a:spcPts val="2193"/>
              </a:lnSpc>
              <a:defRPr/>
            </a:pPr>
            <a:endParaRPr lang="ru-RU" sz="1566" spc="31" dirty="0">
              <a:solidFill>
                <a:srgbClr val="14110F"/>
              </a:solidFill>
              <a:latin typeface="Lato Bold"/>
            </a:endParaRPr>
          </a:p>
          <a:p>
            <a:pPr>
              <a:lnSpc>
                <a:spcPts val="2193"/>
              </a:lnSpc>
              <a:defRPr/>
            </a:pPr>
            <a:r>
              <a:rPr lang="ru-RU" sz="1566" spc="31" dirty="0">
                <a:solidFill>
                  <a:srgbClr val="14110F"/>
                </a:solidFill>
                <a:latin typeface="Lato"/>
              </a:rPr>
              <a:t>помочь учителями автоматизировать процесс выдачи и проверки домашних заданий для экономии времени.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314772" y="3997716"/>
            <a:ext cx="5407025" cy="2513509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>
              <a:lnSpc>
                <a:spcPts val="2193"/>
              </a:lnSpc>
              <a:spcAft>
                <a:spcPts val="533"/>
              </a:spcAft>
              <a:defRPr/>
            </a:pPr>
            <a:r>
              <a:rPr lang="ru-RU" sz="1566" spc="31" dirty="0">
                <a:solidFill>
                  <a:srgbClr val="14110F"/>
                </a:solidFill>
                <a:latin typeface="Lato Bold"/>
              </a:rPr>
              <a:t>Результат:</a:t>
            </a:r>
          </a:p>
          <a:p>
            <a:pPr marL="304815" indent="-304815">
              <a:lnSpc>
                <a:spcPts val="2193"/>
              </a:lnSpc>
              <a:spcAft>
                <a:spcPts val="533"/>
              </a:spcAft>
              <a:buFontTx/>
              <a:buAutoNum type="arabicPeriod"/>
              <a:defRPr/>
            </a:pPr>
            <a:r>
              <a:rPr lang="ru-RU" sz="1566" spc="31" dirty="0">
                <a:solidFill>
                  <a:srgbClr val="14110F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Учитель может быстро и легко создать домашнее задание</a:t>
            </a:r>
          </a:p>
          <a:p>
            <a:pPr marL="304815" indent="-304815">
              <a:lnSpc>
                <a:spcPts val="2193"/>
              </a:lnSpc>
              <a:spcAft>
                <a:spcPts val="533"/>
              </a:spcAft>
              <a:buFontTx/>
              <a:buAutoNum type="arabicPeriod"/>
              <a:defRPr/>
            </a:pPr>
            <a:r>
              <a:rPr lang="ru-RU" sz="1566" spc="31" dirty="0">
                <a:solidFill>
                  <a:srgbClr val="14110F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Отправить задания можно из электронных дневников</a:t>
            </a:r>
          </a:p>
          <a:p>
            <a:pPr marL="304815" indent="-304815">
              <a:lnSpc>
                <a:spcPts val="2193"/>
              </a:lnSpc>
              <a:spcAft>
                <a:spcPts val="533"/>
              </a:spcAft>
              <a:buAutoNum type="arabicPeriod"/>
              <a:defRPr/>
            </a:pPr>
            <a:r>
              <a:rPr lang="ru-RU" sz="1566" spc="31" dirty="0">
                <a:solidFill>
                  <a:srgbClr val="14110F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Учащийся выполняет задание  в любом удобном месте </a:t>
            </a:r>
          </a:p>
          <a:p>
            <a:pPr marL="304815" indent="-304815">
              <a:lnSpc>
                <a:spcPts val="2193"/>
              </a:lnSpc>
              <a:spcAft>
                <a:spcPts val="533"/>
              </a:spcAft>
              <a:buAutoNum type="arabicPeriod"/>
              <a:defRPr/>
            </a:pPr>
            <a:r>
              <a:rPr lang="ru-RU" sz="1566" spc="31" dirty="0">
                <a:solidFill>
                  <a:srgbClr val="14110F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Задание автоматически проверяется</a:t>
            </a:r>
            <a:endParaRPr lang="ru-RU" sz="1566" spc="31" dirty="0">
              <a:solidFill>
                <a:srgbClr val="00B050"/>
              </a:solidFill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48000" y="3121224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20800" y="1352385"/>
            <a:ext cx="6686550" cy="4603750"/>
          </a:xfrm>
          <a:prstGeom prst="rect">
            <a:avLst/>
          </a:prstGeom>
        </p:spPr>
      </p:pic>
      <p:sp>
        <p:nvSpPr>
          <p:cNvPr id="12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9554" y="6516871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  <a:r>
              <a:rPr lang="ru-RU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1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927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-3051" y="1029097"/>
            <a:ext cx="12191999" cy="5371703"/>
          </a:xfrm>
          <a:prstGeom prst="rect">
            <a:avLst/>
          </a:prstGeom>
          <a:solidFill>
            <a:srgbClr val="D8EB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2" name="TextBox 451"/>
          <p:cNvSpPr txBox="1"/>
          <p:nvPr/>
        </p:nvSpPr>
        <p:spPr>
          <a:xfrm>
            <a:off x="7970176" y="1218739"/>
            <a:ext cx="3874493" cy="353943"/>
          </a:xfrm>
          <a:prstGeom prst="rect">
            <a:avLst/>
          </a:prstGeom>
          <a:solidFill>
            <a:srgbClr val="2E75B6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lnSpc>
                <a:spcPct val="85000"/>
              </a:lnSpc>
              <a:defRPr b="1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+mn-lt"/>
              </a:rPr>
              <a:t>  </a:t>
            </a:r>
            <a:r>
              <a:rPr lang="ru-RU" sz="1600" dirty="0" smtClean="0">
                <a:solidFill>
                  <a:schemeClr val="bg1"/>
                </a:solidFill>
                <a:latin typeface="+mn-lt"/>
              </a:rPr>
              <a:t>  </a:t>
            </a:r>
            <a:r>
              <a:rPr lang="ru-RU" sz="2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https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://uchitel.club/</a:t>
            </a:r>
            <a:endParaRPr lang="ru-RU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53" name="TextBox 452"/>
          <p:cNvSpPr txBox="1"/>
          <p:nvPr/>
        </p:nvSpPr>
        <p:spPr>
          <a:xfrm>
            <a:off x="8055034" y="2173022"/>
            <a:ext cx="397715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285750" lvl="0" indent="-285750">
              <a:spcBef>
                <a:spcPts val="1800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ru-RU" dirty="0" smtClean="0"/>
              <a:t>Портал, на </a:t>
            </a:r>
            <a:r>
              <a:rPr lang="ru-RU" dirty="0"/>
              <a:t>котором </a:t>
            </a:r>
            <a:r>
              <a:rPr lang="ru-RU" dirty="0" smtClean="0"/>
              <a:t>собраны нормативные документы и методические материалы в  помощь учителям для организации </a:t>
            </a:r>
            <a:r>
              <a:rPr lang="ru-RU" dirty="0"/>
              <a:t>обучения </a:t>
            </a:r>
            <a:r>
              <a:rPr lang="ru-RU" dirty="0" smtClean="0"/>
              <a:t>в период перехода на ФГОС</a:t>
            </a:r>
          </a:p>
          <a:p>
            <a:r>
              <a:rPr lang="ru-RU" dirty="0" smtClean="0"/>
              <a:t>Онлайн консультации для педагогов по разработке рабочих программ</a:t>
            </a:r>
          </a:p>
          <a:p>
            <a:r>
              <a:rPr lang="ru-RU" dirty="0"/>
              <a:t> О</a:t>
            </a:r>
            <a:r>
              <a:rPr lang="ru-RU" dirty="0" smtClean="0"/>
              <a:t>нлайн мероприятия и конференции</a:t>
            </a:r>
          </a:p>
          <a:p>
            <a:pPr>
              <a:spcBef>
                <a:spcPts val="0"/>
              </a:spcBef>
            </a:pPr>
            <a:r>
              <a:rPr lang="ru-RU" dirty="0" smtClean="0"/>
              <a:t>Горячая линия поддержки</a:t>
            </a:r>
            <a:r>
              <a:rPr lang="en-US" dirty="0"/>
              <a:t> </a:t>
            </a:r>
            <a:r>
              <a:rPr lang="ru-RU" dirty="0" smtClean="0"/>
              <a:t>24/7</a:t>
            </a:r>
            <a:r>
              <a:rPr lang="en-US" dirty="0" smtClean="0"/>
              <a:t> </a:t>
            </a:r>
            <a:r>
              <a:rPr lang="en-US" dirty="0" smtClean="0">
                <a:hlinkClick r:id="rId3"/>
              </a:rPr>
              <a:t>vopros@prosv.ru</a:t>
            </a:r>
            <a:r>
              <a:rPr lang="en-US" dirty="0" smtClean="0"/>
              <a:t> </a:t>
            </a:r>
            <a:endParaRPr lang="ru-RU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10" y="705954"/>
            <a:ext cx="7540648" cy="5633930"/>
          </a:xfrm>
          <a:prstGeom prst="rect">
            <a:avLst/>
          </a:prstGeom>
        </p:spPr>
      </p:pic>
      <p:sp>
        <p:nvSpPr>
          <p:cNvPr id="13" name="Прямоугольник 37">
            <a:extLst>
              <a:ext uri="{FF2B5EF4-FFF2-40B4-BE49-F238E27FC236}">
                <a16:creationId xmlns:a16="http://schemas.microsoft.com/office/drawing/2014/main" id="{ADD2FEA0-DF27-4BDA-A6EA-B34D383D5BAA}"/>
              </a:ext>
            </a:extLst>
          </p:cNvPr>
          <p:cNvSpPr/>
          <p:nvPr/>
        </p:nvSpPr>
        <p:spPr>
          <a:xfrm>
            <a:off x="0" y="6615411"/>
            <a:ext cx="2718262" cy="163182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© АО «Издательство «Просвещение», </a:t>
            </a:r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2021</a:t>
            </a:r>
            <a:endParaRPr lang="ru-RU" sz="1000" dirty="0">
              <a:solidFill>
                <a:schemeClr val="bg1">
                  <a:lumMod val="6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36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2" name="Прямая соединительная линия 31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2154518" y="156734"/>
            <a:ext cx="9072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Интернет-ресурс поддержки педагогов в период перехода на ФГОС</a:t>
            </a:r>
            <a:endParaRPr lang="ru-RU" sz="2400" dirty="0">
              <a:solidFill>
                <a:srgbClr val="2D2B8D"/>
              </a:solidFill>
              <a:ea typeface="Open Sans Condensed" pitchFamily="34" charset="0"/>
              <a:cs typeface="Open Sans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67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0" y="1142332"/>
            <a:ext cx="12192000" cy="3002315"/>
          </a:xfrm>
          <a:prstGeom prst="rect">
            <a:avLst/>
          </a:prstGeom>
          <a:solidFill>
            <a:srgbClr val="D8EB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dirty="0">
              <a:solidFill>
                <a:schemeClr val="tx1"/>
              </a:solidFill>
              <a:latin typeface="Lato Bold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smtClean="0"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t>37</a:t>
            </a:fld>
            <a:endParaRPr kumimoji="0" lang="ru-RU" sz="1200" b="0" i="0" u="none" strike="noStrike" kern="1200" cap="none" spc="0" normalizeH="0" baseline="0"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53670" y="219554"/>
            <a:ext cx="1152958" cy="387325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>
                <a:solidFill>
                  <a:schemeClr val="bg1"/>
                </a:solidFill>
              </a:endParaRPr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>
                <a:solidFill>
                  <a:schemeClr val="bg1"/>
                </a:solidFill>
              </a:endParaRPr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>
                <a:solidFill>
                  <a:schemeClr val="bg1"/>
                </a:solidFill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>
                <a:solidFill>
                  <a:schemeClr val="bg1"/>
                </a:solidFill>
              </a:endParaRPr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>
                <a:solidFill>
                  <a:schemeClr val="bg1"/>
                </a:solidFill>
              </a:endParaRPr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>
                <a:solidFill>
                  <a:schemeClr val="bg1"/>
                </a:solidFill>
              </a:endParaRPr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>
                <a:solidFill>
                  <a:schemeClr val="bg1"/>
                </a:solidFill>
              </a:endParaRPr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>
                <a:solidFill>
                  <a:schemeClr val="bg1"/>
                </a:solidFill>
              </a:endParaRPr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>
                <a:solidFill>
                  <a:schemeClr val="bg1"/>
                </a:solidFill>
              </a:endParaRPr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>
                <a:solidFill>
                  <a:schemeClr val="bg1"/>
                </a:solidFill>
              </a:endParaRPr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>
                <a:solidFill>
                  <a:schemeClr val="bg1"/>
                </a:solidFill>
              </a:endParaRPr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>
                <a:solidFill>
                  <a:schemeClr val="bg1"/>
                </a:solidFill>
              </a:endParaRPr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>
                <a:solidFill>
                  <a:schemeClr val="bg1"/>
                </a:solidFill>
              </a:endParaRPr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>
                <a:solidFill>
                  <a:schemeClr val="bg1"/>
                </a:solidFill>
              </a:endParaRPr>
            </a:p>
          </p:txBody>
        </p:sp>
      </p:grpSp>
      <p:sp>
        <p:nvSpPr>
          <p:cNvPr id="28" name="Прямоугольник 27"/>
          <p:cNvSpPr/>
          <p:nvPr/>
        </p:nvSpPr>
        <p:spPr>
          <a:xfrm>
            <a:off x="1934850" y="140514"/>
            <a:ext cx="98338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4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ru-RU" sz="2133" dirty="0" smtClean="0">
                <a:solidFill>
                  <a:srgbClr val="2D2B8D"/>
                </a:solidFill>
                <a:ea typeface="Cambria" panose="02040503050406030204" pitchFamily="18" charset="0"/>
              </a:rPr>
              <a:t>Как заказать</a:t>
            </a:r>
            <a:r>
              <a:rPr lang="ru-RU" sz="2133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? </a:t>
            </a:r>
            <a:endParaRPr lang="en-US" sz="2133" dirty="0">
              <a:solidFill>
                <a:srgbClr val="2D2B8D"/>
              </a:solidFill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428735" y="1621044"/>
            <a:ext cx="46503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002060"/>
                </a:solidFill>
                <a:ea typeface="Cambria" panose="02040503050406030204" pitchFamily="18" charset="0"/>
              </a:rPr>
              <a:t>За бюджетные средства  (только оптовые закупки учебников и учебных пособий):</a:t>
            </a:r>
          </a:p>
          <a:p>
            <a:r>
              <a:rPr lang="ru-RU" sz="1400" dirty="0" smtClean="0">
                <a:solidFill>
                  <a:srgbClr val="002060"/>
                </a:solidFill>
              </a:rPr>
              <a:t>Отдел </a:t>
            </a:r>
            <a:r>
              <a:rPr lang="ru-RU" sz="1400" dirty="0">
                <a:solidFill>
                  <a:srgbClr val="002060"/>
                </a:solidFill>
              </a:rPr>
              <a:t>по работе с государственными заказами: </a:t>
            </a:r>
          </a:p>
          <a:p>
            <a:r>
              <a:rPr lang="ru-RU" sz="1400" dirty="0">
                <a:solidFill>
                  <a:srgbClr val="002060"/>
                </a:solidFill>
              </a:rPr>
              <a:t>руководитель Трофимова Галина Владимировна </a:t>
            </a:r>
            <a:endParaRPr lang="ru-RU" sz="1400" dirty="0" smtClean="0">
              <a:solidFill>
                <a:srgbClr val="002060"/>
              </a:solidFill>
            </a:endParaRPr>
          </a:p>
          <a:p>
            <a:r>
              <a:rPr lang="ru-RU" sz="1400" dirty="0" smtClean="0">
                <a:solidFill>
                  <a:srgbClr val="002060"/>
                </a:solidFill>
              </a:rPr>
              <a:t>тел</a:t>
            </a:r>
            <a:r>
              <a:rPr lang="ru-RU" sz="1400" dirty="0">
                <a:solidFill>
                  <a:srgbClr val="002060"/>
                </a:solidFill>
              </a:rPr>
              <a:t>.: +7 (495) 789-30-40, доб. 41-44, </a:t>
            </a:r>
          </a:p>
          <a:p>
            <a:r>
              <a:rPr lang="ru-RU" sz="1400" dirty="0">
                <a:solidFill>
                  <a:srgbClr val="002060"/>
                </a:solidFill>
              </a:rPr>
              <a:t>e-</a:t>
            </a:r>
            <a:r>
              <a:rPr lang="ru-RU" sz="1400" dirty="0" err="1">
                <a:solidFill>
                  <a:srgbClr val="002060"/>
                </a:solidFill>
              </a:rPr>
              <a:t>mail</a:t>
            </a:r>
            <a:r>
              <a:rPr lang="ru-RU" sz="1400" dirty="0">
                <a:solidFill>
                  <a:srgbClr val="002060"/>
                </a:solidFill>
              </a:rPr>
              <a:t>: GTrofimova@prosv.ru</a:t>
            </a:r>
          </a:p>
          <a:p>
            <a:endParaRPr lang="ru-RU" sz="1600" dirty="0">
              <a:solidFill>
                <a:srgbClr val="002060"/>
              </a:solidFill>
            </a:endParaRPr>
          </a:p>
          <a:p>
            <a:r>
              <a:rPr lang="ru-RU" sz="1400" b="1" dirty="0">
                <a:solidFill>
                  <a:srgbClr val="002060"/>
                </a:solidFill>
                <a:ea typeface="Cambria" panose="02040503050406030204" pitchFamily="18" charset="0"/>
              </a:rPr>
              <a:t>Розница:</a:t>
            </a:r>
            <a:r>
              <a:rPr lang="ru-RU" sz="1400" b="1" dirty="0">
                <a:solidFill>
                  <a:srgbClr val="2D2B8D"/>
                </a:solidFill>
                <a:ea typeface="Cambria" panose="02040503050406030204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</a:rPr>
              <a:t>заказ </a:t>
            </a:r>
            <a:r>
              <a:rPr lang="ru-RU" sz="1400" dirty="0">
                <a:solidFill>
                  <a:srgbClr val="002060"/>
                </a:solidFill>
              </a:rPr>
              <a:t>в </a:t>
            </a:r>
            <a:r>
              <a:rPr lang="ru-RU" sz="1400" dirty="0" smtClean="0">
                <a:solidFill>
                  <a:srgbClr val="002060"/>
                </a:solidFill>
              </a:rPr>
              <a:t>интернет-магазине ГК «Просвещение» shop.prosv.ru 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29" name="Picture 8" descr="https://www.pinclipart.com/picdir/big/288-2884575_sample-courses-clipart.png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57233" y="5396750"/>
            <a:ext cx="402328" cy="41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83088" y="5131529"/>
            <a:ext cx="2310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https://shop.prosv.ru</a:t>
            </a:r>
            <a:r>
              <a:rPr lang="en-US" dirty="0" smtClean="0">
                <a:hlinkClick r:id="rId3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1" name="Picture 2" descr="http://qrcoder.ru/code/?https%3A%2F%2Fshop.prosv.ru%2F&amp;6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375" y="4470400"/>
            <a:ext cx="18859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Прямая соединительная линия 31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6749935" y="1633202"/>
            <a:ext cx="52120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ea typeface="Cambria" panose="02040503050406030204" pitchFamily="18" charset="0"/>
              </a:rPr>
              <a:t>По приобретению для государственных структур  </a:t>
            </a:r>
          </a:p>
          <a:p>
            <a:r>
              <a:rPr lang="ru-RU" sz="1400" dirty="0">
                <a:solidFill>
                  <a:srgbClr val="002060"/>
                </a:solidFill>
              </a:rPr>
              <a:t>Антонова Ольга, тел.: 8 (495) 789-30-40, доб. 4919</a:t>
            </a:r>
          </a:p>
          <a:p>
            <a:r>
              <a:rPr lang="en-US" sz="1400" dirty="0">
                <a:solidFill>
                  <a:srgbClr val="002060"/>
                </a:solidFill>
              </a:rPr>
              <a:t>Email</a:t>
            </a:r>
            <a:r>
              <a:rPr lang="ru-RU" sz="1400" dirty="0">
                <a:solidFill>
                  <a:srgbClr val="002060"/>
                </a:solidFill>
              </a:rPr>
              <a:t>: </a:t>
            </a:r>
            <a:r>
              <a:rPr lang="en-US" sz="1400" dirty="0">
                <a:solidFill>
                  <a:srgbClr val="002060"/>
                </a:solidFill>
                <a:hlinkClick r:id="rId5"/>
              </a:rPr>
              <a:t>OEAntonova@prosv.ru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367583" y="1171537"/>
            <a:ext cx="47114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4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ea typeface="Cambria" panose="02040503050406030204" pitchFamily="18" charset="0"/>
              </a:rPr>
              <a:t>Учебники и учебные пособия </a:t>
            </a:r>
            <a:endParaRPr lang="en-US" sz="1600" b="1" dirty="0">
              <a:solidFill>
                <a:srgbClr val="002060"/>
              </a:solidFill>
              <a:ea typeface="Cambria" panose="020405030504060302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640931" y="1101154"/>
            <a:ext cx="4423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ea typeface="Cambria" panose="02040503050406030204" pitchFamily="18" charset="0"/>
              </a:rPr>
              <a:t>Цифровые сервисы</a:t>
            </a:r>
            <a:endParaRPr lang="en-US" sz="1600" b="1" dirty="0">
              <a:solidFill>
                <a:srgbClr val="002060"/>
              </a:solidFill>
              <a:ea typeface="Cambria" panose="02040503050406030204" pitchFamily="18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9554" y="6516871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  <a:r>
              <a:rPr lang="ru-RU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1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260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568036" y="1791699"/>
            <a:ext cx="5338860" cy="4708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90510" indent="-19051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ea typeface="Yu Gothic UI Light" panose="020B0300000000000000" pitchFamily="34" charset="-128"/>
              </a:rPr>
              <a:t>Единство образовательного пространства </a:t>
            </a:r>
            <a:r>
              <a:rPr lang="ru-RU" sz="1400" b="1" dirty="0" smtClean="0">
                <a:ea typeface="Yu Gothic UI Light" panose="020B0300000000000000" pitchFamily="34" charset="-128"/>
              </a:rPr>
              <a:t>РФ</a:t>
            </a:r>
            <a:r>
              <a:rPr lang="ru-RU" sz="1200" dirty="0" smtClean="0">
                <a:ea typeface="Yu Gothic UI Light" panose="020B0300000000000000" pitchFamily="34" charset="-128"/>
              </a:rPr>
              <a:t>, в </a:t>
            </a:r>
            <a:r>
              <a:rPr lang="ru-RU" sz="1200" dirty="0" err="1" smtClean="0">
                <a:ea typeface="Yu Gothic UI Light" panose="020B0300000000000000" pitchFamily="34" charset="-128"/>
              </a:rPr>
              <a:t>т.ч</a:t>
            </a:r>
            <a:r>
              <a:rPr lang="ru-RU" sz="1200" dirty="0" smtClean="0">
                <a:ea typeface="Yu Gothic UI Light" panose="020B0300000000000000" pitchFamily="34" charset="-128"/>
              </a:rPr>
              <a:t>. единство </a:t>
            </a:r>
            <a:r>
              <a:rPr lang="ru-RU" sz="1200" dirty="0">
                <a:ea typeface="Yu Gothic UI Light" panose="020B0300000000000000" pitchFamily="34" charset="-128"/>
              </a:rPr>
              <a:t>учебной и воспитательной деятельности </a:t>
            </a:r>
          </a:p>
          <a:p>
            <a:pPr marL="190510" indent="-19051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ea typeface="Yu Gothic UI Light" panose="020B0300000000000000" pitchFamily="34" charset="-128"/>
              </a:rPr>
              <a:t>Преемственность образовательных программ </a:t>
            </a:r>
            <a:r>
              <a:rPr lang="ru-RU" sz="1200" dirty="0">
                <a:ea typeface="Yu Gothic UI Light" panose="020B0300000000000000" pitchFamily="34" charset="-128"/>
              </a:rPr>
              <a:t>разных уровней образования </a:t>
            </a:r>
          </a:p>
          <a:p>
            <a:pPr marL="190510" indent="-19051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ea typeface="Yu Gothic UI Light" panose="020B0300000000000000" pitchFamily="34" charset="-128"/>
              </a:rPr>
              <a:t>Вариативность </a:t>
            </a:r>
            <a:r>
              <a:rPr lang="ru-RU" sz="1400" b="1" dirty="0" smtClean="0">
                <a:ea typeface="Yu Gothic UI Light" panose="020B0300000000000000" pitchFamily="34" charset="-128"/>
              </a:rPr>
              <a:t>содержания </a:t>
            </a:r>
            <a:r>
              <a:rPr lang="ru-RU" sz="1200" dirty="0" smtClean="0">
                <a:ea typeface="Yu Gothic UI Light" panose="020B0300000000000000" pitchFamily="34" charset="-128"/>
              </a:rPr>
              <a:t>образовательных программ</a:t>
            </a:r>
            <a:endParaRPr lang="ru-RU" sz="1200" dirty="0">
              <a:ea typeface="Yu Gothic UI Light" panose="020B0300000000000000" pitchFamily="34" charset="-128"/>
            </a:endParaRPr>
          </a:p>
          <a:p>
            <a:pPr marL="190510" indent="-19051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ea typeface="Yu Gothic UI Light" panose="020B0300000000000000" pitchFamily="34" charset="-128"/>
              </a:rPr>
              <a:t>Государственные гарантии </a:t>
            </a:r>
            <a:r>
              <a:rPr lang="ru-RU" sz="1200" dirty="0">
                <a:ea typeface="Yu Gothic UI Light" panose="020B0300000000000000" pitchFamily="34" charset="-128"/>
              </a:rPr>
              <a:t>получения </a:t>
            </a:r>
            <a:r>
              <a:rPr lang="ru-RU" sz="1400" b="1" dirty="0">
                <a:ea typeface="Yu Gothic UI Light" panose="020B0300000000000000" pitchFamily="34" charset="-128"/>
              </a:rPr>
              <a:t>доступного качественного образования</a:t>
            </a:r>
            <a:r>
              <a:rPr lang="ru-RU" sz="1200" b="1" dirty="0">
                <a:ea typeface="Yu Gothic UI Light" panose="020B0300000000000000" pitchFamily="34" charset="-128"/>
              </a:rPr>
              <a:t> </a:t>
            </a:r>
            <a:r>
              <a:rPr lang="ru-RU" sz="1200" dirty="0">
                <a:ea typeface="Yu Gothic UI Light" panose="020B0300000000000000" pitchFamily="34" charset="-128"/>
              </a:rPr>
              <a:t>на </a:t>
            </a:r>
            <a:r>
              <a:rPr lang="ru-RU" sz="1200" dirty="0" smtClean="0">
                <a:ea typeface="Yu Gothic UI Light" panose="020B0300000000000000" pitchFamily="34" charset="-128"/>
              </a:rPr>
              <a:t>основе </a:t>
            </a:r>
            <a:r>
              <a:rPr lang="ru-RU" sz="1200" dirty="0">
                <a:ea typeface="Yu Gothic UI Light" panose="020B0300000000000000" pitchFamily="34" charset="-128"/>
              </a:rPr>
              <a:t>единства обязательных требований к условиям и </a:t>
            </a:r>
            <a:r>
              <a:rPr lang="ru-RU" sz="1200" dirty="0" smtClean="0">
                <a:ea typeface="Yu Gothic UI Light" panose="020B0300000000000000" pitchFamily="34" charset="-128"/>
              </a:rPr>
              <a:t>результатам</a:t>
            </a:r>
            <a:endParaRPr lang="ru-RU" sz="1200" dirty="0">
              <a:ea typeface="Yu Gothic UI Light" panose="020B0300000000000000" pitchFamily="34" charset="-128"/>
            </a:endParaRPr>
          </a:p>
          <a:p>
            <a:pPr marL="190510" indent="-19051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ea typeface="Yu Gothic UI Light" panose="020B0300000000000000" pitchFamily="34" charset="-128"/>
              </a:rPr>
              <a:t>Формирование </a:t>
            </a:r>
            <a:r>
              <a:rPr lang="ru-RU" sz="1400" b="1" dirty="0">
                <a:ea typeface="Yu Gothic UI Light" panose="020B0300000000000000" pitchFamily="34" charset="-128"/>
              </a:rPr>
              <a:t>российской гражданской идентичности</a:t>
            </a:r>
          </a:p>
          <a:p>
            <a:pPr marL="190510" indent="-19051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ea typeface="Yu Gothic UI Light" panose="020B0300000000000000" pitchFamily="34" charset="-128"/>
              </a:rPr>
              <a:t>Сохранение и </a:t>
            </a:r>
            <a:r>
              <a:rPr lang="ru-RU" sz="1400" b="1" dirty="0">
                <a:ea typeface="Yu Gothic UI Light" panose="020B0300000000000000" pitchFamily="34" charset="-128"/>
              </a:rPr>
              <a:t>развитие культурного разнообразия и языкового наследия </a:t>
            </a:r>
          </a:p>
          <a:p>
            <a:pPr marL="190510" indent="-19051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ea typeface="Yu Gothic UI Light" panose="020B0300000000000000" pitchFamily="34" charset="-128"/>
              </a:rPr>
              <a:t>Равные возможности </a:t>
            </a:r>
            <a:r>
              <a:rPr lang="ru-RU" sz="1200" dirty="0">
                <a:ea typeface="Yu Gothic UI Light" panose="020B0300000000000000" pitchFamily="34" charset="-128"/>
              </a:rPr>
              <a:t>получения образования </a:t>
            </a:r>
          </a:p>
          <a:p>
            <a:pPr marL="190510" indent="-19051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ea typeface="Yu Gothic UI Light" panose="020B0300000000000000" pitchFamily="34" charset="-128"/>
              </a:rPr>
              <a:t>Формирование </a:t>
            </a:r>
            <a:r>
              <a:rPr lang="ru-RU" sz="1200" dirty="0">
                <a:ea typeface="Yu Gothic UI Light" panose="020B0300000000000000" pitchFamily="34" charset="-128"/>
              </a:rPr>
              <a:t>навыков </a:t>
            </a:r>
            <a:r>
              <a:rPr lang="ru-RU" sz="1400" b="1" dirty="0">
                <a:ea typeface="Yu Gothic UI Light" panose="020B0300000000000000" pitchFamily="34" charset="-128"/>
              </a:rPr>
              <a:t>здорового образа жизни </a:t>
            </a:r>
          </a:p>
          <a:p>
            <a:pPr marL="190510" indent="-19051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ea typeface="Yu Gothic UI Light" panose="020B0300000000000000" pitchFamily="34" charset="-128"/>
              </a:rPr>
              <a:t>Освоение </a:t>
            </a:r>
            <a:r>
              <a:rPr lang="ru-RU" sz="1200" dirty="0">
                <a:ea typeface="Yu Gothic UI Light" panose="020B0300000000000000" pitchFamily="34" charset="-128"/>
              </a:rPr>
              <a:t>всеми обучающимися </a:t>
            </a:r>
            <a:r>
              <a:rPr lang="ru-RU" sz="1400" b="1" dirty="0">
                <a:ea typeface="Yu Gothic UI Light" panose="020B0300000000000000" pitchFamily="34" charset="-128"/>
              </a:rPr>
              <a:t>базовых навыков, компетенций </a:t>
            </a:r>
            <a:r>
              <a:rPr lang="ru-RU" sz="1200" dirty="0">
                <a:ea typeface="Yu Gothic UI Light" panose="020B0300000000000000" pitchFamily="34" charset="-128"/>
              </a:rPr>
              <a:t>(только с уровня ООО)</a:t>
            </a:r>
          </a:p>
          <a:p>
            <a:pPr marL="190510" indent="-19051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ea typeface="Yu Gothic UI Light" panose="020B0300000000000000" pitchFamily="34" charset="-128"/>
              </a:rPr>
              <a:t>Безопасное использование цифровых технологий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" y="1032065"/>
            <a:ext cx="12189858" cy="586701"/>
          </a:xfrm>
          <a:prstGeom prst="rect">
            <a:avLst/>
          </a:prstGeom>
          <a:solidFill>
            <a:srgbClr val="D8EB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881507" y="194745"/>
            <a:ext cx="10029387" cy="371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133" dirty="0" smtClean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ФГОС – 2021: введение с 1 сентября 2022 г. </a:t>
            </a:r>
            <a:endParaRPr lang="ru-RU" sz="2133" dirty="0">
              <a:solidFill>
                <a:srgbClr val="2D2B8D"/>
              </a:solidFill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9" name="Прямая соединительная линия 28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17194" y="1184858"/>
            <a:ext cx="9519394" cy="30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ru-RU" sz="1600" dirty="0" smtClean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Цели ФГОС НОО и ООО закрепляют:</a:t>
            </a:r>
            <a:endParaRPr lang="ru-RU" sz="1600" dirty="0">
              <a:solidFill>
                <a:srgbClr val="2D2B8D"/>
              </a:solidFill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35" name="TextBox 6"/>
          <p:cNvSpPr txBox="1"/>
          <p:nvPr/>
        </p:nvSpPr>
        <p:spPr>
          <a:xfrm>
            <a:off x="6456790" y="1791699"/>
            <a:ext cx="5388077" cy="4524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90510" indent="-19051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ea typeface="Yu Gothic UI Light" panose="020B0300000000000000" pitchFamily="34" charset="-128"/>
              </a:rPr>
              <a:t>Личностное развитие</a:t>
            </a:r>
            <a:r>
              <a:rPr lang="ru-RU" sz="1200" dirty="0">
                <a:ea typeface="Yu Gothic UI Light" panose="020B0300000000000000" pitchFamily="34" charset="-128"/>
              </a:rPr>
              <a:t>: гражданское, патриотическое, духовно – нравственное, эстетическое, физическое, трудовое, экологическое, ценность научного </a:t>
            </a:r>
            <a:r>
              <a:rPr lang="ru-RU" sz="1200" dirty="0" smtClean="0">
                <a:ea typeface="Yu Gothic UI Light" panose="020B0300000000000000" pitchFamily="34" charset="-128"/>
              </a:rPr>
              <a:t>познания</a:t>
            </a:r>
          </a:p>
          <a:p>
            <a:pPr marL="190510" indent="-19051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ea typeface="Yu Gothic UI Light" panose="020B0300000000000000" pitchFamily="34" charset="-128"/>
              </a:rPr>
              <a:t>Уважение к личности обучающегося</a:t>
            </a:r>
            <a:r>
              <a:rPr lang="ru-RU" sz="1200" dirty="0">
                <a:ea typeface="Yu Gothic UI Light" panose="020B0300000000000000" pitchFamily="34" charset="-128"/>
              </a:rPr>
              <a:t>, развитие в детской среде уважения к себе и другим (только с уровня ООО)</a:t>
            </a:r>
          </a:p>
          <a:p>
            <a:pPr marL="190510" indent="-19051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ea typeface="Yu Gothic UI Light" panose="020B0300000000000000" pitchFamily="34" charset="-128"/>
              </a:rPr>
              <a:t>Развитие личностных качеств для адекватной ориентации </a:t>
            </a:r>
            <a:r>
              <a:rPr lang="ru-RU" sz="1400" b="1" dirty="0" smtClean="0">
                <a:ea typeface="Yu Gothic UI Light" panose="020B0300000000000000" pitchFamily="34" charset="-128"/>
              </a:rPr>
              <a:t/>
            </a:r>
            <a:br>
              <a:rPr lang="ru-RU" sz="1400" b="1" dirty="0" smtClean="0">
                <a:ea typeface="Yu Gothic UI Light" panose="020B0300000000000000" pitchFamily="34" charset="-128"/>
              </a:rPr>
            </a:br>
            <a:r>
              <a:rPr lang="ru-RU" sz="1400" b="1" dirty="0" smtClean="0">
                <a:ea typeface="Yu Gothic UI Light" panose="020B0300000000000000" pitchFamily="34" charset="-128"/>
              </a:rPr>
              <a:t>в </a:t>
            </a:r>
            <a:r>
              <a:rPr lang="ru-RU" sz="1400" b="1" dirty="0">
                <a:ea typeface="Yu Gothic UI Light" panose="020B0300000000000000" pitchFamily="34" charset="-128"/>
              </a:rPr>
              <a:t>окружающем мире</a:t>
            </a:r>
            <a:r>
              <a:rPr lang="ru-RU" sz="1200" b="1" dirty="0">
                <a:ea typeface="Yu Gothic UI Light" panose="020B0300000000000000" pitchFamily="34" charset="-128"/>
              </a:rPr>
              <a:t> </a:t>
            </a:r>
          </a:p>
          <a:p>
            <a:pPr marL="190510" indent="-19051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ea typeface="Yu Gothic UI Light" panose="020B0300000000000000" pitchFamily="34" charset="-128"/>
              </a:rPr>
              <a:t>Развитие </a:t>
            </a:r>
            <a:r>
              <a:rPr lang="ru-RU" sz="1400" b="1" dirty="0">
                <a:ea typeface="Yu Gothic UI Light" panose="020B0300000000000000" pitchFamily="34" charset="-128"/>
              </a:rPr>
              <a:t>государственно-общественного управления </a:t>
            </a:r>
          </a:p>
          <a:p>
            <a:pPr marL="190510" indent="-19051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ea typeface="Yu Gothic UI Light" panose="020B0300000000000000" pitchFamily="34" charset="-128"/>
              </a:rPr>
              <a:t>Формирование </a:t>
            </a:r>
            <a:r>
              <a:rPr lang="ru-RU" sz="1400" b="1" dirty="0">
                <a:ea typeface="Yu Gothic UI Light" panose="020B0300000000000000" pitchFamily="34" charset="-128"/>
              </a:rPr>
              <a:t>системных знаний о месте РФ в мире</a:t>
            </a:r>
          </a:p>
          <a:p>
            <a:pPr marL="190510" indent="-19051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ea typeface="Yu Gothic UI Light" panose="020B0300000000000000" pitchFamily="34" charset="-128"/>
              </a:rPr>
              <a:t>Развитие </a:t>
            </a:r>
            <a:r>
              <a:rPr lang="ru-RU" sz="1400" b="1" dirty="0">
                <a:ea typeface="Yu Gothic UI Light" panose="020B0300000000000000" pitchFamily="34" charset="-128"/>
              </a:rPr>
              <a:t>представлений о высоком уровне научно-технологического развития страны </a:t>
            </a:r>
          </a:p>
          <a:p>
            <a:pPr marL="190510" indent="-19051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ea typeface="Yu Gothic UI Light" panose="020B0300000000000000" pitchFamily="34" charset="-128"/>
              </a:rPr>
              <a:t>Индивидуальное развитие </a:t>
            </a:r>
            <a:r>
              <a:rPr lang="ru-RU" sz="1200" dirty="0">
                <a:ea typeface="Yu Gothic UI Light" panose="020B0300000000000000" pitchFamily="34" charset="-128"/>
              </a:rPr>
              <a:t>обучающихся с учетом получения предпрофессиональных знаний</a:t>
            </a:r>
          </a:p>
          <a:p>
            <a:pPr marL="190510" indent="-19051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ea typeface="Yu Gothic UI Light" panose="020B0300000000000000" pitchFamily="34" charset="-128"/>
              </a:rPr>
              <a:t>Направленность на </a:t>
            </a:r>
            <a:r>
              <a:rPr lang="ru-RU" sz="1400" b="1" dirty="0">
                <a:ea typeface="Yu Gothic UI Light" panose="020B0300000000000000" pitchFamily="34" charset="-128"/>
              </a:rPr>
              <a:t>коллективную работу, личностно значимую деятельность</a:t>
            </a:r>
          </a:p>
          <a:p>
            <a:pPr marL="190510" indent="-19051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ea typeface="Yu Gothic UI Light" panose="020B0300000000000000" pitchFamily="34" charset="-128"/>
              </a:rPr>
              <a:t>Специальные условия для обучающихся с ОВЗ </a:t>
            </a:r>
            <a:r>
              <a:rPr lang="ru-RU" sz="1200" dirty="0">
                <a:ea typeface="Yu Gothic UI Light" panose="020B0300000000000000" pitchFamily="34" charset="-128"/>
              </a:rPr>
              <a:t>(ООО</a:t>
            </a:r>
            <a:r>
              <a:rPr lang="ru-RU" sz="1200" dirty="0" smtClean="0">
                <a:ea typeface="Yu Gothic UI Light" panose="020B0300000000000000" pitchFamily="34" charset="-128"/>
              </a:rPr>
              <a:t>)</a:t>
            </a:r>
            <a:endParaRPr lang="ru-RU" sz="1200" dirty="0">
              <a:ea typeface="Yu Gothic UI Light" panose="020B0300000000000000" pitchFamily="34" charset="-128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9554" y="6516871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  <a:r>
              <a:rPr lang="ru-RU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1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086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0357160"/>
              </p:ext>
            </p:extLst>
          </p:nvPr>
        </p:nvGraphicFramePr>
        <p:xfrm>
          <a:off x="4319835" y="764772"/>
          <a:ext cx="7077213" cy="50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03" name="Лист" r:id="rId4" imgW="6572178" imgH="4724343" progId="Excel.Sheet.12">
                  <p:embed/>
                </p:oleObj>
              </mc:Choice>
              <mc:Fallback>
                <p:oleObj name="Лист" r:id="rId4" imgW="6572178" imgH="472434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19835" y="764772"/>
                        <a:ext cx="7077213" cy="5087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Группа 47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4" name="Прямая соединительная линия 63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1881507" y="194745"/>
            <a:ext cx="10230137" cy="371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133" dirty="0" smtClean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ФГОС – 2021: сроки введения и рекомендации ГК «Просвещение» по переходу</a:t>
            </a:r>
            <a:endParaRPr lang="ru-RU" sz="2133" dirty="0">
              <a:solidFill>
                <a:srgbClr val="2D2B8D"/>
              </a:solidFill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7464722" y="1031054"/>
            <a:ext cx="3932326" cy="3624350"/>
          </a:xfrm>
          <a:prstGeom prst="rect">
            <a:avLst/>
          </a:prstGeom>
          <a:solidFill>
            <a:schemeClr val="accent1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165282" y="1629799"/>
            <a:ext cx="4273714" cy="2718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/>
              <a:t>2022 – </a:t>
            </a:r>
            <a:r>
              <a:rPr lang="ru-RU" sz="1400" dirty="0" smtClean="0"/>
              <a:t>переход на ФГОС с использованием учебников </a:t>
            </a:r>
            <a:r>
              <a:rPr lang="ru-RU" sz="1400" b="1" dirty="0" smtClean="0"/>
              <a:t>текущего ФПУ для учащихся, зачисленных в 1 и 5 классы в 2022 г.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400" b="1" dirty="0" smtClean="0"/>
              <a:t>с 2022 г. </a:t>
            </a:r>
            <a:r>
              <a:rPr lang="ru-RU" sz="1400" dirty="0" smtClean="0"/>
              <a:t>переход на ФГОС </a:t>
            </a:r>
            <a:r>
              <a:rPr lang="ru-RU" sz="1400" b="1" dirty="0" smtClean="0"/>
              <a:t>в рамках отдельных предметов, </a:t>
            </a:r>
            <a:r>
              <a:rPr lang="ru-RU" sz="1400" dirty="0" smtClean="0"/>
              <a:t>изучение которых начинается </a:t>
            </a:r>
            <a:r>
              <a:rPr lang="ru-RU" sz="1400" b="1" dirty="0" smtClean="0"/>
              <a:t>в 6х, 7х и 8х классах</a:t>
            </a:r>
            <a:endParaRPr lang="en-US" sz="1400" b="1" dirty="0" smtClean="0"/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400" b="1" dirty="0" smtClean="0"/>
              <a:t>2022 </a:t>
            </a:r>
            <a:r>
              <a:rPr lang="ru-RU" sz="1400" b="1" dirty="0"/>
              <a:t>год </a:t>
            </a:r>
            <a:r>
              <a:rPr lang="ru-RU" sz="1400" dirty="0" smtClean="0"/>
              <a:t>– возможность для школ </a:t>
            </a:r>
            <a:r>
              <a:rPr lang="ru-RU" sz="1400" b="1" dirty="0"/>
              <a:t>докупить актуальные учебники </a:t>
            </a:r>
            <a:r>
              <a:rPr lang="ru-RU" sz="1400" dirty="0" smtClean="0"/>
              <a:t>(не ранее 2020 </a:t>
            </a:r>
            <a:r>
              <a:rPr lang="ru-RU" sz="1400" dirty="0"/>
              <a:t>года издания) </a:t>
            </a:r>
            <a:r>
              <a:rPr lang="ru-RU" sz="1400" b="1" dirty="0"/>
              <a:t>и </a:t>
            </a:r>
            <a:r>
              <a:rPr lang="ru-RU" sz="1400" b="1" dirty="0" smtClean="0"/>
              <a:t>компоненты УМК, соответствующие ФГОС НОО и ООО 2009, 2010 гг.  для учащихся, зачисленных на обучение до 2022 г.  </a:t>
            </a:r>
            <a:endParaRPr lang="ru-RU" sz="1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0" y="6081206"/>
            <a:ext cx="12192000" cy="369332"/>
          </a:xfrm>
          <a:prstGeom prst="rect">
            <a:avLst/>
          </a:prstGeom>
          <a:solidFill>
            <a:srgbClr val="38658E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! График перехода требует согласования с Министерством просвещения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9554" y="6516871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  <a:r>
              <a:rPr lang="ru-RU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1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023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744756" y="1767233"/>
            <a:ext cx="9890728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b="1" dirty="0">
                <a:ea typeface="Yu Gothic UI Semibold" panose="020B0700000000000000" pitchFamily="34" charset="-128"/>
              </a:rPr>
              <a:t>Пункт 36. 1 (НОО), пункт 37.2 (ООО</a:t>
            </a:r>
            <a:r>
              <a:rPr lang="ru-RU" b="1" dirty="0" smtClean="0">
                <a:ea typeface="Yu Gothic UI Semibold" panose="020B0700000000000000" pitchFamily="34" charset="-128"/>
              </a:rPr>
              <a:t>)</a:t>
            </a:r>
            <a:r>
              <a:rPr lang="ru-RU" b="1" dirty="0">
                <a:ea typeface="Yu Gothic UI Light" panose="020B0300000000000000" pitchFamily="34" charset="-128"/>
              </a:rPr>
              <a:t/>
            </a:r>
            <a:br>
              <a:rPr lang="ru-RU" b="1" dirty="0">
                <a:ea typeface="Yu Gothic UI Light" panose="020B0300000000000000" pitchFamily="34" charset="-128"/>
              </a:rPr>
            </a:br>
            <a:r>
              <a:rPr lang="ru-RU" dirty="0">
                <a:ea typeface="Yu Gothic UI Light" panose="020B0300000000000000" pitchFamily="34" charset="-128"/>
              </a:rPr>
              <a:t>Каждому учащемуся - учебник и(или) учебное пособие, необходимого для реализации как обязательной части учебного плана, так и части по выбору участниками образовательных отношений;</a:t>
            </a:r>
          </a:p>
          <a:p>
            <a:r>
              <a:rPr lang="ru-RU" dirty="0">
                <a:ea typeface="Yu Gothic UI Light" panose="020B0300000000000000" pitchFamily="34" charset="-128"/>
              </a:rPr>
              <a:t/>
            </a:r>
            <a:br>
              <a:rPr lang="ru-RU" dirty="0">
                <a:ea typeface="Yu Gothic UI Light" panose="020B0300000000000000" pitchFamily="34" charset="-128"/>
              </a:rPr>
            </a:br>
            <a:r>
              <a:rPr lang="ru-RU" b="1" dirty="0">
                <a:ea typeface="Yu Gothic UI Semibold" panose="020B0700000000000000" pitchFamily="34" charset="-128"/>
              </a:rPr>
              <a:t>Дополнительно(!) </a:t>
            </a:r>
            <a:r>
              <a:rPr lang="ru-RU" dirty="0" smtClean="0">
                <a:ea typeface="Yu Gothic UI Light" panose="020B0300000000000000" pitchFamily="34" charset="-128"/>
              </a:rPr>
              <a:t>Организация </a:t>
            </a:r>
            <a:r>
              <a:rPr lang="ru-RU" dirty="0">
                <a:ea typeface="Yu Gothic UI Light" panose="020B0300000000000000" pitchFamily="34" charset="-128"/>
              </a:rPr>
              <a:t>может предоставлять пособия в электронной форме для 1 и 2 частей учебного плана.</a:t>
            </a:r>
          </a:p>
          <a:p>
            <a:r>
              <a:rPr lang="ru-RU" dirty="0">
                <a:ea typeface="Yu Gothic UI Light" panose="020B0300000000000000" pitchFamily="34" charset="-128"/>
              </a:rPr>
              <a:t/>
            </a:r>
            <a:br>
              <a:rPr lang="ru-RU" dirty="0">
                <a:ea typeface="Yu Gothic UI Light" panose="020B0300000000000000" pitchFamily="34" charset="-128"/>
              </a:rPr>
            </a:br>
            <a:r>
              <a:rPr lang="ru-RU" dirty="0">
                <a:ea typeface="Yu Gothic UI Light" panose="020B0300000000000000" pitchFamily="34" charset="-128"/>
              </a:rPr>
              <a:t>Обучающимся должен быть обеспечен доступ к печатным и электронным образовательным ресурсам, размещенным в федеральных и региональных базах данных </a:t>
            </a:r>
            <a:r>
              <a:rPr lang="ru-RU" dirty="0" smtClean="0">
                <a:ea typeface="Yu Gothic UI Light" panose="020B0300000000000000" pitchFamily="34" charset="-128"/>
              </a:rPr>
              <a:t>ЭОР</a:t>
            </a:r>
            <a:endParaRPr lang="en-US" dirty="0">
              <a:solidFill>
                <a:srgbClr val="000000"/>
              </a:solidFill>
              <a:ea typeface="Yu Gothic UI Light" panose="020B0300000000000000" pitchFamily="34" charset="-128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339553" y="260649"/>
            <a:ext cx="1268960" cy="438775"/>
            <a:chOff x="254665" y="195486"/>
            <a:chExt cx="951720" cy="329081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</p:grpSp>
      <p:cxnSp>
        <p:nvCxnSpPr>
          <p:cNvPr id="28" name="Прямая соединительная линия 27"/>
          <p:cNvCxnSpPr/>
          <p:nvPr/>
        </p:nvCxnSpPr>
        <p:spPr>
          <a:xfrm>
            <a:off x="1967541" y="0"/>
            <a:ext cx="0" cy="670171"/>
          </a:xfrm>
          <a:prstGeom prst="line">
            <a:avLst/>
          </a:prstGeom>
          <a:ln w="6350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159563" y="115318"/>
            <a:ext cx="10029387" cy="371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133" dirty="0" smtClean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ФГОС-2021: Требования к учебно-методическому обеспечению</a:t>
            </a:r>
            <a:endParaRPr lang="ru-RU" sz="2133" dirty="0">
              <a:solidFill>
                <a:srgbClr val="2D2B8D"/>
              </a:solidFill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872230"/>
            <a:ext cx="12187854" cy="625430"/>
          </a:xfrm>
          <a:prstGeom prst="rect">
            <a:avLst/>
          </a:prstGeom>
          <a:solidFill>
            <a:srgbClr val="E4F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733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34" charset="0"/>
                <a:cs typeface="Open Sans" pitchFamily="34" charset="0"/>
              </a:rPr>
              <a:t>                                    </a:t>
            </a:r>
            <a:r>
              <a:rPr lang="ru-RU" sz="1600" dirty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Нормативы обеспеченности учащихся средствами обучения </a:t>
            </a:r>
          </a:p>
        </p:txBody>
      </p:sp>
      <p:sp>
        <p:nvSpPr>
          <p:cNvPr id="31" name="TextBox 5"/>
          <p:cNvSpPr txBox="1"/>
          <p:nvPr/>
        </p:nvSpPr>
        <p:spPr>
          <a:xfrm>
            <a:off x="1744756" y="5141582"/>
            <a:ext cx="952638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dirty="0">
                <a:ea typeface="Yu Gothic UI Light" panose="020B0300000000000000" pitchFamily="34" charset="-128"/>
              </a:rPr>
              <a:t>Библиотека Организации должна быть укомплектована печатными образовательными ресурсами и ЭОР по всем предметам учебного плана и иметь фонд дополнительной литературы (художественная, научно-популярная, справочная и периодические издания)</a:t>
            </a:r>
          </a:p>
          <a:p>
            <a:endParaRPr lang="en-US" dirty="0">
              <a:ea typeface="Yu Gothic UI Light" panose="020B0300000000000000" pitchFamily="34" charset="-128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9554" y="6516871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  <a:r>
              <a:rPr lang="ru-RU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1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150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3050" y="809114"/>
            <a:ext cx="12188950" cy="911393"/>
          </a:xfrm>
          <a:prstGeom prst="rect">
            <a:avLst/>
          </a:prstGeom>
          <a:solidFill>
            <a:srgbClr val="D8EB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53355" y="773137"/>
            <a:ext cx="104386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в </a:t>
            </a:r>
            <a:r>
              <a:rPr lang="ru-RU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настоящее время </a:t>
            </a:r>
            <a:r>
              <a:rPr lang="ru-RU" b="1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федеральный перечень </a:t>
            </a:r>
            <a:r>
              <a:rPr lang="ru-RU" b="1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учебников </a:t>
            </a:r>
            <a:r>
              <a:rPr lang="ru-RU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(Приказ </a:t>
            </a:r>
            <a:r>
              <a:rPr lang="ru-RU" dirty="0" err="1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Минпросвещения</a:t>
            </a:r>
            <a:r>
              <a:rPr lang="ru-RU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 России от 20 мая 2020 года № </a:t>
            </a:r>
            <a:r>
              <a:rPr lang="ru-RU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254) </a:t>
            </a:r>
            <a:r>
              <a:rPr lang="ru-RU" b="1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не содержит учебников</a:t>
            </a:r>
            <a:r>
              <a:rPr lang="ru-RU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, прошедших экспертизу на соответствие требованиям обновленных </a:t>
            </a:r>
            <a:r>
              <a:rPr lang="ru-RU" b="1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ФГОС 2021</a:t>
            </a:r>
            <a:r>
              <a:rPr lang="ru-RU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762" y="4468318"/>
            <a:ext cx="3407839" cy="202494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62" y="1845156"/>
            <a:ext cx="3353764" cy="301875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2069" y="2952437"/>
            <a:ext cx="3285291" cy="331459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6579908" y="2077912"/>
            <a:ext cx="537328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В период перехода </a:t>
            </a:r>
            <a:r>
              <a:rPr lang="ru-RU" dirty="0">
                <a:solidFill>
                  <a:srgbClr val="000000"/>
                </a:solidFill>
              </a:rPr>
              <a:t>на обновленные ФГОС </a:t>
            </a:r>
            <a:r>
              <a:rPr lang="ru-RU" dirty="0" smtClean="0">
                <a:solidFill>
                  <a:srgbClr val="000000"/>
                </a:solidFill>
              </a:rPr>
              <a:t>2021* </a:t>
            </a:r>
          </a:p>
          <a:p>
            <a:endParaRPr lang="ru-RU" dirty="0" smtClean="0">
              <a:solidFill>
                <a:srgbClr val="000000"/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</a:rPr>
              <a:t>могут </a:t>
            </a:r>
            <a:r>
              <a:rPr lang="ru-RU" dirty="0">
                <a:solidFill>
                  <a:srgbClr val="000000"/>
                </a:solidFill>
              </a:rPr>
              <a:t>быть использованы </a:t>
            </a:r>
            <a:r>
              <a:rPr lang="ru-RU" b="1" u="sng" dirty="0">
                <a:solidFill>
                  <a:srgbClr val="000000"/>
                </a:solidFill>
              </a:rPr>
              <a:t>любые учебно-методические комплекты</a:t>
            </a:r>
            <a:r>
              <a:rPr lang="ru-RU" b="1" dirty="0">
                <a:solidFill>
                  <a:srgbClr val="000000"/>
                </a:solidFill>
              </a:rPr>
              <a:t>, включенные в федеральный перечень учебников</a:t>
            </a:r>
            <a:r>
              <a:rPr lang="ru-RU" dirty="0">
                <a:solidFill>
                  <a:srgbClr val="000000"/>
                </a:solidFill>
              </a:rPr>
              <a:t>. </a:t>
            </a:r>
            <a:endParaRPr lang="ru-RU" dirty="0" smtClean="0">
              <a:solidFill>
                <a:srgbClr val="000000"/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</a:rPr>
              <a:t>особое </a:t>
            </a:r>
            <a:r>
              <a:rPr lang="ru-RU" dirty="0">
                <a:solidFill>
                  <a:srgbClr val="000000"/>
                </a:solidFill>
              </a:rPr>
              <a:t>внимание должно быть уделено изменению методики преподавания учебных предметов </a:t>
            </a:r>
            <a:r>
              <a:rPr lang="ru-RU" b="1" u="sng" dirty="0">
                <a:solidFill>
                  <a:srgbClr val="000000"/>
                </a:solidFill>
              </a:rPr>
              <a:t>при</a:t>
            </a:r>
            <a:r>
              <a:rPr lang="ru-RU" u="sng" dirty="0">
                <a:solidFill>
                  <a:srgbClr val="000000"/>
                </a:solidFill>
              </a:rPr>
              <a:t> </a:t>
            </a:r>
            <a:r>
              <a:rPr lang="ru-RU" b="1" u="sng" dirty="0"/>
              <a:t>одновременном использовании дополнительных учебных</a:t>
            </a:r>
            <a:r>
              <a:rPr lang="ru-RU" b="1" dirty="0"/>
              <a:t>, дидактических </a:t>
            </a:r>
            <a:r>
              <a:rPr lang="ru-RU" b="1" u="sng" dirty="0"/>
              <a:t>материалов</a:t>
            </a:r>
            <a:r>
              <a:rPr lang="ru-RU" b="1" dirty="0"/>
              <a:t>, ориентированных на формирование предметных, </a:t>
            </a:r>
            <a:r>
              <a:rPr lang="ru-RU" b="1" dirty="0" err="1"/>
              <a:t>метапредметных</a:t>
            </a:r>
            <a:r>
              <a:rPr lang="ru-RU" b="1" dirty="0"/>
              <a:t> и личностных </a:t>
            </a:r>
            <a:r>
              <a:rPr lang="ru-RU" b="1" dirty="0" smtClean="0"/>
              <a:t>результатов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b="1" dirty="0"/>
          </a:p>
          <a:p>
            <a:pPr>
              <a:spcAft>
                <a:spcPts val="1200"/>
              </a:spcAft>
            </a:pPr>
            <a:r>
              <a:rPr lang="ru-RU" sz="1000" dirty="0" smtClean="0"/>
              <a:t>* </a:t>
            </a:r>
            <a:r>
              <a:rPr lang="ru-RU" sz="1000" i="1" dirty="0" smtClean="0"/>
              <a:t>Письмо </a:t>
            </a:r>
            <a:r>
              <a:rPr lang="ru-RU" sz="1000" i="1" dirty="0" err="1" smtClean="0"/>
              <a:t>Минпросвещения</a:t>
            </a:r>
            <a:r>
              <a:rPr lang="ru-RU" sz="1000" i="1" dirty="0" smtClean="0"/>
              <a:t> России от 11.11.2021 № 03-1899 «Об обеспечении учебными изданиями (учебниками и учебными пособиями) обучающихся в 2022/23 учебном году</a:t>
            </a:r>
            <a:endParaRPr lang="ru-RU" sz="1000" i="1" dirty="0"/>
          </a:p>
        </p:txBody>
      </p:sp>
      <p:sp>
        <p:nvSpPr>
          <p:cNvPr id="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7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6" name="Прямая соединительная линия 25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881507" y="130382"/>
            <a:ext cx="8131567" cy="383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ru-RU" sz="2133" dirty="0" smtClean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Какие учебники использовать в переходный период?</a:t>
            </a:r>
            <a:endParaRPr kumimoji="0" lang="ru-RU" sz="2133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797178"/>
            <a:ext cx="1753973" cy="900496"/>
          </a:xfrm>
          <a:prstGeom prst="rect">
            <a:avLst/>
          </a:prstGeom>
          <a:solidFill>
            <a:srgbClr val="40A7E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9554" y="6516871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  <a:r>
              <a:rPr lang="ru-RU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1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975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39553" y="260649"/>
            <a:ext cx="1268960" cy="438775"/>
            <a:chOff x="254665" y="195486"/>
            <a:chExt cx="951720" cy="329081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</p:grpSp>
      <p:cxnSp>
        <p:nvCxnSpPr>
          <p:cNvPr id="47" name="Прямая соединительная линия 46"/>
          <p:cNvCxnSpPr/>
          <p:nvPr/>
        </p:nvCxnSpPr>
        <p:spPr>
          <a:xfrm>
            <a:off x="1967541" y="0"/>
            <a:ext cx="0" cy="670171"/>
          </a:xfrm>
          <a:prstGeom prst="line">
            <a:avLst/>
          </a:prstGeom>
          <a:ln w="6350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5360" y="6516869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  <a:r>
              <a:rPr lang="ru-RU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1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066439" y="115318"/>
            <a:ext cx="9637881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dirty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Регулирование обеспечения учебниками и учебными пособиями библиотечных фондов образовательных организаций </a:t>
            </a:r>
            <a:r>
              <a:rPr lang="ru-RU" dirty="0" smtClean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273-ФЗ </a:t>
            </a:r>
            <a:r>
              <a:rPr lang="ru-RU" dirty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«Об образовании в РФ»</a:t>
            </a:r>
          </a:p>
        </p:txBody>
      </p:sp>
      <p:sp>
        <p:nvSpPr>
          <p:cNvPr id="8" name="AutoShape 3"/>
          <p:cNvSpPr>
            <a:spLocks noChangeAspect="1" noChangeArrowheads="1" noTextEdit="1"/>
          </p:cNvSpPr>
          <p:nvPr/>
        </p:nvSpPr>
        <p:spPr bwMode="auto">
          <a:xfrm>
            <a:off x="357718" y="1189421"/>
            <a:ext cx="9756164" cy="5076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9" name="Freeform 5"/>
          <p:cNvSpPr>
            <a:spLocks noEditPoints="1"/>
          </p:cNvSpPr>
          <p:nvPr/>
        </p:nvSpPr>
        <p:spPr bwMode="auto">
          <a:xfrm>
            <a:off x="3005370" y="3262485"/>
            <a:ext cx="8275207" cy="972715"/>
          </a:xfrm>
          <a:custGeom>
            <a:avLst/>
            <a:gdLst>
              <a:gd name="T0" fmla="*/ 20653 w 20796"/>
              <a:gd name="T1" fmla="*/ 2546 h 2689"/>
              <a:gd name="T2" fmla="*/ 20653 w 20796"/>
              <a:gd name="T3" fmla="*/ 143 h 2689"/>
              <a:gd name="T4" fmla="*/ 144 w 20796"/>
              <a:gd name="T5" fmla="*/ 143 h 2689"/>
              <a:gd name="T6" fmla="*/ 144 w 20796"/>
              <a:gd name="T7" fmla="*/ 2546 h 2689"/>
              <a:gd name="T8" fmla="*/ 20653 w 20796"/>
              <a:gd name="T9" fmla="*/ 2546 h 2689"/>
              <a:gd name="T10" fmla="*/ 20796 w 20796"/>
              <a:gd name="T11" fmla="*/ 72 h 2689"/>
              <a:gd name="T12" fmla="*/ 20796 w 20796"/>
              <a:gd name="T13" fmla="*/ 2617 h 2689"/>
              <a:gd name="T14" fmla="*/ 20796 w 20796"/>
              <a:gd name="T15" fmla="*/ 2689 h 2689"/>
              <a:gd name="T16" fmla="*/ 20725 w 20796"/>
              <a:gd name="T17" fmla="*/ 2689 h 2689"/>
              <a:gd name="T18" fmla="*/ 72 w 20796"/>
              <a:gd name="T19" fmla="*/ 2689 h 2689"/>
              <a:gd name="T20" fmla="*/ 0 w 20796"/>
              <a:gd name="T21" fmla="*/ 2689 h 2689"/>
              <a:gd name="T22" fmla="*/ 0 w 20796"/>
              <a:gd name="T23" fmla="*/ 2617 h 2689"/>
              <a:gd name="T24" fmla="*/ 0 w 20796"/>
              <a:gd name="T25" fmla="*/ 72 h 2689"/>
              <a:gd name="T26" fmla="*/ 0 w 20796"/>
              <a:gd name="T27" fmla="*/ 0 h 2689"/>
              <a:gd name="T28" fmla="*/ 72 w 20796"/>
              <a:gd name="T29" fmla="*/ 0 h 2689"/>
              <a:gd name="T30" fmla="*/ 20725 w 20796"/>
              <a:gd name="T31" fmla="*/ 0 h 2689"/>
              <a:gd name="T32" fmla="*/ 20796 w 20796"/>
              <a:gd name="T33" fmla="*/ 0 h 2689"/>
              <a:gd name="T34" fmla="*/ 20796 w 20796"/>
              <a:gd name="T35" fmla="*/ 72 h 26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796" h="2689">
                <a:moveTo>
                  <a:pt x="20653" y="2546"/>
                </a:moveTo>
                <a:lnTo>
                  <a:pt x="20653" y="143"/>
                </a:lnTo>
                <a:lnTo>
                  <a:pt x="144" y="143"/>
                </a:lnTo>
                <a:lnTo>
                  <a:pt x="144" y="2546"/>
                </a:lnTo>
                <a:lnTo>
                  <a:pt x="20653" y="2546"/>
                </a:lnTo>
                <a:close/>
                <a:moveTo>
                  <a:pt x="20796" y="72"/>
                </a:moveTo>
                <a:lnTo>
                  <a:pt x="20796" y="2617"/>
                </a:lnTo>
                <a:lnTo>
                  <a:pt x="20796" y="2689"/>
                </a:lnTo>
                <a:lnTo>
                  <a:pt x="20725" y="2689"/>
                </a:lnTo>
                <a:lnTo>
                  <a:pt x="72" y="2689"/>
                </a:lnTo>
                <a:lnTo>
                  <a:pt x="0" y="2689"/>
                </a:lnTo>
                <a:lnTo>
                  <a:pt x="0" y="2617"/>
                </a:lnTo>
                <a:lnTo>
                  <a:pt x="0" y="72"/>
                </a:lnTo>
                <a:lnTo>
                  <a:pt x="0" y="0"/>
                </a:lnTo>
                <a:lnTo>
                  <a:pt x="72" y="0"/>
                </a:lnTo>
                <a:lnTo>
                  <a:pt x="20725" y="0"/>
                </a:lnTo>
                <a:lnTo>
                  <a:pt x="20796" y="0"/>
                </a:lnTo>
                <a:lnTo>
                  <a:pt x="20796" y="72"/>
                </a:lnTo>
                <a:close/>
              </a:path>
            </a:pathLst>
          </a:cu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765755" y="3287625"/>
            <a:ext cx="2065883" cy="920503"/>
          </a:xfrm>
          <a:prstGeom prst="rect">
            <a:avLst/>
          </a:prstGeom>
          <a:solidFill>
            <a:srgbClr val="D8EBF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12" name="Freeform 8"/>
          <p:cNvSpPr>
            <a:spLocks noEditPoints="1"/>
          </p:cNvSpPr>
          <p:nvPr/>
        </p:nvSpPr>
        <p:spPr bwMode="auto">
          <a:xfrm>
            <a:off x="3005370" y="5333615"/>
            <a:ext cx="8275207" cy="972715"/>
          </a:xfrm>
          <a:custGeom>
            <a:avLst/>
            <a:gdLst>
              <a:gd name="T0" fmla="*/ 20796 w 20796"/>
              <a:gd name="T1" fmla="*/ 72 h 2689"/>
              <a:gd name="T2" fmla="*/ 20796 w 20796"/>
              <a:gd name="T3" fmla="*/ 2617 h 2689"/>
              <a:gd name="T4" fmla="*/ 20796 w 20796"/>
              <a:gd name="T5" fmla="*/ 2689 h 2689"/>
              <a:gd name="T6" fmla="*/ 20725 w 20796"/>
              <a:gd name="T7" fmla="*/ 2689 h 2689"/>
              <a:gd name="T8" fmla="*/ 72 w 20796"/>
              <a:gd name="T9" fmla="*/ 2689 h 2689"/>
              <a:gd name="T10" fmla="*/ 0 w 20796"/>
              <a:gd name="T11" fmla="*/ 2689 h 2689"/>
              <a:gd name="T12" fmla="*/ 0 w 20796"/>
              <a:gd name="T13" fmla="*/ 2617 h 2689"/>
              <a:gd name="T14" fmla="*/ 0 w 20796"/>
              <a:gd name="T15" fmla="*/ 72 h 2689"/>
              <a:gd name="T16" fmla="*/ 0 w 20796"/>
              <a:gd name="T17" fmla="*/ 0 h 2689"/>
              <a:gd name="T18" fmla="*/ 72 w 20796"/>
              <a:gd name="T19" fmla="*/ 0 h 2689"/>
              <a:gd name="T20" fmla="*/ 20725 w 20796"/>
              <a:gd name="T21" fmla="*/ 0 h 2689"/>
              <a:gd name="T22" fmla="*/ 20796 w 20796"/>
              <a:gd name="T23" fmla="*/ 0 h 2689"/>
              <a:gd name="T24" fmla="*/ 20796 w 20796"/>
              <a:gd name="T25" fmla="*/ 72 h 2689"/>
              <a:gd name="T26" fmla="*/ 20653 w 20796"/>
              <a:gd name="T27" fmla="*/ 2546 h 2689"/>
              <a:gd name="T28" fmla="*/ 20653 w 20796"/>
              <a:gd name="T29" fmla="*/ 143 h 2689"/>
              <a:gd name="T30" fmla="*/ 144 w 20796"/>
              <a:gd name="T31" fmla="*/ 143 h 2689"/>
              <a:gd name="T32" fmla="*/ 144 w 20796"/>
              <a:gd name="T33" fmla="*/ 2546 h 2689"/>
              <a:gd name="T34" fmla="*/ 20653 w 20796"/>
              <a:gd name="T35" fmla="*/ 2546 h 26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796" h="2689">
                <a:moveTo>
                  <a:pt x="20796" y="72"/>
                </a:moveTo>
                <a:lnTo>
                  <a:pt x="20796" y="2617"/>
                </a:lnTo>
                <a:lnTo>
                  <a:pt x="20796" y="2689"/>
                </a:lnTo>
                <a:lnTo>
                  <a:pt x="20725" y="2689"/>
                </a:lnTo>
                <a:lnTo>
                  <a:pt x="72" y="2689"/>
                </a:lnTo>
                <a:lnTo>
                  <a:pt x="0" y="2689"/>
                </a:lnTo>
                <a:lnTo>
                  <a:pt x="0" y="2617"/>
                </a:lnTo>
                <a:lnTo>
                  <a:pt x="0" y="72"/>
                </a:lnTo>
                <a:lnTo>
                  <a:pt x="0" y="0"/>
                </a:lnTo>
                <a:lnTo>
                  <a:pt x="72" y="0"/>
                </a:lnTo>
                <a:lnTo>
                  <a:pt x="20725" y="0"/>
                </a:lnTo>
                <a:lnTo>
                  <a:pt x="20796" y="0"/>
                </a:lnTo>
                <a:lnTo>
                  <a:pt x="20796" y="72"/>
                </a:lnTo>
                <a:close/>
                <a:moveTo>
                  <a:pt x="20653" y="2546"/>
                </a:moveTo>
                <a:lnTo>
                  <a:pt x="20653" y="143"/>
                </a:lnTo>
                <a:lnTo>
                  <a:pt x="144" y="143"/>
                </a:lnTo>
                <a:lnTo>
                  <a:pt x="144" y="2546"/>
                </a:lnTo>
                <a:lnTo>
                  <a:pt x="20653" y="2546"/>
                </a:lnTo>
                <a:close/>
              </a:path>
            </a:pathLst>
          </a:custGeom>
          <a:solidFill>
            <a:srgbClr val="40A7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765755" y="5360689"/>
            <a:ext cx="2065883" cy="920503"/>
          </a:xfrm>
          <a:prstGeom prst="rect">
            <a:avLst/>
          </a:prstGeom>
          <a:solidFill>
            <a:srgbClr val="D8EBF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15" name="Freeform 11"/>
          <p:cNvSpPr>
            <a:spLocks noEditPoints="1"/>
          </p:cNvSpPr>
          <p:nvPr/>
        </p:nvSpPr>
        <p:spPr bwMode="auto">
          <a:xfrm>
            <a:off x="3005370" y="2225953"/>
            <a:ext cx="8275207" cy="972715"/>
          </a:xfrm>
          <a:custGeom>
            <a:avLst/>
            <a:gdLst>
              <a:gd name="T0" fmla="*/ 20653 w 20796"/>
              <a:gd name="T1" fmla="*/ 2546 h 2689"/>
              <a:gd name="T2" fmla="*/ 20653 w 20796"/>
              <a:gd name="T3" fmla="*/ 143 h 2689"/>
              <a:gd name="T4" fmla="*/ 144 w 20796"/>
              <a:gd name="T5" fmla="*/ 143 h 2689"/>
              <a:gd name="T6" fmla="*/ 144 w 20796"/>
              <a:gd name="T7" fmla="*/ 2546 h 2689"/>
              <a:gd name="T8" fmla="*/ 20653 w 20796"/>
              <a:gd name="T9" fmla="*/ 2546 h 2689"/>
              <a:gd name="T10" fmla="*/ 20796 w 20796"/>
              <a:gd name="T11" fmla="*/ 72 h 2689"/>
              <a:gd name="T12" fmla="*/ 20796 w 20796"/>
              <a:gd name="T13" fmla="*/ 2617 h 2689"/>
              <a:gd name="T14" fmla="*/ 20796 w 20796"/>
              <a:gd name="T15" fmla="*/ 2689 h 2689"/>
              <a:gd name="T16" fmla="*/ 20725 w 20796"/>
              <a:gd name="T17" fmla="*/ 2689 h 2689"/>
              <a:gd name="T18" fmla="*/ 72 w 20796"/>
              <a:gd name="T19" fmla="*/ 2689 h 2689"/>
              <a:gd name="T20" fmla="*/ 0 w 20796"/>
              <a:gd name="T21" fmla="*/ 2689 h 2689"/>
              <a:gd name="T22" fmla="*/ 0 w 20796"/>
              <a:gd name="T23" fmla="*/ 2617 h 2689"/>
              <a:gd name="T24" fmla="*/ 0 w 20796"/>
              <a:gd name="T25" fmla="*/ 72 h 2689"/>
              <a:gd name="T26" fmla="*/ 0 w 20796"/>
              <a:gd name="T27" fmla="*/ 0 h 2689"/>
              <a:gd name="T28" fmla="*/ 72 w 20796"/>
              <a:gd name="T29" fmla="*/ 0 h 2689"/>
              <a:gd name="T30" fmla="*/ 20725 w 20796"/>
              <a:gd name="T31" fmla="*/ 0 h 2689"/>
              <a:gd name="T32" fmla="*/ 20796 w 20796"/>
              <a:gd name="T33" fmla="*/ 0 h 2689"/>
              <a:gd name="T34" fmla="*/ 20796 w 20796"/>
              <a:gd name="T35" fmla="*/ 72 h 26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796" h="2689">
                <a:moveTo>
                  <a:pt x="20653" y="2546"/>
                </a:moveTo>
                <a:lnTo>
                  <a:pt x="20653" y="143"/>
                </a:lnTo>
                <a:lnTo>
                  <a:pt x="144" y="143"/>
                </a:lnTo>
                <a:lnTo>
                  <a:pt x="144" y="2546"/>
                </a:lnTo>
                <a:lnTo>
                  <a:pt x="20653" y="2546"/>
                </a:lnTo>
                <a:close/>
                <a:moveTo>
                  <a:pt x="20796" y="72"/>
                </a:moveTo>
                <a:lnTo>
                  <a:pt x="20796" y="2617"/>
                </a:lnTo>
                <a:lnTo>
                  <a:pt x="20796" y="2689"/>
                </a:lnTo>
                <a:lnTo>
                  <a:pt x="20725" y="2689"/>
                </a:lnTo>
                <a:lnTo>
                  <a:pt x="72" y="2689"/>
                </a:lnTo>
                <a:lnTo>
                  <a:pt x="0" y="2689"/>
                </a:lnTo>
                <a:lnTo>
                  <a:pt x="0" y="2617"/>
                </a:lnTo>
                <a:lnTo>
                  <a:pt x="0" y="72"/>
                </a:lnTo>
                <a:lnTo>
                  <a:pt x="0" y="0"/>
                </a:lnTo>
                <a:lnTo>
                  <a:pt x="72" y="0"/>
                </a:lnTo>
                <a:lnTo>
                  <a:pt x="20725" y="0"/>
                </a:lnTo>
                <a:lnTo>
                  <a:pt x="20796" y="0"/>
                </a:lnTo>
                <a:lnTo>
                  <a:pt x="20796" y="72"/>
                </a:lnTo>
                <a:close/>
              </a:path>
            </a:pathLst>
          </a:custGeom>
          <a:solidFill>
            <a:srgbClr val="9ED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765755" y="2251093"/>
            <a:ext cx="2065883" cy="920503"/>
          </a:xfrm>
          <a:prstGeom prst="rect">
            <a:avLst/>
          </a:prstGeom>
          <a:solidFill>
            <a:srgbClr val="D8EBF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18" name="Freeform 14"/>
          <p:cNvSpPr>
            <a:spLocks noEditPoints="1"/>
          </p:cNvSpPr>
          <p:nvPr/>
        </p:nvSpPr>
        <p:spPr bwMode="auto">
          <a:xfrm>
            <a:off x="3005370" y="4297083"/>
            <a:ext cx="8275207" cy="972715"/>
          </a:xfrm>
          <a:custGeom>
            <a:avLst/>
            <a:gdLst>
              <a:gd name="T0" fmla="*/ 20796 w 20796"/>
              <a:gd name="T1" fmla="*/ 72 h 2689"/>
              <a:gd name="T2" fmla="*/ 20796 w 20796"/>
              <a:gd name="T3" fmla="*/ 2617 h 2689"/>
              <a:gd name="T4" fmla="*/ 20796 w 20796"/>
              <a:gd name="T5" fmla="*/ 2689 h 2689"/>
              <a:gd name="T6" fmla="*/ 20725 w 20796"/>
              <a:gd name="T7" fmla="*/ 2689 h 2689"/>
              <a:gd name="T8" fmla="*/ 72 w 20796"/>
              <a:gd name="T9" fmla="*/ 2689 h 2689"/>
              <a:gd name="T10" fmla="*/ 0 w 20796"/>
              <a:gd name="T11" fmla="*/ 2689 h 2689"/>
              <a:gd name="T12" fmla="*/ 0 w 20796"/>
              <a:gd name="T13" fmla="*/ 2617 h 2689"/>
              <a:gd name="T14" fmla="*/ 0 w 20796"/>
              <a:gd name="T15" fmla="*/ 72 h 2689"/>
              <a:gd name="T16" fmla="*/ 0 w 20796"/>
              <a:gd name="T17" fmla="*/ 0 h 2689"/>
              <a:gd name="T18" fmla="*/ 72 w 20796"/>
              <a:gd name="T19" fmla="*/ 0 h 2689"/>
              <a:gd name="T20" fmla="*/ 20725 w 20796"/>
              <a:gd name="T21" fmla="*/ 0 h 2689"/>
              <a:gd name="T22" fmla="*/ 20796 w 20796"/>
              <a:gd name="T23" fmla="*/ 0 h 2689"/>
              <a:gd name="T24" fmla="*/ 20796 w 20796"/>
              <a:gd name="T25" fmla="*/ 72 h 2689"/>
              <a:gd name="T26" fmla="*/ 20653 w 20796"/>
              <a:gd name="T27" fmla="*/ 2546 h 2689"/>
              <a:gd name="T28" fmla="*/ 20653 w 20796"/>
              <a:gd name="T29" fmla="*/ 143 h 2689"/>
              <a:gd name="T30" fmla="*/ 144 w 20796"/>
              <a:gd name="T31" fmla="*/ 143 h 2689"/>
              <a:gd name="T32" fmla="*/ 144 w 20796"/>
              <a:gd name="T33" fmla="*/ 2546 h 2689"/>
              <a:gd name="T34" fmla="*/ 20653 w 20796"/>
              <a:gd name="T35" fmla="*/ 2546 h 26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796" h="2689">
                <a:moveTo>
                  <a:pt x="20796" y="72"/>
                </a:moveTo>
                <a:lnTo>
                  <a:pt x="20796" y="2617"/>
                </a:lnTo>
                <a:lnTo>
                  <a:pt x="20796" y="2689"/>
                </a:lnTo>
                <a:lnTo>
                  <a:pt x="20725" y="2689"/>
                </a:lnTo>
                <a:lnTo>
                  <a:pt x="72" y="2689"/>
                </a:lnTo>
                <a:lnTo>
                  <a:pt x="0" y="2689"/>
                </a:lnTo>
                <a:lnTo>
                  <a:pt x="0" y="2617"/>
                </a:lnTo>
                <a:lnTo>
                  <a:pt x="0" y="72"/>
                </a:lnTo>
                <a:lnTo>
                  <a:pt x="0" y="0"/>
                </a:lnTo>
                <a:lnTo>
                  <a:pt x="72" y="0"/>
                </a:lnTo>
                <a:lnTo>
                  <a:pt x="20725" y="0"/>
                </a:lnTo>
                <a:lnTo>
                  <a:pt x="20796" y="0"/>
                </a:lnTo>
                <a:lnTo>
                  <a:pt x="20796" y="72"/>
                </a:lnTo>
                <a:close/>
                <a:moveTo>
                  <a:pt x="20653" y="2546"/>
                </a:moveTo>
                <a:lnTo>
                  <a:pt x="20653" y="143"/>
                </a:lnTo>
                <a:lnTo>
                  <a:pt x="144" y="143"/>
                </a:lnTo>
                <a:lnTo>
                  <a:pt x="144" y="2546"/>
                </a:lnTo>
                <a:lnTo>
                  <a:pt x="20653" y="2546"/>
                </a:lnTo>
                <a:close/>
              </a:path>
            </a:pathLst>
          </a:custGeom>
          <a:solidFill>
            <a:srgbClr val="40D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765755" y="4324157"/>
            <a:ext cx="2065883" cy="920503"/>
          </a:xfrm>
          <a:prstGeom prst="rect">
            <a:avLst/>
          </a:prstGeom>
          <a:solidFill>
            <a:srgbClr val="D8EBF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22" name="Freeform 17"/>
          <p:cNvSpPr>
            <a:spLocks noEditPoints="1"/>
          </p:cNvSpPr>
          <p:nvPr/>
        </p:nvSpPr>
        <p:spPr bwMode="auto">
          <a:xfrm>
            <a:off x="3005370" y="1189421"/>
            <a:ext cx="8275207" cy="972715"/>
          </a:xfrm>
          <a:custGeom>
            <a:avLst/>
            <a:gdLst>
              <a:gd name="T0" fmla="*/ 20653 w 20796"/>
              <a:gd name="T1" fmla="*/ 2546 h 2689"/>
              <a:gd name="T2" fmla="*/ 20653 w 20796"/>
              <a:gd name="T3" fmla="*/ 143 h 2689"/>
              <a:gd name="T4" fmla="*/ 144 w 20796"/>
              <a:gd name="T5" fmla="*/ 143 h 2689"/>
              <a:gd name="T6" fmla="*/ 144 w 20796"/>
              <a:gd name="T7" fmla="*/ 2546 h 2689"/>
              <a:gd name="T8" fmla="*/ 20653 w 20796"/>
              <a:gd name="T9" fmla="*/ 2546 h 2689"/>
              <a:gd name="T10" fmla="*/ 20796 w 20796"/>
              <a:gd name="T11" fmla="*/ 72 h 2689"/>
              <a:gd name="T12" fmla="*/ 20796 w 20796"/>
              <a:gd name="T13" fmla="*/ 2617 h 2689"/>
              <a:gd name="T14" fmla="*/ 20796 w 20796"/>
              <a:gd name="T15" fmla="*/ 2689 h 2689"/>
              <a:gd name="T16" fmla="*/ 20725 w 20796"/>
              <a:gd name="T17" fmla="*/ 2689 h 2689"/>
              <a:gd name="T18" fmla="*/ 72 w 20796"/>
              <a:gd name="T19" fmla="*/ 2689 h 2689"/>
              <a:gd name="T20" fmla="*/ 0 w 20796"/>
              <a:gd name="T21" fmla="*/ 2689 h 2689"/>
              <a:gd name="T22" fmla="*/ 0 w 20796"/>
              <a:gd name="T23" fmla="*/ 2617 h 2689"/>
              <a:gd name="T24" fmla="*/ 0 w 20796"/>
              <a:gd name="T25" fmla="*/ 72 h 2689"/>
              <a:gd name="T26" fmla="*/ 0 w 20796"/>
              <a:gd name="T27" fmla="*/ 0 h 2689"/>
              <a:gd name="T28" fmla="*/ 72 w 20796"/>
              <a:gd name="T29" fmla="*/ 0 h 2689"/>
              <a:gd name="T30" fmla="*/ 20725 w 20796"/>
              <a:gd name="T31" fmla="*/ 0 h 2689"/>
              <a:gd name="T32" fmla="*/ 20796 w 20796"/>
              <a:gd name="T33" fmla="*/ 0 h 2689"/>
              <a:gd name="T34" fmla="*/ 20796 w 20796"/>
              <a:gd name="T35" fmla="*/ 72 h 26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796" h="2689">
                <a:moveTo>
                  <a:pt x="20653" y="2546"/>
                </a:moveTo>
                <a:lnTo>
                  <a:pt x="20653" y="143"/>
                </a:lnTo>
                <a:lnTo>
                  <a:pt x="144" y="143"/>
                </a:lnTo>
                <a:lnTo>
                  <a:pt x="144" y="2546"/>
                </a:lnTo>
                <a:lnTo>
                  <a:pt x="20653" y="2546"/>
                </a:lnTo>
                <a:close/>
                <a:moveTo>
                  <a:pt x="20796" y="72"/>
                </a:moveTo>
                <a:lnTo>
                  <a:pt x="20796" y="2617"/>
                </a:lnTo>
                <a:lnTo>
                  <a:pt x="20796" y="2689"/>
                </a:lnTo>
                <a:lnTo>
                  <a:pt x="20725" y="2689"/>
                </a:lnTo>
                <a:lnTo>
                  <a:pt x="72" y="2689"/>
                </a:lnTo>
                <a:lnTo>
                  <a:pt x="0" y="2689"/>
                </a:lnTo>
                <a:lnTo>
                  <a:pt x="0" y="2617"/>
                </a:lnTo>
                <a:lnTo>
                  <a:pt x="0" y="72"/>
                </a:lnTo>
                <a:lnTo>
                  <a:pt x="0" y="0"/>
                </a:lnTo>
                <a:lnTo>
                  <a:pt x="72" y="0"/>
                </a:lnTo>
                <a:lnTo>
                  <a:pt x="20725" y="0"/>
                </a:lnTo>
                <a:lnTo>
                  <a:pt x="20796" y="0"/>
                </a:lnTo>
                <a:lnTo>
                  <a:pt x="20796" y="72"/>
                </a:lnTo>
                <a:close/>
              </a:path>
            </a:pathLst>
          </a:cu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23" name="Rectangle 18"/>
          <p:cNvSpPr>
            <a:spLocks noChangeArrowheads="1"/>
          </p:cNvSpPr>
          <p:nvPr/>
        </p:nvSpPr>
        <p:spPr bwMode="auto">
          <a:xfrm>
            <a:off x="765755" y="1214561"/>
            <a:ext cx="2065883" cy="922436"/>
          </a:xfrm>
          <a:prstGeom prst="rect">
            <a:avLst/>
          </a:prstGeom>
          <a:solidFill>
            <a:srgbClr val="D8EBF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25" name="Freeform 20"/>
          <p:cNvSpPr>
            <a:spLocks/>
          </p:cNvSpPr>
          <p:nvPr/>
        </p:nvSpPr>
        <p:spPr bwMode="auto">
          <a:xfrm>
            <a:off x="357717" y="1659342"/>
            <a:ext cx="290075" cy="1005591"/>
          </a:xfrm>
          <a:custGeom>
            <a:avLst/>
            <a:gdLst>
              <a:gd name="T0" fmla="*/ 96 w 804"/>
              <a:gd name="T1" fmla="*/ 95 h 2780"/>
              <a:gd name="T2" fmla="*/ 804 w 804"/>
              <a:gd name="T3" fmla="*/ 95 h 2780"/>
              <a:gd name="T4" fmla="*/ 804 w 804"/>
              <a:gd name="T5" fmla="*/ 0 h 2780"/>
              <a:gd name="T6" fmla="*/ 48 w 804"/>
              <a:gd name="T7" fmla="*/ 0 h 2780"/>
              <a:gd name="T8" fmla="*/ 0 w 804"/>
              <a:gd name="T9" fmla="*/ 0 h 2780"/>
              <a:gd name="T10" fmla="*/ 0 w 804"/>
              <a:gd name="T11" fmla="*/ 48 h 2780"/>
              <a:gd name="T12" fmla="*/ 0 w 804"/>
              <a:gd name="T13" fmla="*/ 2530 h 2780"/>
              <a:gd name="T14" fmla="*/ 0 w 804"/>
              <a:gd name="T15" fmla="*/ 2578 h 2780"/>
              <a:gd name="T16" fmla="*/ 48 w 804"/>
              <a:gd name="T17" fmla="*/ 2578 h 2780"/>
              <a:gd name="T18" fmla="*/ 350 w 804"/>
              <a:gd name="T19" fmla="*/ 2578 h 2780"/>
              <a:gd name="T20" fmla="*/ 350 w 804"/>
              <a:gd name="T21" fmla="*/ 2780 h 2780"/>
              <a:gd name="T22" fmla="*/ 804 w 804"/>
              <a:gd name="T23" fmla="*/ 2530 h 2780"/>
              <a:gd name="T24" fmla="*/ 350 w 804"/>
              <a:gd name="T25" fmla="*/ 2280 h 2780"/>
              <a:gd name="T26" fmla="*/ 350 w 804"/>
              <a:gd name="T27" fmla="*/ 2482 h 2780"/>
              <a:gd name="T28" fmla="*/ 96 w 804"/>
              <a:gd name="T29" fmla="*/ 2482 h 2780"/>
              <a:gd name="T30" fmla="*/ 96 w 804"/>
              <a:gd name="T31" fmla="*/ 95 h 27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804" h="2780">
                <a:moveTo>
                  <a:pt x="96" y="95"/>
                </a:moveTo>
                <a:lnTo>
                  <a:pt x="804" y="95"/>
                </a:lnTo>
                <a:lnTo>
                  <a:pt x="804" y="0"/>
                </a:lnTo>
                <a:lnTo>
                  <a:pt x="48" y="0"/>
                </a:lnTo>
                <a:lnTo>
                  <a:pt x="0" y="0"/>
                </a:lnTo>
                <a:lnTo>
                  <a:pt x="0" y="48"/>
                </a:lnTo>
                <a:lnTo>
                  <a:pt x="0" y="2530"/>
                </a:lnTo>
                <a:lnTo>
                  <a:pt x="0" y="2578"/>
                </a:lnTo>
                <a:lnTo>
                  <a:pt x="48" y="2578"/>
                </a:lnTo>
                <a:lnTo>
                  <a:pt x="350" y="2578"/>
                </a:lnTo>
                <a:lnTo>
                  <a:pt x="350" y="2780"/>
                </a:lnTo>
                <a:lnTo>
                  <a:pt x="804" y="2530"/>
                </a:lnTo>
                <a:lnTo>
                  <a:pt x="350" y="2280"/>
                </a:lnTo>
                <a:lnTo>
                  <a:pt x="350" y="2482"/>
                </a:lnTo>
                <a:lnTo>
                  <a:pt x="96" y="2482"/>
                </a:lnTo>
                <a:lnTo>
                  <a:pt x="96" y="95"/>
                </a:lnTo>
                <a:close/>
              </a:path>
            </a:pathLst>
          </a:custGeom>
          <a:solidFill>
            <a:srgbClr val="7087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26" name="Freeform 21"/>
          <p:cNvSpPr>
            <a:spLocks/>
          </p:cNvSpPr>
          <p:nvPr/>
        </p:nvSpPr>
        <p:spPr bwMode="auto">
          <a:xfrm>
            <a:off x="357717" y="2740353"/>
            <a:ext cx="290075" cy="1005591"/>
          </a:xfrm>
          <a:custGeom>
            <a:avLst/>
            <a:gdLst>
              <a:gd name="T0" fmla="*/ 96 w 804"/>
              <a:gd name="T1" fmla="*/ 96 h 2780"/>
              <a:gd name="T2" fmla="*/ 804 w 804"/>
              <a:gd name="T3" fmla="*/ 96 h 2780"/>
              <a:gd name="T4" fmla="*/ 804 w 804"/>
              <a:gd name="T5" fmla="*/ 0 h 2780"/>
              <a:gd name="T6" fmla="*/ 48 w 804"/>
              <a:gd name="T7" fmla="*/ 0 h 2780"/>
              <a:gd name="T8" fmla="*/ 0 w 804"/>
              <a:gd name="T9" fmla="*/ 0 h 2780"/>
              <a:gd name="T10" fmla="*/ 0 w 804"/>
              <a:gd name="T11" fmla="*/ 48 h 2780"/>
              <a:gd name="T12" fmla="*/ 0 w 804"/>
              <a:gd name="T13" fmla="*/ 2530 h 2780"/>
              <a:gd name="T14" fmla="*/ 0 w 804"/>
              <a:gd name="T15" fmla="*/ 2578 h 2780"/>
              <a:gd name="T16" fmla="*/ 48 w 804"/>
              <a:gd name="T17" fmla="*/ 2578 h 2780"/>
              <a:gd name="T18" fmla="*/ 350 w 804"/>
              <a:gd name="T19" fmla="*/ 2578 h 2780"/>
              <a:gd name="T20" fmla="*/ 350 w 804"/>
              <a:gd name="T21" fmla="*/ 2780 h 2780"/>
              <a:gd name="T22" fmla="*/ 804 w 804"/>
              <a:gd name="T23" fmla="*/ 2530 h 2780"/>
              <a:gd name="T24" fmla="*/ 350 w 804"/>
              <a:gd name="T25" fmla="*/ 2280 h 2780"/>
              <a:gd name="T26" fmla="*/ 350 w 804"/>
              <a:gd name="T27" fmla="*/ 2482 h 2780"/>
              <a:gd name="T28" fmla="*/ 96 w 804"/>
              <a:gd name="T29" fmla="*/ 2482 h 2780"/>
              <a:gd name="T30" fmla="*/ 96 w 804"/>
              <a:gd name="T31" fmla="*/ 96 h 27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804" h="2780">
                <a:moveTo>
                  <a:pt x="96" y="96"/>
                </a:moveTo>
                <a:lnTo>
                  <a:pt x="804" y="96"/>
                </a:lnTo>
                <a:lnTo>
                  <a:pt x="804" y="0"/>
                </a:lnTo>
                <a:lnTo>
                  <a:pt x="48" y="0"/>
                </a:lnTo>
                <a:lnTo>
                  <a:pt x="0" y="0"/>
                </a:lnTo>
                <a:lnTo>
                  <a:pt x="0" y="48"/>
                </a:lnTo>
                <a:lnTo>
                  <a:pt x="0" y="2530"/>
                </a:lnTo>
                <a:lnTo>
                  <a:pt x="0" y="2578"/>
                </a:lnTo>
                <a:lnTo>
                  <a:pt x="48" y="2578"/>
                </a:lnTo>
                <a:lnTo>
                  <a:pt x="350" y="2578"/>
                </a:lnTo>
                <a:lnTo>
                  <a:pt x="350" y="2780"/>
                </a:lnTo>
                <a:lnTo>
                  <a:pt x="804" y="2530"/>
                </a:lnTo>
                <a:lnTo>
                  <a:pt x="350" y="2280"/>
                </a:lnTo>
                <a:lnTo>
                  <a:pt x="350" y="2482"/>
                </a:lnTo>
                <a:lnTo>
                  <a:pt x="96" y="2482"/>
                </a:lnTo>
                <a:lnTo>
                  <a:pt x="96" y="96"/>
                </a:lnTo>
                <a:close/>
              </a:path>
            </a:pathLst>
          </a:custGeom>
          <a:solidFill>
            <a:srgbClr val="7087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27" name="Freeform 22"/>
          <p:cNvSpPr>
            <a:spLocks/>
          </p:cNvSpPr>
          <p:nvPr/>
        </p:nvSpPr>
        <p:spPr bwMode="auto">
          <a:xfrm>
            <a:off x="357717" y="3823295"/>
            <a:ext cx="290075" cy="1005591"/>
          </a:xfrm>
          <a:custGeom>
            <a:avLst/>
            <a:gdLst>
              <a:gd name="T0" fmla="*/ 96 w 804"/>
              <a:gd name="T1" fmla="*/ 96 h 2780"/>
              <a:gd name="T2" fmla="*/ 804 w 804"/>
              <a:gd name="T3" fmla="*/ 96 h 2780"/>
              <a:gd name="T4" fmla="*/ 804 w 804"/>
              <a:gd name="T5" fmla="*/ 0 h 2780"/>
              <a:gd name="T6" fmla="*/ 48 w 804"/>
              <a:gd name="T7" fmla="*/ 0 h 2780"/>
              <a:gd name="T8" fmla="*/ 0 w 804"/>
              <a:gd name="T9" fmla="*/ 0 h 2780"/>
              <a:gd name="T10" fmla="*/ 0 w 804"/>
              <a:gd name="T11" fmla="*/ 48 h 2780"/>
              <a:gd name="T12" fmla="*/ 0 w 804"/>
              <a:gd name="T13" fmla="*/ 2530 h 2780"/>
              <a:gd name="T14" fmla="*/ 0 w 804"/>
              <a:gd name="T15" fmla="*/ 2578 h 2780"/>
              <a:gd name="T16" fmla="*/ 48 w 804"/>
              <a:gd name="T17" fmla="*/ 2578 h 2780"/>
              <a:gd name="T18" fmla="*/ 350 w 804"/>
              <a:gd name="T19" fmla="*/ 2578 h 2780"/>
              <a:gd name="T20" fmla="*/ 350 w 804"/>
              <a:gd name="T21" fmla="*/ 2780 h 2780"/>
              <a:gd name="T22" fmla="*/ 804 w 804"/>
              <a:gd name="T23" fmla="*/ 2530 h 2780"/>
              <a:gd name="T24" fmla="*/ 350 w 804"/>
              <a:gd name="T25" fmla="*/ 2280 h 2780"/>
              <a:gd name="T26" fmla="*/ 350 w 804"/>
              <a:gd name="T27" fmla="*/ 2482 h 2780"/>
              <a:gd name="T28" fmla="*/ 96 w 804"/>
              <a:gd name="T29" fmla="*/ 2482 h 2780"/>
              <a:gd name="T30" fmla="*/ 96 w 804"/>
              <a:gd name="T31" fmla="*/ 96 h 27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804" h="2780">
                <a:moveTo>
                  <a:pt x="96" y="96"/>
                </a:moveTo>
                <a:lnTo>
                  <a:pt x="804" y="96"/>
                </a:lnTo>
                <a:lnTo>
                  <a:pt x="804" y="0"/>
                </a:lnTo>
                <a:lnTo>
                  <a:pt x="48" y="0"/>
                </a:lnTo>
                <a:lnTo>
                  <a:pt x="0" y="0"/>
                </a:lnTo>
                <a:lnTo>
                  <a:pt x="0" y="48"/>
                </a:lnTo>
                <a:lnTo>
                  <a:pt x="0" y="2530"/>
                </a:lnTo>
                <a:lnTo>
                  <a:pt x="0" y="2578"/>
                </a:lnTo>
                <a:lnTo>
                  <a:pt x="48" y="2578"/>
                </a:lnTo>
                <a:lnTo>
                  <a:pt x="350" y="2578"/>
                </a:lnTo>
                <a:lnTo>
                  <a:pt x="350" y="2780"/>
                </a:lnTo>
                <a:lnTo>
                  <a:pt x="804" y="2530"/>
                </a:lnTo>
                <a:lnTo>
                  <a:pt x="350" y="2280"/>
                </a:lnTo>
                <a:lnTo>
                  <a:pt x="350" y="2482"/>
                </a:lnTo>
                <a:lnTo>
                  <a:pt x="96" y="2482"/>
                </a:lnTo>
                <a:lnTo>
                  <a:pt x="96" y="96"/>
                </a:lnTo>
                <a:close/>
              </a:path>
            </a:pathLst>
          </a:custGeom>
          <a:solidFill>
            <a:srgbClr val="7087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28" name="Freeform 23"/>
          <p:cNvSpPr>
            <a:spLocks/>
          </p:cNvSpPr>
          <p:nvPr/>
        </p:nvSpPr>
        <p:spPr bwMode="auto">
          <a:xfrm>
            <a:off x="357717" y="4904305"/>
            <a:ext cx="290075" cy="1005591"/>
          </a:xfrm>
          <a:custGeom>
            <a:avLst/>
            <a:gdLst>
              <a:gd name="T0" fmla="*/ 96 w 804"/>
              <a:gd name="T1" fmla="*/ 96 h 2780"/>
              <a:gd name="T2" fmla="*/ 804 w 804"/>
              <a:gd name="T3" fmla="*/ 96 h 2780"/>
              <a:gd name="T4" fmla="*/ 804 w 804"/>
              <a:gd name="T5" fmla="*/ 0 h 2780"/>
              <a:gd name="T6" fmla="*/ 48 w 804"/>
              <a:gd name="T7" fmla="*/ 0 h 2780"/>
              <a:gd name="T8" fmla="*/ 0 w 804"/>
              <a:gd name="T9" fmla="*/ 0 h 2780"/>
              <a:gd name="T10" fmla="*/ 0 w 804"/>
              <a:gd name="T11" fmla="*/ 48 h 2780"/>
              <a:gd name="T12" fmla="*/ 0 w 804"/>
              <a:gd name="T13" fmla="*/ 2530 h 2780"/>
              <a:gd name="T14" fmla="*/ 0 w 804"/>
              <a:gd name="T15" fmla="*/ 2578 h 2780"/>
              <a:gd name="T16" fmla="*/ 48 w 804"/>
              <a:gd name="T17" fmla="*/ 2578 h 2780"/>
              <a:gd name="T18" fmla="*/ 350 w 804"/>
              <a:gd name="T19" fmla="*/ 2578 h 2780"/>
              <a:gd name="T20" fmla="*/ 350 w 804"/>
              <a:gd name="T21" fmla="*/ 2780 h 2780"/>
              <a:gd name="T22" fmla="*/ 804 w 804"/>
              <a:gd name="T23" fmla="*/ 2530 h 2780"/>
              <a:gd name="T24" fmla="*/ 350 w 804"/>
              <a:gd name="T25" fmla="*/ 2281 h 2780"/>
              <a:gd name="T26" fmla="*/ 350 w 804"/>
              <a:gd name="T27" fmla="*/ 2483 h 2780"/>
              <a:gd name="T28" fmla="*/ 96 w 804"/>
              <a:gd name="T29" fmla="*/ 2483 h 2780"/>
              <a:gd name="T30" fmla="*/ 96 w 804"/>
              <a:gd name="T31" fmla="*/ 96 h 27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804" h="2780">
                <a:moveTo>
                  <a:pt x="96" y="96"/>
                </a:moveTo>
                <a:lnTo>
                  <a:pt x="804" y="96"/>
                </a:lnTo>
                <a:lnTo>
                  <a:pt x="804" y="0"/>
                </a:lnTo>
                <a:lnTo>
                  <a:pt x="48" y="0"/>
                </a:lnTo>
                <a:lnTo>
                  <a:pt x="0" y="0"/>
                </a:lnTo>
                <a:lnTo>
                  <a:pt x="0" y="48"/>
                </a:lnTo>
                <a:lnTo>
                  <a:pt x="0" y="2530"/>
                </a:lnTo>
                <a:lnTo>
                  <a:pt x="0" y="2578"/>
                </a:lnTo>
                <a:lnTo>
                  <a:pt x="48" y="2578"/>
                </a:lnTo>
                <a:lnTo>
                  <a:pt x="350" y="2578"/>
                </a:lnTo>
                <a:lnTo>
                  <a:pt x="350" y="2780"/>
                </a:lnTo>
                <a:lnTo>
                  <a:pt x="804" y="2530"/>
                </a:lnTo>
                <a:lnTo>
                  <a:pt x="350" y="2281"/>
                </a:lnTo>
                <a:lnTo>
                  <a:pt x="350" y="2483"/>
                </a:lnTo>
                <a:lnTo>
                  <a:pt x="96" y="2483"/>
                </a:lnTo>
                <a:lnTo>
                  <a:pt x="96" y="96"/>
                </a:lnTo>
                <a:close/>
              </a:path>
            </a:pathLst>
          </a:custGeom>
          <a:solidFill>
            <a:srgbClr val="7087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71" name="object 3"/>
          <p:cNvSpPr txBox="1"/>
          <p:nvPr/>
        </p:nvSpPr>
        <p:spPr>
          <a:xfrm>
            <a:off x="3101379" y="1190080"/>
            <a:ext cx="8083187" cy="972056"/>
          </a:xfrm>
          <a:prstGeom prst="rect">
            <a:avLst/>
          </a:prstGeom>
        </p:spPr>
        <p:txBody>
          <a:bodyPr vert="horz" wrap="square" lIns="96000" tIns="0" rIns="0" bIns="0" rtlCol="0" anchor="ctr" anchorCtr="0">
            <a:noAutofit/>
          </a:bodyPr>
          <a:lstStyle/>
          <a:p>
            <a:pPr marL="12700">
              <a:lnSpc>
                <a:spcPct val="80000"/>
              </a:lnSpc>
            </a:pPr>
            <a:r>
              <a:rPr sz="1200" dirty="0">
                <a:ea typeface="Open Sans" panose="020B0606030504020204" pitchFamily="34" charset="0"/>
                <a:cs typeface="Open Sans" panose="020B0606030504020204" pitchFamily="34" charset="0"/>
              </a:rPr>
              <a:t>Ст. 18, п.1 …Библиотечный фонд должен быть укомплектован </a:t>
            </a:r>
            <a:r>
              <a:rPr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печатными</a:t>
            </a:r>
            <a:r>
              <a:rPr sz="1200" dirty="0">
                <a:ea typeface="Open Sans" panose="020B0606030504020204" pitchFamily="34" charset="0"/>
                <a:cs typeface="Open Sans" panose="020B0606030504020204" pitchFamily="34" charset="0"/>
              </a:rPr>
              <a:t> и</a:t>
            </a:r>
            <a:r>
              <a:rPr lang="ru-RU" sz="1200" dirty="0">
                <a:ea typeface="Open Sans" panose="020B0606030504020204" pitchFamily="34" charset="0"/>
                <a:cs typeface="Open Sans" panose="020B0606030504020204" pitchFamily="34" charset="0"/>
              </a:rPr>
              <a:t>/или электронными учебными издания (включая учебники и учебные пособия), методическими и периодическими изданиями  по всем входящим  в  реализуемые основные образовательные программы учебным предметам,  курсам, дисциплинам (модулям)</a:t>
            </a:r>
          </a:p>
        </p:txBody>
      </p:sp>
      <p:sp>
        <p:nvSpPr>
          <p:cNvPr id="72" name="object 10"/>
          <p:cNvSpPr txBox="1"/>
          <p:nvPr/>
        </p:nvSpPr>
        <p:spPr>
          <a:xfrm>
            <a:off x="3101379" y="2253995"/>
            <a:ext cx="8083187" cy="972715"/>
          </a:xfrm>
          <a:prstGeom prst="rect">
            <a:avLst/>
          </a:prstGeom>
        </p:spPr>
        <p:txBody>
          <a:bodyPr vert="horz" wrap="square" lIns="96000" tIns="0" rIns="0" bIns="0" rtlCol="0" anchor="ctr" anchorCtr="0">
            <a:noAutofit/>
          </a:bodyPr>
          <a:lstStyle/>
          <a:p>
            <a:pPr marL="12700" marR="5080">
              <a:lnSpc>
                <a:spcPct val="80000"/>
              </a:lnSpc>
            </a:pPr>
            <a:r>
              <a:rPr sz="1200" dirty="0">
                <a:ea typeface="Open Sans" panose="020B0606030504020204" pitchFamily="34" charset="0"/>
                <a:cs typeface="Open Sans" panose="020B0606030504020204" pitchFamily="34" charset="0"/>
              </a:rPr>
              <a:t>Ст. 18, п. 4 </a:t>
            </a:r>
            <a:r>
              <a:rPr sz="1200" b="1" spc="-40" dirty="0">
                <a:ea typeface="Open Sans" panose="020B0606030504020204" pitchFamily="34" charset="0"/>
                <a:cs typeface="Open Sans" panose="020B0606030504020204" pitchFamily="34" charset="0"/>
              </a:rPr>
              <a:t>Организации,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200" dirty="0">
                <a:ea typeface="Open Sans" panose="020B0606030504020204" pitchFamily="34" charset="0"/>
                <a:cs typeface="Open Sans" panose="020B0606030504020204" pitchFamily="34" charset="0"/>
              </a:rPr>
              <a:t>осуществляющие образовательную деятельность по  имеющим государственную аккредитацию образовательным программам …  общего образования, для использования при реализации указанных  образовательных программ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200" b="1" spc="-40" dirty="0">
                <a:ea typeface="Open Sans" panose="020B0606030504020204" pitchFamily="34" charset="0"/>
                <a:cs typeface="Open Sans" panose="020B0606030504020204" pitchFamily="34" charset="0"/>
              </a:rPr>
              <a:t>выбирают:</a:t>
            </a:r>
          </a:p>
          <a:p>
            <a:pPr marL="160016" indent="-147951">
              <a:lnSpc>
                <a:spcPct val="80000"/>
              </a:lnSpc>
              <a:buAutoNum type="arabicParenR"/>
              <a:tabLst>
                <a:tab pos="160651" algn="l"/>
              </a:tabLst>
            </a:pPr>
            <a:r>
              <a:rPr sz="1200" b="1" spc="-40" dirty="0">
                <a:ea typeface="Open Sans" panose="020B0606030504020204" pitchFamily="34" charset="0"/>
                <a:cs typeface="Open Sans" panose="020B0606030504020204" pitchFamily="34" charset="0"/>
              </a:rPr>
              <a:t>учебники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200" dirty="0">
                <a:ea typeface="Open Sans" panose="020B0606030504020204" pitchFamily="34" charset="0"/>
                <a:cs typeface="Open Sans" panose="020B0606030504020204" pitchFamily="34" charset="0"/>
              </a:rPr>
              <a:t>из числа входящих в федеральный перечень учебников…;</a:t>
            </a:r>
          </a:p>
          <a:p>
            <a:pPr marL="160016" indent="-147951">
              <a:lnSpc>
                <a:spcPct val="80000"/>
              </a:lnSpc>
              <a:buAutoNum type="arabicParenR"/>
              <a:tabLst>
                <a:tab pos="160651" algn="l"/>
              </a:tabLst>
            </a:pPr>
            <a:r>
              <a:rPr sz="1200" b="1" spc="-40" dirty="0">
                <a:ea typeface="Open Sans" panose="020B0606030504020204" pitchFamily="34" charset="0"/>
                <a:cs typeface="Open Sans" panose="020B0606030504020204" pitchFamily="34" charset="0"/>
              </a:rPr>
              <a:t>учебные пособия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sz="1200" dirty="0">
                <a:ea typeface="Open Sans" panose="020B0606030504020204" pitchFamily="34" charset="0"/>
                <a:cs typeface="Open Sans" panose="020B0606030504020204" pitchFamily="34" charset="0"/>
              </a:rPr>
              <a:t>выпущенные организациями, входящими в </a:t>
            </a:r>
            <a:r>
              <a:rPr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перечень</a:t>
            </a:r>
            <a:r>
              <a:rPr lang="ru-RU"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организаций</a:t>
            </a:r>
            <a:r>
              <a:rPr sz="1200" dirty="0">
                <a:ea typeface="Open Sans" panose="020B0606030504020204" pitchFamily="34" charset="0"/>
                <a:cs typeface="Open Sans" panose="020B0606030504020204" pitchFamily="34" charset="0"/>
              </a:rPr>
              <a:t>, осуществляющих выпуск учебных пособий...</a:t>
            </a:r>
          </a:p>
        </p:txBody>
      </p:sp>
      <p:sp>
        <p:nvSpPr>
          <p:cNvPr id="73" name="object 14"/>
          <p:cNvSpPr txBox="1"/>
          <p:nvPr/>
        </p:nvSpPr>
        <p:spPr>
          <a:xfrm>
            <a:off x="3101381" y="3262485"/>
            <a:ext cx="8083185" cy="958355"/>
          </a:xfrm>
          <a:prstGeom prst="rect">
            <a:avLst/>
          </a:prstGeom>
        </p:spPr>
        <p:txBody>
          <a:bodyPr vert="horz" wrap="square" lIns="96000" tIns="0" rIns="0" bIns="0" rtlCol="0" anchor="ctr" anchorCtr="0">
            <a:noAutofit/>
          </a:bodyPr>
          <a:lstStyle/>
          <a:p>
            <a:pPr marL="12700" marR="345431">
              <a:lnSpc>
                <a:spcPct val="80000"/>
              </a:lnSpc>
            </a:pPr>
            <a:r>
              <a:rPr sz="1200" dirty="0">
                <a:ea typeface="Open Sans" panose="020B0606030504020204" pitchFamily="34" charset="0"/>
                <a:cs typeface="Open Sans" panose="020B0606030504020204" pitchFamily="34" charset="0"/>
              </a:rPr>
              <a:t>Ст. 28, п. 3.9 </a:t>
            </a:r>
            <a:r>
              <a:rPr sz="1200" b="1" spc="-40" dirty="0">
                <a:ea typeface="Open Sans" panose="020B0606030504020204" pitchFamily="34" charset="0"/>
                <a:cs typeface="Open Sans" panose="020B0606030504020204" pitchFamily="34" charset="0"/>
              </a:rPr>
              <a:t>К компетенции образовательной организации в  установленной сфере деятельности относятся: определение </a:t>
            </a:r>
            <a:r>
              <a:rPr sz="1200" dirty="0">
                <a:ea typeface="Open Sans" panose="020B0606030504020204" pitchFamily="34" charset="0"/>
                <a:cs typeface="Open Sans" panose="020B0606030504020204" pitchFamily="34" charset="0"/>
              </a:rPr>
              <a:t>списка  учебников в соответствии с утвержденным </a:t>
            </a:r>
            <a:r>
              <a:rPr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федеральным</a:t>
            </a:r>
            <a:r>
              <a:rPr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перечнем</a:t>
            </a:r>
            <a:r>
              <a:rPr lang="ru-RU"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учебников</a:t>
            </a:r>
            <a:r>
              <a:rPr sz="1200" dirty="0">
                <a:ea typeface="Open Sans" panose="020B0606030504020204" pitchFamily="34" charset="0"/>
                <a:cs typeface="Open Sans" panose="020B0606030504020204" pitchFamily="34" charset="0"/>
              </a:rPr>
              <a:t>, рекомендованных к </a:t>
            </a:r>
            <a:r>
              <a:rPr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использованию</a:t>
            </a:r>
            <a:r>
              <a:rPr sz="1200" dirty="0">
                <a:ea typeface="Open Sans" panose="020B0606030504020204" pitchFamily="34" charset="0"/>
                <a:cs typeface="Open Sans" panose="020B0606030504020204" pitchFamily="34" charset="0"/>
              </a:rPr>
              <a:t> при реализации имеющих  государственную аккредитацию образовательных программ … общего  образования организациями, </a:t>
            </a:r>
            <a:r>
              <a:rPr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осуществляющими</a:t>
            </a:r>
            <a:r>
              <a:rPr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образовательную</a:t>
            </a:r>
            <a:r>
              <a:rPr lang="ru-RU"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деятельность</a:t>
            </a:r>
            <a:r>
              <a:rPr sz="1200" dirty="0">
                <a:ea typeface="Open Sans" panose="020B0606030504020204" pitchFamily="34" charset="0"/>
                <a:cs typeface="Open Sans" panose="020B0606030504020204" pitchFamily="34" charset="0"/>
              </a:rPr>
              <a:t>, а также учебных пособий, </a:t>
            </a:r>
            <a:r>
              <a:rPr sz="1200" b="1" spc="-40" dirty="0" err="1">
                <a:ea typeface="Open Sans" panose="020B0606030504020204" pitchFamily="34" charset="0"/>
                <a:cs typeface="Open Sans" panose="020B0606030504020204" pitchFamily="34" charset="0"/>
              </a:rPr>
              <a:t>допущенных</a:t>
            </a:r>
            <a:r>
              <a:rPr sz="1200" b="1" spc="-40" dirty="0">
                <a:ea typeface="Open Sans" panose="020B0606030504020204" pitchFamily="34" charset="0"/>
                <a:cs typeface="Open Sans" panose="020B0606030504020204" pitchFamily="34" charset="0"/>
              </a:rPr>
              <a:t> к</a:t>
            </a:r>
            <a:r>
              <a:rPr lang="ru-RU" sz="1200" b="1" spc="-4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200" b="1" spc="-40" dirty="0" err="1">
                <a:ea typeface="Open Sans" panose="020B0606030504020204" pitchFamily="34" charset="0"/>
                <a:cs typeface="Open Sans" panose="020B0606030504020204" pitchFamily="34" charset="0"/>
              </a:rPr>
              <a:t>использованию</a:t>
            </a:r>
            <a:r>
              <a:rPr sz="1200" b="1" spc="-4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200" dirty="0">
                <a:ea typeface="Open Sans" panose="020B0606030504020204" pitchFamily="34" charset="0"/>
                <a:cs typeface="Open Sans" panose="020B0606030504020204" pitchFamily="34" charset="0"/>
              </a:rPr>
              <a:t>при  реализации указанных образовательных программ такими организациями…</a:t>
            </a:r>
          </a:p>
        </p:txBody>
      </p:sp>
      <p:sp>
        <p:nvSpPr>
          <p:cNvPr id="74" name="object 21"/>
          <p:cNvSpPr txBox="1"/>
          <p:nvPr/>
        </p:nvSpPr>
        <p:spPr>
          <a:xfrm>
            <a:off x="3101378" y="5341505"/>
            <a:ext cx="8083188" cy="967815"/>
          </a:xfrm>
          <a:prstGeom prst="rect">
            <a:avLst/>
          </a:prstGeom>
        </p:spPr>
        <p:txBody>
          <a:bodyPr vert="horz" wrap="square" lIns="96000" tIns="0" rIns="0" bIns="0" rtlCol="0" anchor="ctr" anchorCtr="0">
            <a:noAutofit/>
          </a:bodyPr>
          <a:lstStyle/>
          <a:p>
            <a:pPr marL="13334" marR="297173">
              <a:lnSpc>
                <a:spcPct val="80000"/>
              </a:lnSpc>
            </a:pPr>
            <a:r>
              <a:rPr sz="1200" dirty="0">
                <a:ea typeface="Open Sans" panose="020B0606030504020204" pitchFamily="34" charset="0"/>
                <a:cs typeface="Open Sans" panose="020B0606030504020204" pitchFamily="34" charset="0"/>
              </a:rPr>
              <a:t>Ст. 35, п. 1 </a:t>
            </a:r>
            <a:r>
              <a:rPr sz="1200" b="1" spc="-40" dirty="0">
                <a:ea typeface="Open Sans" panose="020B0606030504020204" pitchFamily="34" charset="0"/>
                <a:cs typeface="Open Sans" panose="020B0606030504020204" pitchFamily="34" charset="0"/>
              </a:rPr>
              <a:t>Обучающимся</a:t>
            </a:r>
            <a:r>
              <a:rPr sz="1200" dirty="0">
                <a:ea typeface="Open Sans" panose="020B0606030504020204" pitchFamily="34" charset="0"/>
                <a:cs typeface="Open Sans" panose="020B0606030504020204" pitchFamily="34" charset="0"/>
              </a:rPr>
              <a:t>, осваивающим основные  образовательные программы за счет бюджетных ассигнований  федерального бюджета, бюджетов субъектов Российской</a:t>
            </a:r>
          </a:p>
          <a:p>
            <a:pPr marL="13334" marR="24130">
              <a:lnSpc>
                <a:spcPct val="80000"/>
              </a:lnSpc>
            </a:pPr>
            <a:r>
              <a:rPr sz="1200" dirty="0">
                <a:ea typeface="Open Sans" panose="020B0606030504020204" pitchFamily="34" charset="0"/>
                <a:cs typeface="Open Sans" panose="020B0606030504020204" pitchFamily="34" charset="0"/>
              </a:rPr>
              <a:t>Федерации и местных бюджетов в пределах ФГОС, организациями,  осуществляющими образовательную деятельность, </a:t>
            </a:r>
            <a:r>
              <a:rPr sz="1200" b="1" spc="-40" dirty="0" err="1">
                <a:ea typeface="Open Sans" panose="020B0606030504020204" pitchFamily="34" charset="0"/>
                <a:cs typeface="Open Sans" panose="020B0606030504020204" pitchFamily="34" charset="0"/>
              </a:rPr>
              <a:t>бесплатно</a:t>
            </a:r>
            <a:r>
              <a:rPr lang="ru-RU" sz="1200" b="1" spc="-4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200" b="1" spc="-40" dirty="0">
                <a:ea typeface="Open Sans" panose="020B0606030504020204" pitchFamily="34" charset="0"/>
                <a:cs typeface="Open Sans" panose="020B0606030504020204" pitchFamily="34" charset="0"/>
              </a:rPr>
              <a:t>предоставляются в пользование </a:t>
            </a:r>
            <a:r>
              <a:rPr sz="1200" dirty="0">
                <a:ea typeface="Open Sans" panose="020B0606030504020204" pitchFamily="34" charset="0"/>
                <a:cs typeface="Open Sans" panose="020B0606030504020204" pitchFamily="34" charset="0"/>
              </a:rPr>
              <a:t>на время </a:t>
            </a:r>
            <a:r>
              <a:rPr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получения</a:t>
            </a:r>
            <a:r>
              <a:rPr sz="1200" dirty="0">
                <a:ea typeface="Open Sans" panose="020B0606030504020204" pitchFamily="34" charset="0"/>
                <a:cs typeface="Open Sans" panose="020B0606030504020204" pitchFamily="34" charset="0"/>
              </a:rPr>
              <a:t> образования</a:t>
            </a:r>
            <a:r>
              <a:rPr lang="ru-RU"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200" b="1" spc="-40" dirty="0" err="1">
                <a:ea typeface="Open Sans" panose="020B0606030504020204" pitchFamily="34" charset="0"/>
                <a:cs typeface="Open Sans" panose="020B0606030504020204" pitchFamily="34" charset="0"/>
              </a:rPr>
              <a:t>учебники</a:t>
            </a:r>
            <a:r>
              <a:rPr sz="1200" b="1" spc="-40" dirty="0">
                <a:ea typeface="Open Sans" panose="020B0606030504020204" pitchFamily="34" charset="0"/>
                <a:cs typeface="Open Sans" panose="020B0606030504020204" pitchFamily="34" charset="0"/>
              </a:rPr>
              <a:t> и учебные пособия…</a:t>
            </a:r>
          </a:p>
        </p:txBody>
      </p:sp>
      <p:sp>
        <p:nvSpPr>
          <p:cNvPr id="75" name="object 25"/>
          <p:cNvSpPr txBox="1"/>
          <p:nvPr/>
        </p:nvSpPr>
        <p:spPr>
          <a:xfrm>
            <a:off x="3101379" y="4296635"/>
            <a:ext cx="8083187" cy="973163"/>
          </a:xfrm>
          <a:prstGeom prst="rect">
            <a:avLst/>
          </a:prstGeom>
        </p:spPr>
        <p:txBody>
          <a:bodyPr vert="horz" wrap="square" lIns="96000" tIns="0" rIns="0" bIns="0" rtlCol="0" anchor="ctr" anchorCtr="0">
            <a:noAutofit/>
          </a:bodyPr>
          <a:lstStyle/>
          <a:p>
            <a:pPr marL="12700" marR="5080">
              <a:lnSpc>
                <a:spcPct val="80000"/>
              </a:lnSpc>
            </a:pPr>
            <a:r>
              <a:rPr sz="1200" dirty="0">
                <a:ea typeface="Open Sans" panose="020B0606030504020204" pitchFamily="34" charset="0"/>
                <a:cs typeface="Open Sans" panose="020B0606030504020204" pitchFamily="34" charset="0"/>
              </a:rPr>
              <a:t>Ст. 35, п. 2 </a:t>
            </a:r>
            <a:r>
              <a:rPr sz="1200" b="1" spc="-40" dirty="0">
                <a:ea typeface="Open Sans" panose="020B0606030504020204" pitchFamily="34" charset="0"/>
                <a:cs typeface="Open Sans" panose="020B0606030504020204" pitchFamily="34" charset="0"/>
              </a:rPr>
              <a:t>Обеспечение учебниками и учебными пособиями </a:t>
            </a:r>
            <a:r>
              <a:rPr sz="1200" dirty="0">
                <a:ea typeface="Open Sans" panose="020B0606030504020204" pitchFamily="34" charset="0"/>
                <a:cs typeface="Open Sans" panose="020B0606030504020204" pitchFamily="34" charset="0"/>
              </a:rPr>
              <a:t>…  организаций, осуществляющих образовательную деятельность по основным  образовательным программам, в пределах ФГОС … </a:t>
            </a:r>
            <a:r>
              <a:rPr sz="1200" b="1" spc="-40" dirty="0">
                <a:ea typeface="Open Sans" panose="020B0606030504020204" pitchFamily="34" charset="0"/>
                <a:cs typeface="Open Sans" panose="020B0606030504020204" pitchFamily="34" charset="0"/>
              </a:rPr>
              <a:t>осуществляется за  счет </a:t>
            </a:r>
            <a:r>
              <a:rPr sz="1200" dirty="0">
                <a:ea typeface="Open Sans" panose="020B0606030504020204" pitchFamily="34" charset="0"/>
                <a:cs typeface="Open Sans" panose="020B0606030504020204" pitchFamily="34" charset="0"/>
              </a:rPr>
              <a:t>бюджетных ассигнований </a:t>
            </a:r>
            <a:r>
              <a:rPr sz="1200" b="1" spc="-40" dirty="0">
                <a:ea typeface="Open Sans" panose="020B0606030504020204" pitchFamily="34" charset="0"/>
                <a:cs typeface="Open Sans" panose="020B0606030504020204" pitchFamily="34" charset="0"/>
              </a:rPr>
              <a:t>федерального бюджета, бюджетов  субъектов Российской Федерации и местных бюджетов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76" name="object 27"/>
          <p:cNvSpPr txBox="1"/>
          <p:nvPr/>
        </p:nvSpPr>
        <p:spPr>
          <a:xfrm>
            <a:off x="719404" y="1181485"/>
            <a:ext cx="1808129" cy="966291"/>
          </a:xfrm>
          <a:prstGeom prst="rect">
            <a:avLst/>
          </a:prstGeom>
        </p:spPr>
        <p:txBody>
          <a:bodyPr vert="horz" wrap="square" lIns="144000" tIns="0" rIns="0" bIns="0" rtlCol="0" anchor="ctr" anchorCtr="0">
            <a:noAutofit/>
          </a:bodyPr>
          <a:lstStyle/>
          <a:p>
            <a:pPr marL="12065" marR="5080" indent="635">
              <a:lnSpc>
                <a:spcPct val="90000"/>
              </a:lnSpc>
            </a:pPr>
            <a:r>
              <a:rPr sz="1200" dirty="0">
                <a:ea typeface="Open Sans" panose="020B0606030504020204" pitchFamily="34" charset="0"/>
                <a:cs typeface="Open Sans" panose="020B0606030504020204" pitchFamily="34" charset="0"/>
              </a:rPr>
              <a:t>Библиотечный фонд  школы должен быть  укомплектован на 100%</a:t>
            </a:r>
          </a:p>
        </p:txBody>
      </p:sp>
      <p:sp>
        <p:nvSpPr>
          <p:cNvPr id="77" name="object 29"/>
          <p:cNvSpPr txBox="1"/>
          <p:nvPr/>
        </p:nvSpPr>
        <p:spPr>
          <a:xfrm>
            <a:off x="719403" y="2215553"/>
            <a:ext cx="1706980" cy="968755"/>
          </a:xfrm>
          <a:prstGeom prst="rect">
            <a:avLst/>
          </a:prstGeom>
        </p:spPr>
        <p:txBody>
          <a:bodyPr vert="horz" wrap="square" lIns="144000" tIns="0" rIns="0" bIns="0" rtlCol="0" anchor="ctr" anchorCtr="0">
            <a:noAutofit/>
          </a:bodyPr>
          <a:lstStyle/>
          <a:p>
            <a:pPr marL="12065" marR="5080">
              <a:lnSpc>
                <a:spcPct val="90000"/>
              </a:lnSpc>
            </a:pPr>
            <a:r>
              <a:rPr sz="1200" dirty="0">
                <a:ea typeface="Open Sans" panose="020B0606030504020204" pitchFamily="34" charset="0"/>
                <a:cs typeface="Open Sans" panose="020B0606030504020204" pitchFamily="34" charset="0"/>
              </a:rPr>
              <a:t>Школа сама выбирает  учебники и </a:t>
            </a:r>
            <a:r>
              <a:rPr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учебные</a:t>
            </a:r>
            <a:r>
              <a:rPr sz="1200" dirty="0"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пособия</a:t>
            </a:r>
            <a:endParaRPr sz="12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8" name="object 31"/>
          <p:cNvSpPr txBox="1"/>
          <p:nvPr/>
        </p:nvSpPr>
        <p:spPr>
          <a:xfrm>
            <a:off x="719404" y="3248125"/>
            <a:ext cx="1808128" cy="972715"/>
          </a:xfrm>
          <a:prstGeom prst="rect">
            <a:avLst/>
          </a:prstGeom>
        </p:spPr>
        <p:txBody>
          <a:bodyPr vert="horz" wrap="square" lIns="144000" tIns="0" rIns="0" bIns="0" rtlCol="0" anchor="ctr" anchorCtr="0">
            <a:noAutofit/>
          </a:bodyPr>
          <a:lstStyle/>
          <a:p>
            <a:pPr marL="12700" marR="5080">
              <a:lnSpc>
                <a:spcPct val="90000"/>
              </a:lnSpc>
            </a:pPr>
            <a:r>
              <a:rPr sz="1200" dirty="0">
                <a:ea typeface="Open Sans" panose="020B0606030504020204" pitchFamily="34" charset="0"/>
                <a:cs typeface="Open Sans" panose="020B0606030504020204" pitchFamily="34" charset="0"/>
              </a:rPr>
              <a:t>Школа </a:t>
            </a:r>
            <a:r>
              <a:rPr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сама</a:t>
            </a:r>
            <a:r>
              <a:rPr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допускает</a:t>
            </a:r>
            <a:r>
              <a:rPr sz="1200" dirty="0"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endParaRPr lang="ru-RU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700" marR="5080">
              <a:lnSpc>
                <a:spcPct val="90000"/>
              </a:lnSpc>
            </a:pPr>
            <a:r>
              <a:rPr sz="1200" dirty="0">
                <a:ea typeface="Open Sans" panose="020B0606030504020204" pitchFamily="34" charset="0"/>
                <a:cs typeface="Open Sans" panose="020B0606030504020204" pitchFamily="34" charset="0"/>
              </a:rPr>
              <a:t>к </a:t>
            </a:r>
            <a:r>
              <a:rPr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использованию</a:t>
            </a:r>
            <a:r>
              <a:rPr sz="1200" dirty="0">
                <a:ea typeface="Open Sans" panose="020B0606030504020204" pitchFamily="34" charset="0"/>
                <a:cs typeface="Open Sans" panose="020B0606030504020204" pitchFamily="34" charset="0"/>
              </a:rPr>
              <a:t> в</a:t>
            </a:r>
            <a:r>
              <a:rPr lang="ru-RU"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учебном</a:t>
            </a:r>
            <a:r>
              <a:rPr sz="1200" dirty="0">
                <a:ea typeface="Open Sans" panose="020B0606030504020204" pitchFamily="34" charset="0"/>
                <a:cs typeface="Open Sans" panose="020B0606030504020204" pitchFamily="34" charset="0"/>
              </a:rPr>
              <a:t> процессе те  или иные </a:t>
            </a:r>
            <a:r>
              <a:rPr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учебные</a:t>
            </a:r>
            <a:r>
              <a:rPr sz="1200" dirty="0"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пособия</a:t>
            </a:r>
            <a:endParaRPr sz="12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9" name="object 33"/>
          <p:cNvSpPr txBox="1"/>
          <p:nvPr/>
        </p:nvSpPr>
        <p:spPr>
          <a:xfrm>
            <a:off x="729185" y="4285778"/>
            <a:ext cx="1798347" cy="969660"/>
          </a:xfrm>
          <a:prstGeom prst="rect">
            <a:avLst/>
          </a:prstGeom>
        </p:spPr>
        <p:txBody>
          <a:bodyPr vert="horz" wrap="square" lIns="144000" tIns="0" rIns="0" bIns="0" rtlCol="0" anchor="ctr" anchorCtr="0">
            <a:noAutofit/>
          </a:bodyPr>
          <a:lstStyle/>
          <a:p>
            <a:pPr marL="12700" marR="5080">
              <a:lnSpc>
                <a:spcPct val="90000"/>
              </a:lnSpc>
            </a:pPr>
            <a:r>
              <a:rPr sz="1200" dirty="0">
                <a:ea typeface="Open Sans" panose="020B0606030504020204" pitchFamily="34" charset="0"/>
                <a:cs typeface="Open Sans" panose="020B0606030504020204" pitchFamily="34" charset="0"/>
              </a:rPr>
              <a:t>Школа закупает  учебники и </a:t>
            </a:r>
            <a:r>
              <a:rPr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учебные</a:t>
            </a:r>
            <a:r>
              <a:rPr lang="ru-RU"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пособия</a:t>
            </a:r>
            <a:r>
              <a:rPr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за</a:t>
            </a:r>
            <a:r>
              <a:rPr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счет</a:t>
            </a:r>
            <a:r>
              <a:rPr lang="ru-RU"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200" dirty="0">
                <a:ea typeface="Open Sans" panose="020B0606030504020204" pitchFamily="34" charset="0"/>
                <a:cs typeface="Open Sans" panose="020B0606030504020204" pitchFamily="34" charset="0"/>
              </a:rPr>
              <a:t>с</a:t>
            </a:r>
            <a:r>
              <a:rPr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редств</a:t>
            </a:r>
            <a:r>
              <a:rPr sz="1200" dirty="0">
                <a:ea typeface="Open Sans" panose="020B0606030504020204" pitchFamily="34" charset="0"/>
                <a:cs typeface="Open Sans" panose="020B0606030504020204" pitchFamily="34" charset="0"/>
              </a:rPr>
              <a:t> различных  бюджетов</a:t>
            </a:r>
          </a:p>
        </p:txBody>
      </p:sp>
      <p:sp>
        <p:nvSpPr>
          <p:cNvPr id="80" name="object 35"/>
          <p:cNvSpPr txBox="1"/>
          <p:nvPr/>
        </p:nvSpPr>
        <p:spPr>
          <a:xfrm>
            <a:off x="733078" y="5324435"/>
            <a:ext cx="2002549" cy="984885"/>
          </a:xfrm>
          <a:prstGeom prst="rect">
            <a:avLst/>
          </a:prstGeom>
        </p:spPr>
        <p:txBody>
          <a:bodyPr vert="horz" wrap="square" lIns="144000" tIns="0" rIns="0" bIns="0" rtlCol="0" anchor="ctr" anchorCtr="0">
            <a:noAutofit/>
          </a:bodyPr>
          <a:lstStyle/>
          <a:p>
            <a:pPr marL="12700" marR="5080">
              <a:lnSpc>
                <a:spcPct val="90000"/>
              </a:lnSpc>
            </a:pPr>
            <a:r>
              <a:rPr sz="1200" dirty="0">
                <a:ea typeface="Open Sans" panose="020B0606030504020204" pitchFamily="34" charset="0"/>
                <a:cs typeface="Open Sans" panose="020B0606030504020204" pitchFamily="34" charset="0"/>
              </a:rPr>
              <a:t>Школа бесплатно из своих  </a:t>
            </a:r>
            <a:r>
              <a:rPr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фондов</a:t>
            </a:r>
            <a:r>
              <a:rPr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предоставляет</a:t>
            </a:r>
            <a:r>
              <a:rPr sz="1200" dirty="0">
                <a:ea typeface="Open Sans" panose="020B0606030504020204" pitchFamily="34" charset="0"/>
                <a:cs typeface="Open Sans" panose="020B0606030504020204" pitchFamily="34" charset="0"/>
              </a:rPr>
              <a:t> в  </a:t>
            </a:r>
            <a:r>
              <a:rPr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пользование</a:t>
            </a:r>
            <a:r>
              <a:rPr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обучающимся</a:t>
            </a:r>
            <a:r>
              <a:rPr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учебники</a:t>
            </a:r>
            <a:r>
              <a:rPr sz="1200" dirty="0">
                <a:ea typeface="Open Sans" panose="020B0606030504020204" pitchFamily="34" charset="0"/>
                <a:cs typeface="Open Sans" panose="020B0606030504020204" pitchFamily="34" charset="0"/>
              </a:rPr>
              <a:t> и</a:t>
            </a:r>
            <a:r>
              <a:rPr lang="ru-RU"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учебные</a:t>
            </a:r>
            <a:r>
              <a:rPr sz="1200" dirty="0">
                <a:ea typeface="Open Sans" panose="020B0606030504020204" pitchFamily="34" charset="0"/>
                <a:cs typeface="Open Sans" panose="020B0606030504020204" pitchFamily="34" charset="0"/>
              </a:rPr>
              <a:t> пособия</a:t>
            </a:r>
          </a:p>
        </p:txBody>
      </p:sp>
      <p:sp>
        <p:nvSpPr>
          <p:cNvPr id="50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8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94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9" name="Прямая соединительная линия 28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826069" y="89674"/>
            <a:ext cx="9237443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dirty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Рекомендации по обновлению и комплектованию учебниками библиотечных фондов образовательных организаций в </a:t>
            </a:r>
            <a:r>
              <a:rPr lang="ru-RU" b="1" dirty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202</a:t>
            </a:r>
            <a:r>
              <a:rPr lang="en-US" b="1" dirty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2</a:t>
            </a:r>
            <a:r>
              <a:rPr lang="ru-RU" b="1" dirty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 году </a:t>
            </a:r>
          </a:p>
        </p:txBody>
      </p:sp>
      <p:graphicFrame>
        <p:nvGraphicFramePr>
          <p:cNvPr id="33" name="Таблица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141507"/>
              </p:ext>
            </p:extLst>
          </p:nvPr>
        </p:nvGraphicFramePr>
        <p:xfrm>
          <a:off x="295718" y="830115"/>
          <a:ext cx="11696826" cy="550792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6016930">
                  <a:extLst>
                    <a:ext uri="{9D8B030D-6E8A-4147-A177-3AD203B41FA5}">
                      <a16:colId xmlns:a16="http://schemas.microsoft.com/office/drawing/2014/main" val="4015112189"/>
                    </a:ext>
                  </a:extLst>
                </a:gridCol>
                <a:gridCol w="5679896">
                  <a:extLst>
                    <a:ext uri="{9D8B030D-6E8A-4147-A177-3AD203B41FA5}">
                      <a16:colId xmlns:a16="http://schemas.microsoft.com/office/drawing/2014/main" val="3691814679"/>
                    </a:ext>
                  </a:extLst>
                </a:gridCol>
              </a:tblGrid>
              <a:tr h="449945"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spc="-40" dirty="0" smtClean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ПРЕДПОСЫЛКИ</a:t>
                      </a:r>
                      <a:endParaRPr lang="ru-RU" sz="1200" b="1" kern="1200" spc="-40" dirty="0">
                        <a:solidFill>
                          <a:schemeClr val="bg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44000" marR="144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BF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spc="-40" dirty="0" smtClean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РЕКОМЕНДАЦИИ</a:t>
                      </a:r>
                      <a:endParaRPr lang="ru-RU" sz="1200" b="1" kern="1200" spc="-40" dirty="0">
                        <a:solidFill>
                          <a:schemeClr val="bg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44000" marR="144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B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794188"/>
                  </a:ext>
                </a:extLst>
              </a:tr>
              <a:tr h="55613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Рост численности учащихся и ввод в эксплуатацию новых школ </a:t>
                      </a:r>
                    </a:p>
                    <a:p>
                      <a:endParaRPr lang="ru-RU" sz="1200" dirty="0"/>
                    </a:p>
                  </a:txBody>
                  <a:tcPr marL="144000" marR="144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5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Закупить учебники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для 1ых и 5ых классов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 учётом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увеличения контингента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учащихся и учащихся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школ-новостроек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44000" marR="144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5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591681"/>
                  </a:ext>
                </a:extLst>
              </a:tr>
              <a:tr h="689018">
                <a:tc row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Плановый лицензионный контроль над деятельностью образовательных организаций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4000" marR="144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5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Для учащихся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классов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зачисленных в 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2021 г.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предусмотреть 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обеспечение библиотечных фондов учебниками на 3 года для 2 – 4 классов,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соответствующих 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ФГОС НОО – 2009 г. 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44000" marR="144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5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706852"/>
                  </a:ext>
                </a:extLst>
              </a:tr>
              <a:tr h="44849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144000" marR="144000" marT="0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5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Для учащихся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 классов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зачисленных в 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2021 г.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предусмотреть 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обеспечение библиотечных фондов учебниками на 4 года для 6 – 9 классов,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соответствующих 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ФГОС ООО – 2010 г. </a:t>
                      </a:r>
                      <a:endParaRPr lang="ru-RU" sz="1200" b="1" kern="1200" dirty="0" smtClean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44000" marR="144000" marT="0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5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002226"/>
                  </a:ext>
                </a:extLst>
              </a:tr>
              <a:tr h="448493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Физическая утрата или частичная либо полная утрата потребительских свойств учебников (утрата, ветхость, дефектность, устарелость по содержанию, 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непрофильность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endParaRPr lang="ru-RU" sz="1200" dirty="0"/>
                    </a:p>
                  </a:txBody>
                  <a:tcPr marL="144000" marR="144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5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Обновление учебников 2018 года издания или ранее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:  </a:t>
                      </a:r>
                      <a:endParaRPr lang="en-US" sz="1200" b="0" kern="1200" dirty="0" smtClean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2"/>
                        </a:rPr>
                        <a:t>https://cloud.prosv.ru/apps/onlyoffice/s/PX5YP76RZg8HwfF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ru-RU" sz="1200" b="0" kern="1200" dirty="0" smtClean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44000" marR="144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5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6848397"/>
                  </a:ext>
                </a:extLst>
              </a:tr>
              <a:tr h="633167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Обновление образовательных стандартов начального и основного общего образования, в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т.ч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.: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4000" marR="144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5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Закупка учебников и учебных пособий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для реализации части </a:t>
                      </a: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учебного плана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формируемого участниками образовательных отношений, в </a:t>
                      </a:r>
                      <a:r>
                        <a:rPr lang="ru-RU" sz="12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т.ч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44000" marR="144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5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4041431"/>
                  </a:ext>
                </a:extLst>
              </a:tr>
              <a:tr h="633167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появление в школьных программах новых предметов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4000" marR="144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5FA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Закупка учебников по русскому родному языку и родной русской литературе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(«Русский родной язык», «Родная русская литература») на контингент 1 – 9 классов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44000" marR="144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5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0823359"/>
                  </a:ext>
                </a:extLst>
              </a:tr>
              <a:tr h="633167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реализация требований по формированию функциональной грамотности обучающихся, включающей овладение ключевыми компетенциями 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4000" marR="144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5FA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Закупка учебных пособий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для реализации задачи формирования функциональной грамотности учащихся 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44000" marR="144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5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378754"/>
                  </a:ext>
                </a:extLst>
              </a:tr>
              <a:tr h="633167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обновление содержания учебных предметов и примерных рабочих программ, 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4000" marR="144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5FA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Обновление учебников 2020 года издания или ранее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 учебному предмету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«История» 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(учебники по всеобщей истории и истории России)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44000" marR="144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5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846491"/>
                  </a:ext>
                </a:extLst>
              </a:tr>
            </a:tbl>
          </a:graphicData>
        </a:graphic>
      </p:graphicFrame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9554" y="6516871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  <a:r>
              <a:rPr lang="ru-RU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1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802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Ksfz2C1qJMSUX3vhOgGv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54925</TotalTime>
  <Words>4869</Words>
  <Application>Microsoft Office PowerPoint</Application>
  <PresentationFormat>Широкоэкранный</PresentationFormat>
  <Paragraphs>606</Paragraphs>
  <Slides>37</Slides>
  <Notes>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37</vt:i4>
      </vt:variant>
    </vt:vector>
  </HeadingPairs>
  <TitlesOfParts>
    <vt:vector size="55" baseType="lpstr">
      <vt:lpstr>Yu Gothic UI Light</vt:lpstr>
      <vt:lpstr>Yu Gothic UI Semibold</vt:lpstr>
      <vt:lpstr>Arial</vt:lpstr>
      <vt:lpstr>Calibri</vt:lpstr>
      <vt:lpstr>Calibri Light</vt:lpstr>
      <vt:lpstr>Cambria</vt:lpstr>
      <vt:lpstr>Franklin Gothic Book</vt:lpstr>
      <vt:lpstr>Lato</vt:lpstr>
      <vt:lpstr>Lato Bold</vt:lpstr>
      <vt:lpstr>Open Sans</vt:lpstr>
      <vt:lpstr>Open Sans Condensed</vt:lpstr>
      <vt:lpstr>Open Sans Condensed Light</vt:lpstr>
      <vt:lpstr>Open Sans Light</vt:lpstr>
      <vt:lpstr>Times New Roman</vt:lpstr>
      <vt:lpstr>Wingdings</vt:lpstr>
      <vt:lpstr>Тема Office</vt:lpstr>
      <vt:lpstr>Слайд think-cell</vt:lpstr>
      <vt:lpstr>Лист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Цифровой сервис «ПРОвоспитание» — обеспечение единого подхода к содержанию воспитательной деятельности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Анашкина Екатерина Борисовна</dc:creator>
  <cp:lastModifiedBy>Анашкина Екатерина Борисовна</cp:lastModifiedBy>
  <cp:revision>164</cp:revision>
  <cp:lastPrinted>2021-11-24T14:40:14Z</cp:lastPrinted>
  <dcterms:created xsi:type="dcterms:W3CDTF">2020-02-25T09:30:21Z</dcterms:created>
  <dcterms:modified xsi:type="dcterms:W3CDTF">2021-12-10T14:30:14Z</dcterms:modified>
</cp:coreProperties>
</file>